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6" r:id="rId5"/>
  </p:sldMasterIdLst>
  <p:notesMasterIdLst>
    <p:notesMasterId r:id="rId51"/>
  </p:notesMasterIdLst>
  <p:sldIdLst>
    <p:sldId id="1044" r:id="rId6"/>
    <p:sldId id="271" r:id="rId7"/>
    <p:sldId id="262" r:id="rId8"/>
    <p:sldId id="256" r:id="rId9"/>
    <p:sldId id="510" r:id="rId10"/>
    <p:sldId id="659" r:id="rId11"/>
    <p:sldId id="619" r:id="rId12"/>
    <p:sldId id="598" r:id="rId13"/>
    <p:sldId id="1021" r:id="rId14"/>
    <p:sldId id="599" r:id="rId15"/>
    <p:sldId id="1022" r:id="rId16"/>
    <p:sldId id="588" r:id="rId17"/>
    <p:sldId id="729" r:id="rId18"/>
    <p:sldId id="1023" r:id="rId19"/>
    <p:sldId id="1024" r:id="rId20"/>
    <p:sldId id="1025" r:id="rId21"/>
    <p:sldId id="1037" r:id="rId22"/>
    <p:sldId id="1029" r:id="rId23"/>
    <p:sldId id="1031" r:id="rId24"/>
    <p:sldId id="1032" r:id="rId25"/>
    <p:sldId id="1033" r:id="rId26"/>
    <p:sldId id="1034" r:id="rId27"/>
    <p:sldId id="1038" r:id="rId28"/>
    <p:sldId id="818" r:id="rId29"/>
    <p:sldId id="819" r:id="rId30"/>
    <p:sldId id="1020" r:id="rId31"/>
    <p:sldId id="1019" r:id="rId32"/>
    <p:sldId id="1039" r:id="rId33"/>
    <p:sldId id="1040" r:id="rId34"/>
    <p:sldId id="1041" r:id="rId35"/>
    <p:sldId id="1042" r:id="rId36"/>
    <p:sldId id="1043" r:id="rId37"/>
    <p:sldId id="1026" r:id="rId38"/>
    <p:sldId id="1028" r:id="rId39"/>
    <p:sldId id="1027" r:id="rId40"/>
    <p:sldId id="1035" r:id="rId41"/>
    <p:sldId id="1036" r:id="rId42"/>
    <p:sldId id="1045" r:id="rId43"/>
    <p:sldId id="1046" r:id="rId44"/>
    <p:sldId id="1047" r:id="rId45"/>
    <p:sldId id="1048" r:id="rId46"/>
    <p:sldId id="264" r:id="rId47"/>
    <p:sldId id="267" r:id="rId48"/>
    <p:sldId id="268" r:id="rId49"/>
    <p:sldId id="1049" r:id="rId5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D2E46-3560-46C5-A584-B5D95FF32687}" v="3" dt="2021-12-10T08:35:40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4" autoAdjust="0"/>
    <p:restoredTop sz="94421" autoAdjust="0"/>
  </p:normalViewPr>
  <p:slideViewPr>
    <p:cSldViewPr snapToGrid="0" snapToObjects="1">
      <p:cViewPr varScale="1">
        <p:scale>
          <a:sx n="117" d="100"/>
          <a:sy n="117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2786153437308E-2"/>
          <c:y val="2.9571164465686861E-2"/>
          <c:w val="0.92669957210980036"/>
          <c:h val="0.85338028721844583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'Ark1'!$B$1</c:f>
              <c:strCache>
                <c:ptCount val="1"/>
                <c:pt idx="0">
                  <c:v>Utenforskap med trygd</c:v>
                </c:pt>
              </c:strCache>
            </c:strRef>
          </c:tx>
          <c:spPr>
            <a:solidFill>
              <a:srgbClr val="DADADA"/>
            </a:solidFill>
          </c:spPr>
          <c:invertIfNegative val="0"/>
          <c:cat>
            <c:strRef>
              <c:f>'Ark1'!$A$2:$A$48</c:f>
              <c:strCache>
                <c:ptCount val="47"/>
                <c:pt idx="0">
                  <c:v>20 år</c:v>
                </c:pt>
                <c:pt idx="1">
                  <c:v>21 år</c:v>
                </c:pt>
                <c:pt idx="2">
                  <c:v>22 år</c:v>
                </c:pt>
                <c:pt idx="3">
                  <c:v>23 år</c:v>
                </c:pt>
                <c:pt idx="4">
                  <c:v>24 år</c:v>
                </c:pt>
                <c:pt idx="5">
                  <c:v>25 år</c:v>
                </c:pt>
                <c:pt idx="6">
                  <c:v>26 år</c:v>
                </c:pt>
                <c:pt idx="7">
                  <c:v>27 år</c:v>
                </c:pt>
                <c:pt idx="8">
                  <c:v>28 år</c:v>
                </c:pt>
                <c:pt idx="9">
                  <c:v>29 år</c:v>
                </c:pt>
                <c:pt idx="10">
                  <c:v>30 år</c:v>
                </c:pt>
                <c:pt idx="11">
                  <c:v>31 år</c:v>
                </c:pt>
                <c:pt idx="12">
                  <c:v>32 år</c:v>
                </c:pt>
                <c:pt idx="13">
                  <c:v>33 år</c:v>
                </c:pt>
                <c:pt idx="14">
                  <c:v>34 år</c:v>
                </c:pt>
                <c:pt idx="15">
                  <c:v>35 år</c:v>
                </c:pt>
                <c:pt idx="16">
                  <c:v>36 år</c:v>
                </c:pt>
                <c:pt idx="17">
                  <c:v>37 år</c:v>
                </c:pt>
                <c:pt idx="18">
                  <c:v>38 år</c:v>
                </c:pt>
                <c:pt idx="19">
                  <c:v>39 år</c:v>
                </c:pt>
                <c:pt idx="20">
                  <c:v>40 år</c:v>
                </c:pt>
                <c:pt idx="21">
                  <c:v>41 år</c:v>
                </c:pt>
                <c:pt idx="22">
                  <c:v>42 år</c:v>
                </c:pt>
                <c:pt idx="23">
                  <c:v>43 år</c:v>
                </c:pt>
                <c:pt idx="24">
                  <c:v>44 år</c:v>
                </c:pt>
                <c:pt idx="25">
                  <c:v>45 år</c:v>
                </c:pt>
                <c:pt idx="26">
                  <c:v>46 år</c:v>
                </c:pt>
                <c:pt idx="27">
                  <c:v>47 år</c:v>
                </c:pt>
                <c:pt idx="28">
                  <c:v>48 år</c:v>
                </c:pt>
                <c:pt idx="29">
                  <c:v>49 år</c:v>
                </c:pt>
                <c:pt idx="30">
                  <c:v>50 år</c:v>
                </c:pt>
                <c:pt idx="31">
                  <c:v>51 år</c:v>
                </c:pt>
                <c:pt idx="32">
                  <c:v>52 år</c:v>
                </c:pt>
                <c:pt idx="33">
                  <c:v>53 år</c:v>
                </c:pt>
                <c:pt idx="34">
                  <c:v>54 år</c:v>
                </c:pt>
                <c:pt idx="35">
                  <c:v>55 år</c:v>
                </c:pt>
                <c:pt idx="36">
                  <c:v>56 år</c:v>
                </c:pt>
                <c:pt idx="37">
                  <c:v>57 år</c:v>
                </c:pt>
                <c:pt idx="38">
                  <c:v>58 år</c:v>
                </c:pt>
                <c:pt idx="39">
                  <c:v>59 år</c:v>
                </c:pt>
                <c:pt idx="40">
                  <c:v>60 år</c:v>
                </c:pt>
                <c:pt idx="41">
                  <c:v>61 år</c:v>
                </c:pt>
                <c:pt idx="42">
                  <c:v>62 år</c:v>
                </c:pt>
                <c:pt idx="43">
                  <c:v>63 år</c:v>
                </c:pt>
                <c:pt idx="44">
                  <c:v>64 år</c:v>
                </c:pt>
                <c:pt idx="45">
                  <c:v>65 år</c:v>
                </c:pt>
                <c:pt idx="46">
                  <c:v>66 år</c:v>
                </c:pt>
              </c:strCache>
            </c:strRef>
          </c:cat>
          <c:val>
            <c:numRef>
              <c:f>'Ark1'!$B$2:$B$48</c:f>
              <c:numCache>
                <c:formatCode>General</c:formatCode>
                <c:ptCount val="47"/>
                <c:pt idx="0">
                  <c:v>4401</c:v>
                </c:pt>
                <c:pt idx="1">
                  <c:v>4940</c:v>
                </c:pt>
                <c:pt idx="2">
                  <c:v>5216</c:v>
                </c:pt>
                <c:pt idx="3">
                  <c:v>5651</c:v>
                </c:pt>
                <c:pt idx="4">
                  <c:v>6030</c:v>
                </c:pt>
                <c:pt idx="5">
                  <c:v>6193</c:v>
                </c:pt>
                <c:pt idx="6">
                  <c:v>6121</c:v>
                </c:pt>
                <c:pt idx="7">
                  <c:v>6664</c:v>
                </c:pt>
                <c:pt idx="8">
                  <c:v>6727</c:v>
                </c:pt>
                <c:pt idx="9">
                  <c:v>7095</c:v>
                </c:pt>
                <c:pt idx="10">
                  <c:v>7162</c:v>
                </c:pt>
                <c:pt idx="11">
                  <c:v>7250</c:v>
                </c:pt>
                <c:pt idx="12">
                  <c:v>7245</c:v>
                </c:pt>
                <c:pt idx="13">
                  <c:v>7110</c:v>
                </c:pt>
                <c:pt idx="14">
                  <c:v>7178</c:v>
                </c:pt>
                <c:pt idx="15">
                  <c:v>7212</c:v>
                </c:pt>
                <c:pt idx="16">
                  <c:v>7270</c:v>
                </c:pt>
                <c:pt idx="17">
                  <c:v>7351</c:v>
                </c:pt>
                <c:pt idx="18">
                  <c:v>7492</c:v>
                </c:pt>
                <c:pt idx="19">
                  <c:v>7298</c:v>
                </c:pt>
                <c:pt idx="20">
                  <c:v>7589</c:v>
                </c:pt>
                <c:pt idx="21">
                  <c:v>7565</c:v>
                </c:pt>
                <c:pt idx="22">
                  <c:v>7687</c:v>
                </c:pt>
                <c:pt idx="23">
                  <c:v>7458</c:v>
                </c:pt>
                <c:pt idx="24">
                  <c:v>7946</c:v>
                </c:pt>
                <c:pt idx="25">
                  <c:v>8400</c:v>
                </c:pt>
                <c:pt idx="26">
                  <c:v>8899</c:v>
                </c:pt>
                <c:pt idx="27">
                  <c:v>9112</c:v>
                </c:pt>
                <c:pt idx="28">
                  <c:v>9741</c:v>
                </c:pt>
                <c:pt idx="29">
                  <c:v>9948</c:v>
                </c:pt>
                <c:pt idx="30">
                  <c:v>10575</c:v>
                </c:pt>
                <c:pt idx="31">
                  <c:v>11018</c:v>
                </c:pt>
                <c:pt idx="32">
                  <c:v>11199</c:v>
                </c:pt>
                <c:pt idx="33">
                  <c:v>11542</c:v>
                </c:pt>
                <c:pt idx="34">
                  <c:v>12035</c:v>
                </c:pt>
                <c:pt idx="35">
                  <c:v>12220</c:v>
                </c:pt>
                <c:pt idx="36">
                  <c:v>12352</c:v>
                </c:pt>
                <c:pt idx="37">
                  <c:v>12309</c:v>
                </c:pt>
                <c:pt idx="38">
                  <c:v>12543</c:v>
                </c:pt>
                <c:pt idx="39">
                  <c:v>12866</c:v>
                </c:pt>
                <c:pt idx="40">
                  <c:v>13464</c:v>
                </c:pt>
                <c:pt idx="41">
                  <c:v>13998</c:v>
                </c:pt>
                <c:pt idx="42">
                  <c:v>14541</c:v>
                </c:pt>
                <c:pt idx="43">
                  <c:v>14482</c:v>
                </c:pt>
                <c:pt idx="44">
                  <c:v>15369</c:v>
                </c:pt>
                <c:pt idx="45">
                  <c:v>15465</c:v>
                </c:pt>
                <c:pt idx="46">
                  <c:v>15788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A8-4639-B22C-28572CAEC77C}"/>
            </c:ext>
          </c:extLst>
        </c:ser>
        <c:ser>
          <c:idx val="9"/>
          <c:order val="1"/>
          <c:tx>
            <c:strRef>
              <c:f>'Ark1'!$C$1</c:f>
              <c:strCache>
                <c:ptCount val="1"/>
                <c:pt idx="0">
                  <c:v>Utenforskap uten trygd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'Ark1'!$A$2:$A$48</c:f>
              <c:strCache>
                <c:ptCount val="47"/>
                <c:pt idx="0">
                  <c:v>20 år</c:v>
                </c:pt>
                <c:pt idx="1">
                  <c:v>21 år</c:v>
                </c:pt>
                <c:pt idx="2">
                  <c:v>22 år</c:v>
                </c:pt>
                <c:pt idx="3">
                  <c:v>23 år</c:v>
                </c:pt>
                <c:pt idx="4">
                  <c:v>24 år</c:v>
                </c:pt>
                <c:pt idx="5">
                  <c:v>25 år</c:v>
                </c:pt>
                <c:pt idx="6">
                  <c:v>26 år</c:v>
                </c:pt>
                <c:pt idx="7">
                  <c:v>27 år</c:v>
                </c:pt>
                <c:pt idx="8">
                  <c:v>28 år</c:v>
                </c:pt>
                <c:pt idx="9">
                  <c:v>29 år</c:v>
                </c:pt>
                <c:pt idx="10">
                  <c:v>30 år</c:v>
                </c:pt>
                <c:pt idx="11">
                  <c:v>31 år</c:v>
                </c:pt>
                <c:pt idx="12">
                  <c:v>32 år</c:v>
                </c:pt>
                <c:pt idx="13">
                  <c:v>33 år</c:v>
                </c:pt>
                <c:pt idx="14">
                  <c:v>34 år</c:v>
                </c:pt>
                <c:pt idx="15">
                  <c:v>35 år</c:v>
                </c:pt>
                <c:pt idx="16">
                  <c:v>36 år</c:v>
                </c:pt>
                <c:pt idx="17">
                  <c:v>37 år</c:v>
                </c:pt>
                <c:pt idx="18">
                  <c:v>38 år</c:v>
                </c:pt>
                <c:pt idx="19">
                  <c:v>39 år</c:v>
                </c:pt>
                <c:pt idx="20">
                  <c:v>40 år</c:v>
                </c:pt>
                <c:pt idx="21">
                  <c:v>41 år</c:v>
                </c:pt>
                <c:pt idx="22">
                  <c:v>42 år</c:v>
                </c:pt>
                <c:pt idx="23">
                  <c:v>43 år</c:v>
                </c:pt>
                <c:pt idx="24">
                  <c:v>44 år</c:v>
                </c:pt>
                <c:pt idx="25">
                  <c:v>45 år</c:v>
                </c:pt>
                <c:pt idx="26">
                  <c:v>46 år</c:v>
                </c:pt>
                <c:pt idx="27">
                  <c:v>47 år</c:v>
                </c:pt>
                <c:pt idx="28">
                  <c:v>48 år</c:v>
                </c:pt>
                <c:pt idx="29">
                  <c:v>49 år</c:v>
                </c:pt>
                <c:pt idx="30">
                  <c:v>50 år</c:v>
                </c:pt>
                <c:pt idx="31">
                  <c:v>51 år</c:v>
                </c:pt>
                <c:pt idx="32">
                  <c:v>52 år</c:v>
                </c:pt>
                <c:pt idx="33">
                  <c:v>53 år</c:v>
                </c:pt>
                <c:pt idx="34">
                  <c:v>54 år</c:v>
                </c:pt>
                <c:pt idx="35">
                  <c:v>55 år</c:v>
                </c:pt>
                <c:pt idx="36">
                  <c:v>56 år</c:v>
                </c:pt>
                <c:pt idx="37">
                  <c:v>57 år</c:v>
                </c:pt>
                <c:pt idx="38">
                  <c:v>58 år</c:v>
                </c:pt>
                <c:pt idx="39">
                  <c:v>59 år</c:v>
                </c:pt>
                <c:pt idx="40">
                  <c:v>60 år</c:v>
                </c:pt>
                <c:pt idx="41">
                  <c:v>61 år</c:v>
                </c:pt>
                <c:pt idx="42">
                  <c:v>62 år</c:v>
                </c:pt>
                <c:pt idx="43">
                  <c:v>63 år</c:v>
                </c:pt>
                <c:pt idx="44">
                  <c:v>64 år</c:v>
                </c:pt>
                <c:pt idx="45">
                  <c:v>65 år</c:v>
                </c:pt>
                <c:pt idx="46">
                  <c:v>66 år</c:v>
                </c:pt>
              </c:strCache>
            </c:strRef>
          </c:cat>
          <c:val>
            <c:numRef>
              <c:f>'Ark1'!$C$2:$C$48</c:f>
              <c:numCache>
                <c:formatCode>General</c:formatCode>
                <c:ptCount val="47"/>
                <c:pt idx="0">
                  <c:v>11742</c:v>
                </c:pt>
                <c:pt idx="1">
                  <c:v>8345</c:v>
                </c:pt>
                <c:pt idx="2">
                  <c:v>7196</c:v>
                </c:pt>
                <c:pt idx="3">
                  <c:v>6817</c:v>
                </c:pt>
                <c:pt idx="4">
                  <c:v>7304</c:v>
                </c:pt>
                <c:pt idx="5">
                  <c:v>7533</c:v>
                </c:pt>
                <c:pt idx="6">
                  <c:v>7446</c:v>
                </c:pt>
                <c:pt idx="7">
                  <c:v>7365</c:v>
                </c:pt>
                <c:pt idx="8">
                  <c:v>7631</c:v>
                </c:pt>
                <c:pt idx="9">
                  <c:v>7540</c:v>
                </c:pt>
                <c:pt idx="10">
                  <c:v>7700</c:v>
                </c:pt>
                <c:pt idx="11">
                  <c:v>7350</c:v>
                </c:pt>
                <c:pt idx="12">
                  <c:v>7287</c:v>
                </c:pt>
                <c:pt idx="13">
                  <c:v>7004</c:v>
                </c:pt>
                <c:pt idx="14">
                  <c:v>6663</c:v>
                </c:pt>
                <c:pt idx="15">
                  <c:v>6425</c:v>
                </c:pt>
                <c:pt idx="16">
                  <c:v>6324</c:v>
                </c:pt>
                <c:pt idx="17">
                  <c:v>6041</c:v>
                </c:pt>
                <c:pt idx="18">
                  <c:v>5855</c:v>
                </c:pt>
                <c:pt idx="19">
                  <c:v>5533</c:v>
                </c:pt>
                <c:pt idx="20">
                  <c:v>5637</c:v>
                </c:pt>
                <c:pt idx="21">
                  <c:v>5129</c:v>
                </c:pt>
                <c:pt idx="22">
                  <c:v>4909</c:v>
                </c:pt>
                <c:pt idx="23">
                  <c:v>4665</c:v>
                </c:pt>
                <c:pt idx="24">
                  <c:v>4490</c:v>
                </c:pt>
                <c:pt idx="25">
                  <c:v>4468</c:v>
                </c:pt>
                <c:pt idx="26">
                  <c:v>4485</c:v>
                </c:pt>
                <c:pt idx="27">
                  <c:v>4458</c:v>
                </c:pt>
                <c:pt idx="28">
                  <c:v>4331</c:v>
                </c:pt>
                <c:pt idx="29">
                  <c:v>4237</c:v>
                </c:pt>
                <c:pt idx="30">
                  <c:v>4090</c:v>
                </c:pt>
                <c:pt idx="31">
                  <c:v>4033</c:v>
                </c:pt>
                <c:pt idx="32">
                  <c:v>4033</c:v>
                </c:pt>
                <c:pt idx="33">
                  <c:v>3752</c:v>
                </c:pt>
                <c:pt idx="34">
                  <c:v>3741</c:v>
                </c:pt>
                <c:pt idx="35">
                  <c:v>3635</c:v>
                </c:pt>
                <c:pt idx="36">
                  <c:v>3716</c:v>
                </c:pt>
                <c:pt idx="37">
                  <c:v>3536</c:v>
                </c:pt>
                <c:pt idx="38">
                  <c:v>3555</c:v>
                </c:pt>
                <c:pt idx="39">
                  <c:v>3309</c:v>
                </c:pt>
                <c:pt idx="40">
                  <c:v>3494</c:v>
                </c:pt>
                <c:pt idx="41">
                  <c:v>3521</c:v>
                </c:pt>
                <c:pt idx="42">
                  <c:v>3741</c:v>
                </c:pt>
                <c:pt idx="43">
                  <c:v>3189</c:v>
                </c:pt>
                <c:pt idx="44">
                  <c:v>3236</c:v>
                </c:pt>
                <c:pt idx="45">
                  <c:v>3980</c:v>
                </c:pt>
                <c:pt idx="46">
                  <c:v>4161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A8-4639-B22C-28572CAEC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1449088"/>
        <c:axId val="311450624"/>
      </c:barChart>
      <c:catAx>
        <c:axId val="31144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450624"/>
        <c:crosses val="autoZero"/>
        <c:auto val="1"/>
        <c:lblAlgn val="ctr"/>
        <c:lblOffset val="100"/>
        <c:noMultiLvlLbl val="0"/>
      </c:catAx>
      <c:valAx>
        <c:axId val="311450624"/>
        <c:scaling>
          <c:orientation val="minMax"/>
          <c:max val="25000"/>
        </c:scaling>
        <c:delete val="0"/>
        <c:axPos val="l"/>
        <c:numFmt formatCode="General" sourceLinked="1"/>
        <c:majorTickMark val="out"/>
        <c:minorTickMark val="none"/>
        <c:tickLblPos val="nextTo"/>
        <c:crossAx val="3114490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nb-NO"/>
          </a:p>
        </c:txPr>
      </c:legendEntry>
      <c:overlay val="0"/>
      <c:txPr>
        <a:bodyPr/>
        <a:lstStyle/>
        <a:p>
          <a:pPr>
            <a:defRPr sz="11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Antall i utenforskap 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700000</c:v>
                </c:pt>
                <c:pt idx="1">
                  <c:v>690000</c:v>
                </c:pt>
                <c:pt idx="2">
                  <c:v>710000</c:v>
                </c:pt>
                <c:pt idx="3">
                  <c:v>692000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A-47C0-A32E-E8016B3FBC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6439504"/>
        <c:axId val="666440816"/>
      </c:barChart>
      <c:catAx>
        <c:axId val="6664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440816"/>
        <c:crosses val="autoZero"/>
        <c:auto val="1"/>
        <c:lblAlgn val="ctr"/>
        <c:lblOffset val="100"/>
        <c:noMultiLvlLbl val="0"/>
      </c:catAx>
      <c:valAx>
        <c:axId val="666440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4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Antall i utenforskap med en trygdeytelse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407000</c:v>
                </c:pt>
                <c:pt idx="1">
                  <c:v>411000</c:v>
                </c:pt>
                <c:pt idx="2">
                  <c:v>415000</c:v>
                </c:pt>
                <c:pt idx="3">
                  <c:v>438000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A-4F37-8187-501D3FECFD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6439504"/>
        <c:axId val="666440816"/>
      </c:barChart>
      <c:catAx>
        <c:axId val="6664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440816"/>
        <c:crosses val="autoZero"/>
        <c:auto val="1"/>
        <c:lblAlgn val="ctr"/>
        <c:lblOffset val="100"/>
        <c:noMultiLvlLbl val="0"/>
      </c:catAx>
      <c:valAx>
        <c:axId val="666440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4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Andel i utenforskap totalt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21.5</c:v>
                </c:pt>
                <c:pt idx="1">
                  <c:v>21.1</c:v>
                </c:pt>
                <c:pt idx="2">
                  <c:v>21.6</c:v>
                </c:pt>
                <c:pt idx="3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D8-4E03-8B03-EACA9C6861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66439504"/>
        <c:axId val="666440816"/>
      </c:lineChart>
      <c:catAx>
        <c:axId val="6664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440816"/>
        <c:crosses val="autoZero"/>
        <c:auto val="1"/>
        <c:lblAlgn val="ctr"/>
        <c:lblOffset val="100"/>
        <c:noMultiLvlLbl val="0"/>
      </c:catAx>
      <c:valAx>
        <c:axId val="6664408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4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Antall i utenforskap uten en trygdeytelse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292000</c:v>
                </c:pt>
                <c:pt idx="1">
                  <c:v>280000</c:v>
                </c:pt>
                <c:pt idx="2">
                  <c:v>295000</c:v>
                </c:pt>
                <c:pt idx="3">
                  <c:v>255000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0-4BB6-A653-E820643E4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6439504"/>
        <c:axId val="666440816"/>
      </c:barChart>
      <c:catAx>
        <c:axId val="6664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440816"/>
        <c:crosses val="autoZero"/>
        <c:auto val="1"/>
        <c:lblAlgn val="ctr"/>
        <c:lblOffset val="100"/>
        <c:noMultiLvlLbl val="0"/>
      </c:catAx>
      <c:valAx>
        <c:axId val="666440816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64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B9B73-D770-4E3F-958E-ECF2DEA241B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CA393-9493-4208-B961-29BFEBD0D3D5}">
      <dgm:prSet/>
      <dgm:spPr>
        <a:solidFill>
          <a:srgbClr val="00B050"/>
        </a:solidFill>
      </dgm:spPr>
      <dgm:t>
        <a:bodyPr/>
        <a:lstStyle/>
        <a:p>
          <a:r>
            <a:rPr lang="nb-NO"/>
            <a:t>Antall arbeidsforhold heltid har økt</a:t>
          </a:r>
          <a:endParaRPr lang="en-US"/>
        </a:p>
      </dgm:t>
    </dgm:pt>
    <dgm:pt modelId="{21F2302F-D16A-4BCD-AE52-8A7EDCC56900}" type="parTrans" cxnId="{A31B2B16-2BDC-418C-8881-CB021C070C26}">
      <dgm:prSet/>
      <dgm:spPr/>
      <dgm:t>
        <a:bodyPr/>
        <a:lstStyle/>
        <a:p>
          <a:endParaRPr lang="en-US"/>
        </a:p>
      </dgm:t>
    </dgm:pt>
    <dgm:pt modelId="{870552E0-AC83-429C-BD95-960E3FC6730F}" type="sibTrans" cxnId="{A31B2B16-2BDC-418C-8881-CB021C070C26}">
      <dgm:prSet/>
      <dgm:spPr/>
      <dgm:t>
        <a:bodyPr/>
        <a:lstStyle/>
        <a:p>
          <a:endParaRPr lang="en-US"/>
        </a:p>
      </dgm:t>
    </dgm:pt>
    <dgm:pt modelId="{B9571C96-F18B-44DF-B325-459744590426}">
      <dgm:prSet/>
      <dgm:spPr/>
      <dgm:t>
        <a:bodyPr/>
        <a:lstStyle/>
        <a:p>
          <a:r>
            <a:rPr lang="nb-NO"/>
            <a:t>Antall arbeidsforhold deltid har falt</a:t>
          </a:r>
          <a:endParaRPr lang="en-US"/>
        </a:p>
      </dgm:t>
    </dgm:pt>
    <dgm:pt modelId="{E6CD6571-A857-4A7F-A56A-9C07440D3343}" type="parTrans" cxnId="{570E2B7F-0219-40FD-B0E7-35C4E951EB69}">
      <dgm:prSet/>
      <dgm:spPr/>
      <dgm:t>
        <a:bodyPr/>
        <a:lstStyle/>
        <a:p>
          <a:endParaRPr lang="en-US"/>
        </a:p>
      </dgm:t>
    </dgm:pt>
    <dgm:pt modelId="{8512D7F0-5079-4BA1-A4DD-F83785541DF0}" type="sibTrans" cxnId="{570E2B7F-0219-40FD-B0E7-35C4E951EB69}">
      <dgm:prSet/>
      <dgm:spPr/>
      <dgm:t>
        <a:bodyPr/>
        <a:lstStyle/>
        <a:p>
          <a:endParaRPr lang="en-US"/>
        </a:p>
      </dgm:t>
    </dgm:pt>
    <dgm:pt modelId="{415D6441-1F13-4628-A18E-D186DD911309}">
      <dgm:prSet/>
      <dgm:spPr>
        <a:solidFill>
          <a:srgbClr val="00B050"/>
        </a:solidFill>
      </dgm:spPr>
      <dgm:t>
        <a:bodyPr/>
        <a:lstStyle/>
        <a:p>
          <a:r>
            <a:rPr lang="nb-NO"/>
            <a:t>Antall i høyere utdanning har økt</a:t>
          </a:r>
          <a:endParaRPr lang="en-US"/>
        </a:p>
      </dgm:t>
    </dgm:pt>
    <dgm:pt modelId="{CC79CF96-5AB6-4AE7-A207-8A1488049728}" type="parTrans" cxnId="{C12EA2FC-F41C-40CC-AA5C-1DCFB00452A5}">
      <dgm:prSet/>
      <dgm:spPr/>
      <dgm:t>
        <a:bodyPr/>
        <a:lstStyle/>
        <a:p>
          <a:endParaRPr lang="en-US"/>
        </a:p>
      </dgm:t>
    </dgm:pt>
    <dgm:pt modelId="{B4E4AB8F-620A-4C90-97D9-C7EA8FE4EE0E}" type="sibTrans" cxnId="{C12EA2FC-F41C-40CC-AA5C-1DCFB00452A5}">
      <dgm:prSet/>
      <dgm:spPr/>
      <dgm:t>
        <a:bodyPr/>
        <a:lstStyle/>
        <a:p>
          <a:endParaRPr lang="en-US"/>
        </a:p>
      </dgm:t>
    </dgm:pt>
    <dgm:pt modelId="{3BD53B0C-2C1F-425D-9603-1F8F47DD2344}">
      <dgm:prSet/>
      <dgm:spPr/>
      <dgm:t>
        <a:bodyPr/>
        <a:lstStyle/>
        <a:p>
          <a:r>
            <a:rPr lang="nb-NO"/>
            <a:t>Antall selvstendige næringsdrivende har falt</a:t>
          </a:r>
          <a:endParaRPr lang="en-US"/>
        </a:p>
      </dgm:t>
    </dgm:pt>
    <dgm:pt modelId="{7432FCB4-3687-470F-8F1E-EF66927CF05E}" type="parTrans" cxnId="{F551304C-D8B7-41CC-A334-43BED079D001}">
      <dgm:prSet/>
      <dgm:spPr/>
      <dgm:t>
        <a:bodyPr/>
        <a:lstStyle/>
        <a:p>
          <a:endParaRPr lang="en-US"/>
        </a:p>
      </dgm:t>
    </dgm:pt>
    <dgm:pt modelId="{DA3064B8-5F9F-4FA7-9114-88ECFDA8DD86}" type="sibTrans" cxnId="{F551304C-D8B7-41CC-A334-43BED079D001}">
      <dgm:prSet/>
      <dgm:spPr/>
      <dgm:t>
        <a:bodyPr/>
        <a:lstStyle/>
        <a:p>
          <a:endParaRPr lang="en-US"/>
        </a:p>
      </dgm:t>
    </dgm:pt>
    <dgm:pt modelId="{83A1B4BC-82E0-4AD7-B09B-4DA9139BAC81}">
      <dgm:prSet/>
      <dgm:spPr>
        <a:solidFill>
          <a:srgbClr val="00B050"/>
        </a:solidFill>
      </dgm:spPr>
      <dgm:t>
        <a:bodyPr/>
        <a:lstStyle/>
        <a:p>
          <a:r>
            <a:rPr lang="nb-NO"/>
            <a:t>Antall «tidligpensjonister» har økt</a:t>
          </a:r>
          <a:endParaRPr lang="en-US"/>
        </a:p>
      </dgm:t>
    </dgm:pt>
    <dgm:pt modelId="{A1A15599-1988-433C-A0BD-3C459E32299E}" type="parTrans" cxnId="{2CF96E6B-0AB5-4306-89E3-C0FB199A4A8D}">
      <dgm:prSet/>
      <dgm:spPr/>
      <dgm:t>
        <a:bodyPr/>
        <a:lstStyle/>
        <a:p>
          <a:endParaRPr lang="en-US"/>
        </a:p>
      </dgm:t>
    </dgm:pt>
    <dgm:pt modelId="{68253FD2-9E7A-4B97-9D59-CDDC829689FA}" type="sibTrans" cxnId="{2CF96E6B-0AB5-4306-89E3-C0FB199A4A8D}">
      <dgm:prSet/>
      <dgm:spPr/>
      <dgm:t>
        <a:bodyPr/>
        <a:lstStyle/>
        <a:p>
          <a:endParaRPr lang="en-US"/>
        </a:p>
      </dgm:t>
    </dgm:pt>
    <dgm:pt modelId="{4233EAD8-C56A-444F-BFC0-E65E719B7C89}">
      <dgm:prSet/>
      <dgm:spPr/>
      <dgm:t>
        <a:bodyPr/>
        <a:lstStyle/>
        <a:p>
          <a:r>
            <a:rPr lang="nb-NO" dirty="0"/>
            <a:t>Antall i utenforskap med trygd har økt</a:t>
          </a:r>
          <a:endParaRPr lang="en-US" dirty="0"/>
        </a:p>
      </dgm:t>
    </dgm:pt>
    <dgm:pt modelId="{B32DD85E-6409-4080-9CAD-2CCFD2189B8E}" type="parTrans" cxnId="{528589D8-DE42-4749-ACE8-D69C0A0AD0F7}">
      <dgm:prSet/>
      <dgm:spPr/>
      <dgm:t>
        <a:bodyPr/>
        <a:lstStyle/>
        <a:p>
          <a:endParaRPr lang="en-US"/>
        </a:p>
      </dgm:t>
    </dgm:pt>
    <dgm:pt modelId="{71267082-726C-4E30-9993-7F2BECBDCA7D}" type="sibTrans" cxnId="{528589D8-DE42-4749-ACE8-D69C0A0AD0F7}">
      <dgm:prSet/>
      <dgm:spPr/>
      <dgm:t>
        <a:bodyPr/>
        <a:lstStyle/>
        <a:p>
          <a:endParaRPr lang="en-US"/>
        </a:p>
      </dgm:t>
    </dgm:pt>
    <dgm:pt modelId="{730015B1-91CE-475E-AF8D-71DF5F1FB17B}">
      <dgm:prSet/>
      <dgm:spPr>
        <a:solidFill>
          <a:srgbClr val="00B050"/>
        </a:solidFill>
      </dgm:spPr>
      <dgm:t>
        <a:bodyPr/>
        <a:lstStyle/>
        <a:p>
          <a:r>
            <a:rPr lang="nb-NO"/>
            <a:t>Antall i utenforskap uten trygd har falt</a:t>
          </a:r>
          <a:endParaRPr lang="en-US"/>
        </a:p>
      </dgm:t>
    </dgm:pt>
    <dgm:pt modelId="{240DE006-6BFB-46B8-AD8A-CA0AB96E8AB4}" type="parTrans" cxnId="{3A4829B4-B174-45AB-B84B-8B3EA80FAC5E}">
      <dgm:prSet/>
      <dgm:spPr/>
      <dgm:t>
        <a:bodyPr/>
        <a:lstStyle/>
        <a:p>
          <a:endParaRPr lang="en-US"/>
        </a:p>
      </dgm:t>
    </dgm:pt>
    <dgm:pt modelId="{DA43B19E-2DED-4970-BB77-B2802AE356CA}" type="sibTrans" cxnId="{3A4829B4-B174-45AB-B84B-8B3EA80FAC5E}">
      <dgm:prSet/>
      <dgm:spPr/>
      <dgm:t>
        <a:bodyPr/>
        <a:lstStyle/>
        <a:p>
          <a:endParaRPr lang="en-US"/>
        </a:p>
      </dgm:t>
    </dgm:pt>
    <dgm:pt modelId="{368C68FE-88D7-4520-8B13-0C7357BA6079}" type="pres">
      <dgm:prSet presAssocID="{CCBB9B73-D770-4E3F-958E-ECF2DEA241B9}" presName="linear" presStyleCnt="0">
        <dgm:presLayoutVars>
          <dgm:animLvl val="lvl"/>
          <dgm:resizeHandles val="exact"/>
        </dgm:presLayoutVars>
      </dgm:prSet>
      <dgm:spPr/>
    </dgm:pt>
    <dgm:pt modelId="{D26587B0-4EA6-48D8-A350-DDCC6232E3E7}" type="pres">
      <dgm:prSet presAssocID="{424CA393-9493-4208-B961-29BFEBD0D3D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AA3A569-6FFE-4421-8006-032D5F176BAD}" type="pres">
      <dgm:prSet presAssocID="{870552E0-AC83-429C-BD95-960E3FC6730F}" presName="spacer" presStyleCnt="0"/>
      <dgm:spPr/>
    </dgm:pt>
    <dgm:pt modelId="{ECF937A0-85AD-49CD-BFDB-7CCA53009C3D}" type="pres">
      <dgm:prSet presAssocID="{B9571C96-F18B-44DF-B325-45974459042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3A794FA-F2B7-4638-BFCF-77A74249586E}" type="pres">
      <dgm:prSet presAssocID="{8512D7F0-5079-4BA1-A4DD-F83785541DF0}" presName="spacer" presStyleCnt="0"/>
      <dgm:spPr/>
    </dgm:pt>
    <dgm:pt modelId="{3D64C6E3-0424-482A-8069-4E427C12078B}" type="pres">
      <dgm:prSet presAssocID="{415D6441-1F13-4628-A18E-D186DD91130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E6D4F4D-941E-40C5-A3E5-A9959F94F481}" type="pres">
      <dgm:prSet presAssocID="{B4E4AB8F-620A-4C90-97D9-C7EA8FE4EE0E}" presName="spacer" presStyleCnt="0"/>
      <dgm:spPr/>
    </dgm:pt>
    <dgm:pt modelId="{A5D80B50-6F19-46A9-8A6D-E4B2C9609F6C}" type="pres">
      <dgm:prSet presAssocID="{3BD53B0C-2C1F-425D-9603-1F8F47DD234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E4A8A6B-81CF-4448-8FC1-5CE2FC20D3DD}" type="pres">
      <dgm:prSet presAssocID="{DA3064B8-5F9F-4FA7-9114-88ECFDA8DD86}" presName="spacer" presStyleCnt="0"/>
      <dgm:spPr/>
    </dgm:pt>
    <dgm:pt modelId="{33102B05-4EF4-4BF6-80E2-5A837A094F66}" type="pres">
      <dgm:prSet presAssocID="{83A1B4BC-82E0-4AD7-B09B-4DA9139BAC8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8044213-37B9-4EB9-B9C8-E4A01D0FD367}" type="pres">
      <dgm:prSet presAssocID="{68253FD2-9E7A-4B97-9D59-CDDC829689FA}" presName="spacer" presStyleCnt="0"/>
      <dgm:spPr/>
    </dgm:pt>
    <dgm:pt modelId="{AB15A09A-2619-47B2-BAC6-10B2F1A3EC35}" type="pres">
      <dgm:prSet presAssocID="{4233EAD8-C56A-444F-BFC0-E65E719B7C8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746B874-BAB1-4506-8FE9-20AC7C5A5497}" type="pres">
      <dgm:prSet presAssocID="{71267082-726C-4E30-9993-7F2BECBDCA7D}" presName="spacer" presStyleCnt="0"/>
      <dgm:spPr/>
    </dgm:pt>
    <dgm:pt modelId="{B0A27955-B863-4913-A0C7-A0FED4B33AAB}" type="pres">
      <dgm:prSet presAssocID="{730015B1-91CE-475E-AF8D-71DF5F1FB17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31B2B16-2BDC-418C-8881-CB021C070C26}" srcId="{CCBB9B73-D770-4E3F-958E-ECF2DEA241B9}" destId="{424CA393-9493-4208-B961-29BFEBD0D3D5}" srcOrd="0" destOrd="0" parTransId="{21F2302F-D16A-4BCD-AE52-8A7EDCC56900}" sibTransId="{870552E0-AC83-429C-BD95-960E3FC6730F}"/>
    <dgm:cxn modelId="{F3FCDE39-3FD6-462B-9004-EDFABC8008F7}" type="presOf" srcId="{415D6441-1F13-4628-A18E-D186DD911309}" destId="{3D64C6E3-0424-482A-8069-4E427C12078B}" srcOrd="0" destOrd="0" presId="urn:microsoft.com/office/officeart/2005/8/layout/vList2"/>
    <dgm:cxn modelId="{2CF96E6B-0AB5-4306-89E3-C0FB199A4A8D}" srcId="{CCBB9B73-D770-4E3F-958E-ECF2DEA241B9}" destId="{83A1B4BC-82E0-4AD7-B09B-4DA9139BAC81}" srcOrd="4" destOrd="0" parTransId="{A1A15599-1988-433C-A0BD-3C459E32299E}" sibTransId="{68253FD2-9E7A-4B97-9D59-CDDC829689FA}"/>
    <dgm:cxn modelId="{F551304C-D8B7-41CC-A334-43BED079D001}" srcId="{CCBB9B73-D770-4E3F-958E-ECF2DEA241B9}" destId="{3BD53B0C-2C1F-425D-9603-1F8F47DD2344}" srcOrd="3" destOrd="0" parTransId="{7432FCB4-3687-470F-8F1E-EF66927CF05E}" sibTransId="{DA3064B8-5F9F-4FA7-9114-88ECFDA8DD86}"/>
    <dgm:cxn modelId="{E9AA1875-1514-4B8D-BD3C-E6D3E9455D29}" type="presOf" srcId="{4233EAD8-C56A-444F-BFC0-E65E719B7C89}" destId="{AB15A09A-2619-47B2-BAC6-10B2F1A3EC35}" srcOrd="0" destOrd="0" presId="urn:microsoft.com/office/officeart/2005/8/layout/vList2"/>
    <dgm:cxn modelId="{B304C277-90B5-4D66-822B-7C83B0829916}" type="presOf" srcId="{3BD53B0C-2C1F-425D-9603-1F8F47DD2344}" destId="{A5D80B50-6F19-46A9-8A6D-E4B2C9609F6C}" srcOrd="0" destOrd="0" presId="urn:microsoft.com/office/officeart/2005/8/layout/vList2"/>
    <dgm:cxn modelId="{570E2B7F-0219-40FD-B0E7-35C4E951EB69}" srcId="{CCBB9B73-D770-4E3F-958E-ECF2DEA241B9}" destId="{B9571C96-F18B-44DF-B325-459744590426}" srcOrd="1" destOrd="0" parTransId="{E6CD6571-A857-4A7F-A56A-9C07440D3343}" sibTransId="{8512D7F0-5079-4BA1-A4DD-F83785541DF0}"/>
    <dgm:cxn modelId="{CF2F1A80-C8D3-45F3-8A1A-E8FB222CF10E}" type="presOf" srcId="{424CA393-9493-4208-B961-29BFEBD0D3D5}" destId="{D26587B0-4EA6-48D8-A350-DDCC6232E3E7}" srcOrd="0" destOrd="0" presId="urn:microsoft.com/office/officeart/2005/8/layout/vList2"/>
    <dgm:cxn modelId="{3655EA92-3DAA-4CA5-BE9B-723C70CDBA54}" type="presOf" srcId="{CCBB9B73-D770-4E3F-958E-ECF2DEA241B9}" destId="{368C68FE-88D7-4520-8B13-0C7357BA6079}" srcOrd="0" destOrd="0" presId="urn:microsoft.com/office/officeart/2005/8/layout/vList2"/>
    <dgm:cxn modelId="{5753AD95-13DB-4085-93ED-0D1F2B614CB7}" type="presOf" srcId="{730015B1-91CE-475E-AF8D-71DF5F1FB17B}" destId="{B0A27955-B863-4913-A0C7-A0FED4B33AAB}" srcOrd="0" destOrd="0" presId="urn:microsoft.com/office/officeart/2005/8/layout/vList2"/>
    <dgm:cxn modelId="{3A4829B4-B174-45AB-B84B-8B3EA80FAC5E}" srcId="{CCBB9B73-D770-4E3F-958E-ECF2DEA241B9}" destId="{730015B1-91CE-475E-AF8D-71DF5F1FB17B}" srcOrd="6" destOrd="0" parTransId="{240DE006-6BFB-46B8-AD8A-CA0AB96E8AB4}" sibTransId="{DA43B19E-2DED-4970-BB77-B2802AE356CA}"/>
    <dgm:cxn modelId="{45C749BF-603F-423B-A14A-2BDAE0410A9C}" type="presOf" srcId="{B9571C96-F18B-44DF-B325-459744590426}" destId="{ECF937A0-85AD-49CD-BFDB-7CCA53009C3D}" srcOrd="0" destOrd="0" presId="urn:microsoft.com/office/officeart/2005/8/layout/vList2"/>
    <dgm:cxn modelId="{C4D01DC4-416D-441E-86BD-FB0C47DD24E3}" type="presOf" srcId="{83A1B4BC-82E0-4AD7-B09B-4DA9139BAC81}" destId="{33102B05-4EF4-4BF6-80E2-5A837A094F66}" srcOrd="0" destOrd="0" presId="urn:microsoft.com/office/officeart/2005/8/layout/vList2"/>
    <dgm:cxn modelId="{528589D8-DE42-4749-ACE8-D69C0A0AD0F7}" srcId="{CCBB9B73-D770-4E3F-958E-ECF2DEA241B9}" destId="{4233EAD8-C56A-444F-BFC0-E65E719B7C89}" srcOrd="5" destOrd="0" parTransId="{B32DD85E-6409-4080-9CAD-2CCFD2189B8E}" sibTransId="{71267082-726C-4E30-9993-7F2BECBDCA7D}"/>
    <dgm:cxn modelId="{C12EA2FC-F41C-40CC-AA5C-1DCFB00452A5}" srcId="{CCBB9B73-D770-4E3F-958E-ECF2DEA241B9}" destId="{415D6441-1F13-4628-A18E-D186DD911309}" srcOrd="2" destOrd="0" parTransId="{CC79CF96-5AB6-4AE7-A207-8A1488049728}" sibTransId="{B4E4AB8F-620A-4C90-97D9-C7EA8FE4EE0E}"/>
    <dgm:cxn modelId="{1EE7FD64-155C-4761-BA27-1BA40AD76F20}" type="presParOf" srcId="{368C68FE-88D7-4520-8B13-0C7357BA6079}" destId="{D26587B0-4EA6-48D8-A350-DDCC6232E3E7}" srcOrd="0" destOrd="0" presId="urn:microsoft.com/office/officeart/2005/8/layout/vList2"/>
    <dgm:cxn modelId="{6EB6B095-F2C3-4E3E-9C34-616CFECE8C8C}" type="presParOf" srcId="{368C68FE-88D7-4520-8B13-0C7357BA6079}" destId="{4AA3A569-6FFE-4421-8006-032D5F176BAD}" srcOrd="1" destOrd="0" presId="urn:microsoft.com/office/officeart/2005/8/layout/vList2"/>
    <dgm:cxn modelId="{5F8A9940-196A-4DD8-AA1C-21510D657AD8}" type="presParOf" srcId="{368C68FE-88D7-4520-8B13-0C7357BA6079}" destId="{ECF937A0-85AD-49CD-BFDB-7CCA53009C3D}" srcOrd="2" destOrd="0" presId="urn:microsoft.com/office/officeart/2005/8/layout/vList2"/>
    <dgm:cxn modelId="{36859AC1-0516-4641-9BDF-344C0A221123}" type="presParOf" srcId="{368C68FE-88D7-4520-8B13-0C7357BA6079}" destId="{B3A794FA-F2B7-4638-BFCF-77A74249586E}" srcOrd="3" destOrd="0" presId="urn:microsoft.com/office/officeart/2005/8/layout/vList2"/>
    <dgm:cxn modelId="{DFC55FD7-5B0C-4396-842A-2BBAC7F16390}" type="presParOf" srcId="{368C68FE-88D7-4520-8B13-0C7357BA6079}" destId="{3D64C6E3-0424-482A-8069-4E427C12078B}" srcOrd="4" destOrd="0" presId="urn:microsoft.com/office/officeart/2005/8/layout/vList2"/>
    <dgm:cxn modelId="{FDC8083F-BDDC-4D43-8886-6512499A6BC9}" type="presParOf" srcId="{368C68FE-88D7-4520-8B13-0C7357BA6079}" destId="{4E6D4F4D-941E-40C5-A3E5-A9959F94F481}" srcOrd="5" destOrd="0" presId="urn:microsoft.com/office/officeart/2005/8/layout/vList2"/>
    <dgm:cxn modelId="{9E96D305-E4B3-42CB-AD4E-FD458936546A}" type="presParOf" srcId="{368C68FE-88D7-4520-8B13-0C7357BA6079}" destId="{A5D80B50-6F19-46A9-8A6D-E4B2C9609F6C}" srcOrd="6" destOrd="0" presId="urn:microsoft.com/office/officeart/2005/8/layout/vList2"/>
    <dgm:cxn modelId="{26A7BA53-9F6A-4CAB-928F-4C2F721A6EFB}" type="presParOf" srcId="{368C68FE-88D7-4520-8B13-0C7357BA6079}" destId="{CE4A8A6B-81CF-4448-8FC1-5CE2FC20D3DD}" srcOrd="7" destOrd="0" presId="urn:microsoft.com/office/officeart/2005/8/layout/vList2"/>
    <dgm:cxn modelId="{898CE7AB-096F-4B58-9DBA-483E10130A54}" type="presParOf" srcId="{368C68FE-88D7-4520-8B13-0C7357BA6079}" destId="{33102B05-4EF4-4BF6-80E2-5A837A094F66}" srcOrd="8" destOrd="0" presId="urn:microsoft.com/office/officeart/2005/8/layout/vList2"/>
    <dgm:cxn modelId="{7EC5186E-A2D7-4C66-9E49-F72E1CD1B01A}" type="presParOf" srcId="{368C68FE-88D7-4520-8B13-0C7357BA6079}" destId="{38044213-37B9-4EB9-B9C8-E4A01D0FD367}" srcOrd="9" destOrd="0" presId="urn:microsoft.com/office/officeart/2005/8/layout/vList2"/>
    <dgm:cxn modelId="{605EC200-5F52-40BB-9EE2-11D6F1E8096F}" type="presParOf" srcId="{368C68FE-88D7-4520-8B13-0C7357BA6079}" destId="{AB15A09A-2619-47B2-BAC6-10B2F1A3EC35}" srcOrd="10" destOrd="0" presId="urn:microsoft.com/office/officeart/2005/8/layout/vList2"/>
    <dgm:cxn modelId="{253AB564-9C36-41BE-A9DA-E6562A6CA62D}" type="presParOf" srcId="{368C68FE-88D7-4520-8B13-0C7357BA6079}" destId="{8746B874-BAB1-4506-8FE9-20AC7C5A5497}" srcOrd="11" destOrd="0" presId="urn:microsoft.com/office/officeart/2005/8/layout/vList2"/>
    <dgm:cxn modelId="{456E2FE1-FE8D-4057-B004-C5D4C7801A98}" type="presParOf" srcId="{368C68FE-88D7-4520-8B13-0C7357BA6079}" destId="{B0A27955-B863-4913-A0C7-A0FED4B33A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587B0-4EA6-48D8-A350-DDCC6232E3E7}">
      <dsp:nvSpPr>
        <dsp:cNvPr id="0" name=""/>
        <dsp:cNvSpPr/>
      </dsp:nvSpPr>
      <dsp:spPr>
        <a:xfrm>
          <a:off x="0" y="231331"/>
          <a:ext cx="5181600" cy="50368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Antall arbeidsforhold heltid har økt</a:t>
          </a:r>
          <a:endParaRPr lang="en-US" sz="2100" kern="1200"/>
        </a:p>
      </dsp:txBody>
      <dsp:txXfrm>
        <a:off x="24588" y="255919"/>
        <a:ext cx="5132424" cy="454509"/>
      </dsp:txXfrm>
    </dsp:sp>
    <dsp:sp modelId="{ECF937A0-85AD-49CD-BFDB-7CCA53009C3D}">
      <dsp:nvSpPr>
        <dsp:cNvPr id="0" name=""/>
        <dsp:cNvSpPr/>
      </dsp:nvSpPr>
      <dsp:spPr>
        <a:xfrm>
          <a:off x="0" y="795496"/>
          <a:ext cx="51816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Antall arbeidsforhold deltid har falt</a:t>
          </a:r>
          <a:endParaRPr lang="en-US" sz="2100" kern="1200"/>
        </a:p>
      </dsp:txBody>
      <dsp:txXfrm>
        <a:off x="24588" y="820084"/>
        <a:ext cx="5132424" cy="454509"/>
      </dsp:txXfrm>
    </dsp:sp>
    <dsp:sp modelId="{3D64C6E3-0424-482A-8069-4E427C12078B}">
      <dsp:nvSpPr>
        <dsp:cNvPr id="0" name=""/>
        <dsp:cNvSpPr/>
      </dsp:nvSpPr>
      <dsp:spPr>
        <a:xfrm>
          <a:off x="0" y="1359661"/>
          <a:ext cx="5181600" cy="50368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Antall i høyere utdanning har økt</a:t>
          </a:r>
          <a:endParaRPr lang="en-US" sz="2100" kern="1200"/>
        </a:p>
      </dsp:txBody>
      <dsp:txXfrm>
        <a:off x="24588" y="1384249"/>
        <a:ext cx="5132424" cy="454509"/>
      </dsp:txXfrm>
    </dsp:sp>
    <dsp:sp modelId="{A5D80B50-6F19-46A9-8A6D-E4B2C9609F6C}">
      <dsp:nvSpPr>
        <dsp:cNvPr id="0" name=""/>
        <dsp:cNvSpPr/>
      </dsp:nvSpPr>
      <dsp:spPr>
        <a:xfrm>
          <a:off x="0" y="1923826"/>
          <a:ext cx="51816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Antall selvstendige næringsdrivende har falt</a:t>
          </a:r>
          <a:endParaRPr lang="en-US" sz="2100" kern="1200"/>
        </a:p>
      </dsp:txBody>
      <dsp:txXfrm>
        <a:off x="24588" y="1948414"/>
        <a:ext cx="5132424" cy="454509"/>
      </dsp:txXfrm>
    </dsp:sp>
    <dsp:sp modelId="{33102B05-4EF4-4BF6-80E2-5A837A094F66}">
      <dsp:nvSpPr>
        <dsp:cNvPr id="0" name=""/>
        <dsp:cNvSpPr/>
      </dsp:nvSpPr>
      <dsp:spPr>
        <a:xfrm>
          <a:off x="0" y="2487991"/>
          <a:ext cx="5181600" cy="50368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Antall «tidligpensjonister» har økt</a:t>
          </a:r>
          <a:endParaRPr lang="en-US" sz="2100" kern="1200"/>
        </a:p>
      </dsp:txBody>
      <dsp:txXfrm>
        <a:off x="24588" y="2512579"/>
        <a:ext cx="5132424" cy="454509"/>
      </dsp:txXfrm>
    </dsp:sp>
    <dsp:sp modelId="{AB15A09A-2619-47B2-BAC6-10B2F1A3EC35}">
      <dsp:nvSpPr>
        <dsp:cNvPr id="0" name=""/>
        <dsp:cNvSpPr/>
      </dsp:nvSpPr>
      <dsp:spPr>
        <a:xfrm>
          <a:off x="0" y="3052156"/>
          <a:ext cx="51816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Antall i utenforskap med trygd har økt</a:t>
          </a:r>
          <a:endParaRPr lang="en-US" sz="2100" kern="1200" dirty="0"/>
        </a:p>
      </dsp:txBody>
      <dsp:txXfrm>
        <a:off x="24588" y="3076744"/>
        <a:ext cx="5132424" cy="454509"/>
      </dsp:txXfrm>
    </dsp:sp>
    <dsp:sp modelId="{B0A27955-B863-4913-A0C7-A0FED4B33AAB}">
      <dsp:nvSpPr>
        <dsp:cNvPr id="0" name=""/>
        <dsp:cNvSpPr/>
      </dsp:nvSpPr>
      <dsp:spPr>
        <a:xfrm>
          <a:off x="0" y="3616321"/>
          <a:ext cx="5181600" cy="50368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Antall i utenforskap uten trygd har falt</a:t>
          </a:r>
          <a:endParaRPr lang="en-US" sz="2100" kern="1200"/>
        </a:p>
      </dsp:txBody>
      <dsp:txXfrm>
        <a:off x="24588" y="3640909"/>
        <a:ext cx="5132424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489283" y="1701799"/>
            <a:ext cx="11198620" cy="43996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7" y="241302"/>
            <a:ext cx="11182351" cy="12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365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935539"/>
            <a:ext cx="6710536" cy="249545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30489" y="134541"/>
            <a:ext cx="9731022" cy="4857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tittel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6" hasCustomPrompt="1"/>
          </p:nvPr>
        </p:nvSpPr>
        <p:spPr>
          <a:xfrm>
            <a:off x="587469" y="1003476"/>
            <a:ext cx="3310468" cy="702469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68604" y="1916910"/>
            <a:ext cx="3183382" cy="1188244"/>
          </a:xfrm>
        </p:spPr>
        <p:txBody>
          <a:bodyPr/>
          <a:lstStyle>
            <a:lvl1pPr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Forslag: </a:t>
            </a:r>
            <a:br>
              <a:rPr lang="nb-NO" dirty="0"/>
            </a:br>
            <a:r>
              <a:rPr lang="nb-NO" dirty="0"/>
              <a:t>Plasser kart med fylkesoversikt her.</a:t>
            </a:r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8"/>
          </p:nvPr>
        </p:nvSpPr>
        <p:spPr>
          <a:xfrm>
            <a:off x="609600" y="4293096"/>
            <a:ext cx="6710536" cy="1944216"/>
          </a:xfrm>
        </p:spPr>
        <p:txBody>
          <a:bodyPr/>
          <a:lstStyle/>
          <a:p>
            <a:endParaRPr lang="nb-NO"/>
          </a:p>
        </p:txBody>
      </p:sp>
      <p:sp>
        <p:nvSpPr>
          <p:cNvPr id="23" name="Plassholder for tekst 22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6489149"/>
            <a:ext cx="9806880" cy="288226"/>
          </a:xfrm>
        </p:spPr>
        <p:txBody>
          <a:bodyPr>
            <a:noAutofit/>
          </a:bodyPr>
          <a:lstStyle>
            <a:lvl1pPr>
              <a:defRPr sz="675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20" hasCustomPrompt="1"/>
          </p:nvPr>
        </p:nvSpPr>
        <p:spPr>
          <a:xfrm>
            <a:off x="7579090" y="1003477"/>
            <a:ext cx="3035036" cy="70224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28" name="Plassholder for tekst 27"/>
          <p:cNvSpPr>
            <a:spLocks noGrp="1"/>
          </p:cNvSpPr>
          <p:nvPr>
            <p:ph type="body" sz="quarter" idx="21" hasCustomPrompt="1"/>
          </p:nvPr>
        </p:nvSpPr>
        <p:spPr>
          <a:xfrm>
            <a:off x="7583865" y="2727268"/>
            <a:ext cx="3372940" cy="755765"/>
          </a:xfrm>
        </p:spPr>
        <p:txBody>
          <a:bodyPr>
            <a:noAutofit/>
          </a:bodyPr>
          <a:lstStyle>
            <a:lvl1pPr>
              <a:defRPr sz="105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Forslag: </a:t>
            </a:r>
            <a:br>
              <a:rPr lang="nb-NO" dirty="0"/>
            </a:br>
            <a:r>
              <a:rPr lang="nb-NO" dirty="0"/>
              <a:t>Plasser ikoner som illustrerer tekstbudskapet her.</a:t>
            </a:r>
          </a:p>
        </p:txBody>
      </p:sp>
    </p:spTree>
    <p:extLst>
      <p:ext uri="{BB962C8B-B14F-4D97-AF65-F5344CB8AC3E}">
        <p14:creationId xmlns:p14="http://schemas.microsoft.com/office/powerpoint/2010/main" val="335798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12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60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460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220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31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709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8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660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312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88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13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2" y="3645024"/>
            <a:ext cx="10606969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-30275" y="-3093"/>
            <a:ext cx="12222274" cy="630863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94460" y="11690"/>
            <a:ext cx="10972800" cy="61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558" y="6210003"/>
            <a:ext cx="714375" cy="4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1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514337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514337" rtl="0" eaLnBrk="1" latinLnBrk="0" hangingPunct="1">
        <a:spcBef>
          <a:spcPct val="20000"/>
        </a:spcBef>
        <a:buFont typeface="Arial" panose="020B0604020202020204" pitchFamily="34" charset="0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7899" indent="-160731" algn="l" defTabSz="514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723F6E6-BBF0-40D9-9C6E-B3CFA9C90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10.12.2021 //  Håvard Jakobsen og Øyvind Vedal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F477CA6-7281-47D5-B711-E880E6C6F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NAV Agder og regionale utfordringer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19FFFFAD-C3A2-4737-8DBC-7F203C5C6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Region Kristiansand // 10.desember 2021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97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70204" y="1288970"/>
            <a:ext cx="7306487" cy="3400170"/>
          </a:xfrm>
        </p:spPr>
        <p:txBody>
          <a:bodyPr>
            <a:noAutofit/>
          </a:bodyPr>
          <a:lstStyle/>
          <a:p>
            <a:pPr algn="ctr"/>
            <a:r>
              <a:rPr lang="nb-NO" sz="13800" b="1" dirty="0"/>
              <a:t>692 000</a:t>
            </a:r>
            <a:br>
              <a:rPr lang="nb-NO" sz="7200" b="1" dirty="0"/>
            </a:br>
            <a:r>
              <a:rPr lang="nb-NO" sz="7200" b="1" dirty="0"/>
              <a:t>personer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803727" y="304780"/>
            <a:ext cx="59034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b="1" dirty="0">
                <a:solidFill>
                  <a:schemeClr val="accent1"/>
                </a:solidFill>
              </a:rPr>
              <a:t>21%</a:t>
            </a:r>
            <a:r>
              <a:rPr lang="nb-NO" sz="4800" b="1" dirty="0"/>
              <a:t> av alle 20-66 år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565126" y="5118284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438 000 </a:t>
            </a:r>
            <a:r>
              <a:rPr lang="nb-NO" sz="2400" b="1" dirty="0"/>
              <a:t>(63%) mottar trygd</a:t>
            </a:r>
          </a:p>
          <a:p>
            <a:r>
              <a:rPr lang="nb-NO" sz="2400" b="1" dirty="0">
                <a:solidFill>
                  <a:schemeClr val="accent1"/>
                </a:solidFill>
              </a:rPr>
              <a:t>254 000 </a:t>
            </a:r>
            <a:r>
              <a:rPr lang="nb-NO" sz="2400" b="1" dirty="0"/>
              <a:t>(37%) mottar ingenting</a:t>
            </a:r>
          </a:p>
        </p:txBody>
      </p:sp>
      <p:grpSp>
        <p:nvGrpSpPr>
          <p:cNvPr id="29" name="Gruppe 28"/>
          <p:cNvGrpSpPr/>
          <p:nvPr/>
        </p:nvGrpSpPr>
        <p:grpSpPr>
          <a:xfrm>
            <a:off x="8280286" y="5553236"/>
            <a:ext cx="2161974" cy="487552"/>
            <a:chOff x="6371032" y="5899994"/>
            <a:chExt cx="2161974" cy="487552"/>
          </a:xfrm>
        </p:grpSpPr>
        <p:pic>
          <p:nvPicPr>
            <p:cNvPr id="30" name="Bilde 29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1032" y="5899994"/>
              <a:ext cx="236061" cy="487552"/>
            </a:xfrm>
            <a:prstGeom prst="rect">
              <a:avLst/>
            </a:prstGeom>
          </p:spPr>
        </p:pic>
        <p:sp>
          <p:nvSpPr>
            <p:cNvPr id="31" name="TekstSylinder 30"/>
            <p:cNvSpPr txBox="1"/>
            <p:nvPr/>
          </p:nvSpPr>
          <p:spPr>
            <a:xfrm>
              <a:off x="6679101" y="5994724"/>
              <a:ext cx="1853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Kun trygd (13,3%)</a:t>
              </a:r>
            </a:p>
          </p:txBody>
        </p:sp>
      </p:grpSp>
      <p:grpSp>
        <p:nvGrpSpPr>
          <p:cNvPr id="32" name="Gruppe 31"/>
          <p:cNvGrpSpPr/>
          <p:nvPr/>
        </p:nvGrpSpPr>
        <p:grpSpPr>
          <a:xfrm>
            <a:off x="8299254" y="6057292"/>
            <a:ext cx="2025975" cy="487552"/>
            <a:chOff x="6372200" y="6345324"/>
            <a:chExt cx="2025975" cy="487552"/>
          </a:xfrm>
        </p:grpSpPr>
        <p:pic>
          <p:nvPicPr>
            <p:cNvPr id="33" name="Bild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2200" y="6345324"/>
              <a:ext cx="236061" cy="487552"/>
            </a:xfrm>
            <a:prstGeom prst="rect">
              <a:avLst/>
            </a:prstGeom>
          </p:spPr>
        </p:pic>
        <p:sp>
          <p:nvSpPr>
            <p:cNvPr id="34" name="TekstSylinder 33"/>
            <p:cNvSpPr txBox="1"/>
            <p:nvPr/>
          </p:nvSpPr>
          <p:spPr>
            <a:xfrm>
              <a:off x="6680269" y="6440054"/>
              <a:ext cx="1717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Ingenting (7,7%)</a:t>
              </a:r>
            </a:p>
          </p:txBody>
        </p:sp>
      </p:grpSp>
      <p:pic>
        <p:nvPicPr>
          <p:cNvPr id="36" name="Bilde 35">
            <a:extLst>
              <a:ext uri="{FF2B5EF4-FFF2-40B4-BE49-F238E27FC236}">
                <a16:creationId xmlns:a16="http://schemas.microsoft.com/office/drawing/2014/main" id="{4CCC9612-907E-4FD4-83F0-31DFD1E0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6987" y="980728"/>
            <a:ext cx="420460" cy="864264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895EF3EB-22B2-4F35-B3DD-FB0B4F6F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0999" y="980728"/>
            <a:ext cx="420460" cy="864264"/>
          </a:xfrm>
          <a:prstGeom prst="rect">
            <a:avLst/>
          </a:prstGeom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29DB614A-A564-4179-8A4B-916633CED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3144" y="980728"/>
            <a:ext cx="420460" cy="864264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D3336183-BDCA-4E84-ACD7-F421078F11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7156" y="980728"/>
            <a:ext cx="420460" cy="864264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D74988D5-D8F6-476E-892D-93953F956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5486" y="1848315"/>
            <a:ext cx="420460" cy="864264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30B4F229-6BE6-49EC-B9C5-D7A518F4E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39498" y="1848315"/>
            <a:ext cx="420460" cy="864264"/>
          </a:xfrm>
          <a:prstGeom prst="rect">
            <a:avLst/>
          </a:prstGeom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39C61427-2398-4B37-B91A-E03404065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1643" y="1848315"/>
            <a:ext cx="420460" cy="864264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4B5AE6B7-79BE-4CFE-AFA2-E4FD7B3EE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5655" y="1848315"/>
            <a:ext cx="420460" cy="864264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E23BF18F-A4A3-470C-B4ED-EFBBB2082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4539" y="2744562"/>
            <a:ext cx="420460" cy="864264"/>
          </a:xfrm>
          <a:prstGeom prst="rect">
            <a:avLst/>
          </a:prstGeom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16EB847C-F9EF-445C-9EB7-906D53412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8551" y="2744562"/>
            <a:ext cx="420460" cy="864264"/>
          </a:xfrm>
          <a:prstGeom prst="rect">
            <a:avLst/>
          </a:prstGeom>
        </p:spPr>
      </p:pic>
      <p:pic>
        <p:nvPicPr>
          <p:cNvPr id="47" name="Bilde 46">
            <a:extLst>
              <a:ext uri="{FF2B5EF4-FFF2-40B4-BE49-F238E27FC236}">
                <a16:creationId xmlns:a16="http://schemas.microsoft.com/office/drawing/2014/main" id="{3CE71201-84DB-458E-A1E5-D79FA3F62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80696" y="2744562"/>
            <a:ext cx="420460" cy="864264"/>
          </a:xfrm>
          <a:prstGeom prst="rect">
            <a:avLst/>
          </a:prstGeom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38880028-DA1A-470F-B3FE-D298B3A1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4708" y="2744562"/>
            <a:ext cx="420460" cy="864264"/>
          </a:xfrm>
          <a:prstGeom prst="rect">
            <a:avLst/>
          </a:prstGeom>
        </p:spPr>
      </p:pic>
      <p:pic>
        <p:nvPicPr>
          <p:cNvPr id="50" name="Bilde 49">
            <a:extLst>
              <a:ext uri="{FF2B5EF4-FFF2-40B4-BE49-F238E27FC236}">
                <a16:creationId xmlns:a16="http://schemas.microsoft.com/office/drawing/2014/main" id="{C79BCB98-3287-4D5D-9BD4-6E376D4C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3038" y="3612149"/>
            <a:ext cx="420460" cy="864264"/>
          </a:xfrm>
          <a:prstGeom prst="rect">
            <a:avLst/>
          </a:prstGeom>
        </p:spPr>
      </p:pic>
      <p:pic>
        <p:nvPicPr>
          <p:cNvPr id="51" name="Bilde 50">
            <a:extLst>
              <a:ext uri="{FF2B5EF4-FFF2-40B4-BE49-F238E27FC236}">
                <a16:creationId xmlns:a16="http://schemas.microsoft.com/office/drawing/2014/main" id="{394A2BC0-2CEC-4DAC-9B63-4CF1819E34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7050" y="3612149"/>
            <a:ext cx="420460" cy="864264"/>
          </a:xfrm>
          <a:prstGeom prst="rect">
            <a:avLst/>
          </a:prstGeom>
        </p:spPr>
      </p:pic>
      <p:pic>
        <p:nvPicPr>
          <p:cNvPr id="52" name="Bilde 51">
            <a:extLst>
              <a:ext uri="{FF2B5EF4-FFF2-40B4-BE49-F238E27FC236}">
                <a16:creationId xmlns:a16="http://schemas.microsoft.com/office/drawing/2014/main" id="{8F4F1436-D415-45C8-A357-A7CB0F7D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9195" y="3612149"/>
            <a:ext cx="420460" cy="864264"/>
          </a:xfrm>
          <a:prstGeom prst="rect">
            <a:avLst/>
          </a:prstGeom>
        </p:spPr>
      </p:pic>
      <p:pic>
        <p:nvPicPr>
          <p:cNvPr id="53" name="Bilde 52">
            <a:extLst>
              <a:ext uri="{FF2B5EF4-FFF2-40B4-BE49-F238E27FC236}">
                <a16:creationId xmlns:a16="http://schemas.microsoft.com/office/drawing/2014/main" id="{1DC800DD-BCAD-4C36-9ED6-3E218DE2B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3207" y="3612149"/>
            <a:ext cx="420460" cy="864264"/>
          </a:xfrm>
          <a:prstGeom prst="rect">
            <a:avLst/>
          </a:prstGeom>
        </p:spPr>
      </p:pic>
      <p:pic>
        <p:nvPicPr>
          <p:cNvPr id="54" name="Bilde 53">
            <a:extLst>
              <a:ext uri="{FF2B5EF4-FFF2-40B4-BE49-F238E27FC236}">
                <a16:creationId xmlns:a16="http://schemas.microsoft.com/office/drawing/2014/main" id="{5B4F6CF1-C143-41E3-A6ED-AD62A4C2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11223" y="4506895"/>
            <a:ext cx="420460" cy="864264"/>
          </a:xfrm>
          <a:prstGeom prst="rect">
            <a:avLst/>
          </a:prstGeom>
        </p:spPr>
      </p:pic>
      <p:pic>
        <p:nvPicPr>
          <p:cNvPr id="55" name="Bilde 54">
            <a:extLst>
              <a:ext uri="{FF2B5EF4-FFF2-40B4-BE49-F238E27FC236}">
                <a16:creationId xmlns:a16="http://schemas.microsoft.com/office/drawing/2014/main" id="{FCAFE7BE-4D20-421A-9935-18CB4C08F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1537" y="4506895"/>
            <a:ext cx="420460" cy="864264"/>
          </a:xfrm>
          <a:prstGeom prst="rect">
            <a:avLst/>
          </a:prstGeom>
        </p:spPr>
      </p:pic>
      <p:pic>
        <p:nvPicPr>
          <p:cNvPr id="56" name="Bilde 55">
            <a:extLst>
              <a:ext uri="{FF2B5EF4-FFF2-40B4-BE49-F238E27FC236}">
                <a16:creationId xmlns:a16="http://schemas.microsoft.com/office/drawing/2014/main" id="{11F2CE05-96AC-4370-8A6B-D68404719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5549" y="4506895"/>
            <a:ext cx="420460" cy="864264"/>
          </a:xfrm>
          <a:prstGeom prst="rect">
            <a:avLst/>
          </a:prstGeom>
        </p:spPr>
      </p:pic>
      <p:pic>
        <p:nvPicPr>
          <p:cNvPr id="57" name="Bilde 56">
            <a:extLst>
              <a:ext uri="{FF2B5EF4-FFF2-40B4-BE49-F238E27FC236}">
                <a16:creationId xmlns:a16="http://schemas.microsoft.com/office/drawing/2014/main" id="{DD490FC9-BA19-4E14-BBAD-52D29B180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7694" y="4506895"/>
            <a:ext cx="420460" cy="864264"/>
          </a:xfrm>
          <a:prstGeom prst="rect">
            <a:avLst/>
          </a:prstGeom>
        </p:spPr>
      </p:pic>
      <p:pic>
        <p:nvPicPr>
          <p:cNvPr id="58" name="Bilde 57">
            <a:extLst>
              <a:ext uri="{FF2B5EF4-FFF2-40B4-BE49-F238E27FC236}">
                <a16:creationId xmlns:a16="http://schemas.microsoft.com/office/drawing/2014/main" id="{1360065D-E6FC-4D49-B351-69B2FA113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1706" y="4506895"/>
            <a:ext cx="420460" cy="864264"/>
          </a:xfrm>
          <a:prstGeom prst="rect">
            <a:avLst/>
          </a:prstGeom>
        </p:spPr>
      </p:pic>
      <p:pic>
        <p:nvPicPr>
          <p:cNvPr id="59" name="Bilde 58">
            <a:extLst>
              <a:ext uri="{FF2B5EF4-FFF2-40B4-BE49-F238E27FC236}">
                <a16:creationId xmlns:a16="http://schemas.microsoft.com/office/drawing/2014/main" id="{738DF411-4823-4781-B546-B191F57B1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1147989" y="82701"/>
            <a:ext cx="197256" cy="407405"/>
          </a:xfrm>
          <a:prstGeom prst="rect">
            <a:avLst/>
          </a:prstGeom>
        </p:spPr>
      </p:pic>
      <p:sp>
        <p:nvSpPr>
          <p:cNvPr id="60" name="TekstSylinder 59">
            <a:extLst>
              <a:ext uri="{FF2B5EF4-FFF2-40B4-BE49-F238E27FC236}">
                <a16:creationId xmlns:a16="http://schemas.microsoft.com/office/drawing/2014/main" id="{C42A5528-9C54-488D-9A88-AC0D9E6757FC}"/>
              </a:ext>
            </a:extLst>
          </p:cNvPr>
          <p:cNvSpPr txBox="1"/>
          <p:nvPr/>
        </p:nvSpPr>
        <p:spPr>
          <a:xfrm>
            <a:off x="11435797" y="8269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= 1%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5227AA3B-3178-496F-BCE4-C2C4019A82BE}"/>
              </a:ext>
            </a:extLst>
          </p:cNvPr>
          <p:cNvSpPr txBox="1"/>
          <p:nvPr/>
        </p:nvSpPr>
        <p:spPr>
          <a:xfrm>
            <a:off x="7748059" y="6587770"/>
            <a:ext cx="4344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3 303 444 personer i alderen 20-66 år bosatt i Norge per desember 2020</a:t>
            </a:r>
          </a:p>
        </p:txBody>
      </p:sp>
      <p:pic>
        <p:nvPicPr>
          <p:cNvPr id="35" name="Bilde 34">
            <a:extLst>
              <a:ext uri="{FF2B5EF4-FFF2-40B4-BE49-F238E27FC236}">
                <a16:creationId xmlns:a16="http://schemas.microsoft.com/office/drawing/2014/main" id="{9882AFB4-144D-4AD5-9A39-55FF2FA99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49926"/>
          <a:stretch/>
        </p:blipFill>
        <p:spPr>
          <a:xfrm>
            <a:off x="9473144" y="2752563"/>
            <a:ext cx="433340" cy="43213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44780" y="304780"/>
            <a:ext cx="9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Norge</a:t>
            </a:r>
          </a:p>
        </p:txBody>
      </p:sp>
    </p:spTree>
    <p:extLst>
      <p:ext uri="{BB962C8B-B14F-4D97-AF65-F5344CB8AC3E}">
        <p14:creationId xmlns:p14="http://schemas.microsoft.com/office/powerpoint/2010/main" val="13781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70204" y="1288970"/>
            <a:ext cx="7306487" cy="3400170"/>
          </a:xfrm>
        </p:spPr>
        <p:txBody>
          <a:bodyPr>
            <a:noAutofit/>
          </a:bodyPr>
          <a:lstStyle/>
          <a:p>
            <a:pPr algn="ctr"/>
            <a:r>
              <a:rPr lang="nb-NO" sz="13800" b="1" dirty="0"/>
              <a:t>44 083</a:t>
            </a:r>
            <a:br>
              <a:rPr lang="nb-NO" sz="7200" b="1" dirty="0"/>
            </a:br>
            <a:r>
              <a:rPr lang="nb-NO" sz="7200" b="1" dirty="0"/>
              <a:t>personer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803727" y="304780"/>
            <a:ext cx="6333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b="1" dirty="0">
                <a:solidFill>
                  <a:schemeClr val="accent1"/>
                </a:solidFill>
              </a:rPr>
              <a:t>23,8%</a:t>
            </a:r>
            <a:r>
              <a:rPr lang="nb-NO" sz="4800" b="1" dirty="0"/>
              <a:t> av alle 20-66 år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565126" y="5118284"/>
            <a:ext cx="428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31 137 </a:t>
            </a:r>
            <a:r>
              <a:rPr lang="nb-NO" sz="2400" b="1" dirty="0"/>
              <a:t>(70,6%) mottar trygd</a:t>
            </a:r>
          </a:p>
          <a:p>
            <a:r>
              <a:rPr lang="nb-NO" sz="2400" b="1" dirty="0">
                <a:solidFill>
                  <a:schemeClr val="accent1"/>
                </a:solidFill>
              </a:rPr>
              <a:t>12 946 </a:t>
            </a:r>
            <a:r>
              <a:rPr lang="nb-NO" sz="2400" b="1" dirty="0"/>
              <a:t>(29,3%) mottar ingenting</a:t>
            </a:r>
          </a:p>
        </p:txBody>
      </p:sp>
      <p:grpSp>
        <p:nvGrpSpPr>
          <p:cNvPr id="29" name="Gruppe 28"/>
          <p:cNvGrpSpPr/>
          <p:nvPr/>
        </p:nvGrpSpPr>
        <p:grpSpPr>
          <a:xfrm>
            <a:off x="8280286" y="5553236"/>
            <a:ext cx="2161974" cy="487552"/>
            <a:chOff x="6371032" y="5899994"/>
            <a:chExt cx="2161974" cy="487552"/>
          </a:xfrm>
        </p:grpSpPr>
        <p:pic>
          <p:nvPicPr>
            <p:cNvPr id="30" name="Bilde 29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1032" y="5899994"/>
              <a:ext cx="236061" cy="487552"/>
            </a:xfrm>
            <a:prstGeom prst="rect">
              <a:avLst/>
            </a:prstGeom>
          </p:spPr>
        </p:pic>
        <p:sp>
          <p:nvSpPr>
            <p:cNvPr id="31" name="TekstSylinder 30"/>
            <p:cNvSpPr txBox="1"/>
            <p:nvPr/>
          </p:nvSpPr>
          <p:spPr>
            <a:xfrm>
              <a:off x="6679101" y="5994724"/>
              <a:ext cx="1853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Kun trygd (16,8%)</a:t>
              </a:r>
            </a:p>
          </p:txBody>
        </p:sp>
      </p:grpSp>
      <p:grpSp>
        <p:nvGrpSpPr>
          <p:cNvPr id="32" name="Gruppe 31"/>
          <p:cNvGrpSpPr/>
          <p:nvPr/>
        </p:nvGrpSpPr>
        <p:grpSpPr>
          <a:xfrm>
            <a:off x="8299254" y="6057292"/>
            <a:ext cx="1908956" cy="487552"/>
            <a:chOff x="6372200" y="6345324"/>
            <a:chExt cx="1908956" cy="487552"/>
          </a:xfrm>
        </p:grpSpPr>
        <p:pic>
          <p:nvPicPr>
            <p:cNvPr id="33" name="Bild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2200" y="6345324"/>
              <a:ext cx="236061" cy="487552"/>
            </a:xfrm>
            <a:prstGeom prst="rect">
              <a:avLst/>
            </a:prstGeom>
          </p:spPr>
        </p:pic>
        <p:sp>
          <p:nvSpPr>
            <p:cNvPr id="34" name="TekstSylinder 33"/>
            <p:cNvSpPr txBox="1"/>
            <p:nvPr/>
          </p:nvSpPr>
          <p:spPr>
            <a:xfrm>
              <a:off x="6680269" y="6440054"/>
              <a:ext cx="160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Ingenting (7%)</a:t>
              </a:r>
            </a:p>
          </p:txBody>
        </p:sp>
      </p:grpSp>
      <p:pic>
        <p:nvPicPr>
          <p:cNvPr id="36" name="Bilde 35">
            <a:extLst>
              <a:ext uri="{FF2B5EF4-FFF2-40B4-BE49-F238E27FC236}">
                <a16:creationId xmlns:a16="http://schemas.microsoft.com/office/drawing/2014/main" id="{4CCC9612-907E-4FD4-83F0-31DFD1E0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6987" y="980728"/>
            <a:ext cx="420460" cy="864264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895EF3EB-22B2-4F35-B3DD-FB0B4F6F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0999" y="980728"/>
            <a:ext cx="420460" cy="864264"/>
          </a:xfrm>
          <a:prstGeom prst="rect">
            <a:avLst/>
          </a:prstGeom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29DB614A-A564-4179-8A4B-916633CED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3144" y="980728"/>
            <a:ext cx="420460" cy="864264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D3336183-BDCA-4E84-ACD7-F421078F11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7156" y="980728"/>
            <a:ext cx="420460" cy="864264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D74988D5-D8F6-476E-892D-93953F956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5486" y="1848315"/>
            <a:ext cx="420460" cy="864264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30B4F229-6BE6-49EC-B9C5-D7A518F4E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39498" y="1848315"/>
            <a:ext cx="420460" cy="864264"/>
          </a:xfrm>
          <a:prstGeom prst="rect">
            <a:avLst/>
          </a:prstGeom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39C61427-2398-4B37-B91A-E03404065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1643" y="1848315"/>
            <a:ext cx="420460" cy="864264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4B5AE6B7-79BE-4CFE-AFA2-E4FD7B3EE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5655" y="1848315"/>
            <a:ext cx="420460" cy="864264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E23BF18F-A4A3-470C-B4ED-EFBBB2082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4539" y="2744562"/>
            <a:ext cx="420460" cy="864264"/>
          </a:xfrm>
          <a:prstGeom prst="rect">
            <a:avLst/>
          </a:prstGeom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16EB847C-F9EF-445C-9EB7-906D53412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8551" y="2744562"/>
            <a:ext cx="420460" cy="864264"/>
          </a:xfrm>
          <a:prstGeom prst="rect">
            <a:avLst/>
          </a:prstGeom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38880028-DA1A-470F-B3FE-D298B3A1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4708" y="2744562"/>
            <a:ext cx="420460" cy="864264"/>
          </a:xfrm>
          <a:prstGeom prst="rect">
            <a:avLst/>
          </a:prstGeom>
        </p:spPr>
      </p:pic>
      <p:pic>
        <p:nvPicPr>
          <p:cNvPr id="50" name="Bilde 49">
            <a:extLst>
              <a:ext uri="{FF2B5EF4-FFF2-40B4-BE49-F238E27FC236}">
                <a16:creationId xmlns:a16="http://schemas.microsoft.com/office/drawing/2014/main" id="{C79BCB98-3287-4D5D-9BD4-6E376D4C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3038" y="3612149"/>
            <a:ext cx="420460" cy="864264"/>
          </a:xfrm>
          <a:prstGeom prst="rect">
            <a:avLst/>
          </a:prstGeom>
        </p:spPr>
      </p:pic>
      <p:pic>
        <p:nvPicPr>
          <p:cNvPr id="51" name="Bilde 50">
            <a:extLst>
              <a:ext uri="{FF2B5EF4-FFF2-40B4-BE49-F238E27FC236}">
                <a16:creationId xmlns:a16="http://schemas.microsoft.com/office/drawing/2014/main" id="{394A2BC0-2CEC-4DAC-9B63-4CF1819E34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7050" y="3612149"/>
            <a:ext cx="420460" cy="864264"/>
          </a:xfrm>
          <a:prstGeom prst="rect">
            <a:avLst/>
          </a:prstGeom>
        </p:spPr>
      </p:pic>
      <p:pic>
        <p:nvPicPr>
          <p:cNvPr id="52" name="Bilde 51">
            <a:extLst>
              <a:ext uri="{FF2B5EF4-FFF2-40B4-BE49-F238E27FC236}">
                <a16:creationId xmlns:a16="http://schemas.microsoft.com/office/drawing/2014/main" id="{8F4F1436-D415-45C8-A357-A7CB0F7D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9195" y="3612149"/>
            <a:ext cx="420460" cy="864264"/>
          </a:xfrm>
          <a:prstGeom prst="rect">
            <a:avLst/>
          </a:prstGeom>
        </p:spPr>
      </p:pic>
      <p:pic>
        <p:nvPicPr>
          <p:cNvPr id="53" name="Bilde 52">
            <a:extLst>
              <a:ext uri="{FF2B5EF4-FFF2-40B4-BE49-F238E27FC236}">
                <a16:creationId xmlns:a16="http://schemas.microsoft.com/office/drawing/2014/main" id="{1DC800DD-BCAD-4C36-9ED6-3E218DE2B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3207" y="3612149"/>
            <a:ext cx="420460" cy="864264"/>
          </a:xfrm>
          <a:prstGeom prst="rect">
            <a:avLst/>
          </a:prstGeom>
        </p:spPr>
      </p:pic>
      <p:pic>
        <p:nvPicPr>
          <p:cNvPr id="54" name="Bilde 53">
            <a:extLst>
              <a:ext uri="{FF2B5EF4-FFF2-40B4-BE49-F238E27FC236}">
                <a16:creationId xmlns:a16="http://schemas.microsoft.com/office/drawing/2014/main" id="{5B4F6CF1-C143-41E3-A6ED-AD62A4C2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11223" y="4506895"/>
            <a:ext cx="420460" cy="864264"/>
          </a:xfrm>
          <a:prstGeom prst="rect">
            <a:avLst/>
          </a:prstGeom>
        </p:spPr>
      </p:pic>
      <p:pic>
        <p:nvPicPr>
          <p:cNvPr id="55" name="Bilde 54">
            <a:extLst>
              <a:ext uri="{FF2B5EF4-FFF2-40B4-BE49-F238E27FC236}">
                <a16:creationId xmlns:a16="http://schemas.microsoft.com/office/drawing/2014/main" id="{FCAFE7BE-4D20-421A-9935-18CB4C08F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1537" y="4506895"/>
            <a:ext cx="420460" cy="864264"/>
          </a:xfrm>
          <a:prstGeom prst="rect">
            <a:avLst/>
          </a:prstGeom>
        </p:spPr>
      </p:pic>
      <p:pic>
        <p:nvPicPr>
          <p:cNvPr id="56" name="Bilde 55">
            <a:extLst>
              <a:ext uri="{FF2B5EF4-FFF2-40B4-BE49-F238E27FC236}">
                <a16:creationId xmlns:a16="http://schemas.microsoft.com/office/drawing/2014/main" id="{11F2CE05-96AC-4370-8A6B-D68404719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5549" y="4506895"/>
            <a:ext cx="420460" cy="864264"/>
          </a:xfrm>
          <a:prstGeom prst="rect">
            <a:avLst/>
          </a:prstGeom>
        </p:spPr>
      </p:pic>
      <p:pic>
        <p:nvPicPr>
          <p:cNvPr id="57" name="Bilde 56">
            <a:extLst>
              <a:ext uri="{FF2B5EF4-FFF2-40B4-BE49-F238E27FC236}">
                <a16:creationId xmlns:a16="http://schemas.microsoft.com/office/drawing/2014/main" id="{DD490FC9-BA19-4E14-BBAD-52D29B180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7694" y="4506895"/>
            <a:ext cx="420460" cy="864264"/>
          </a:xfrm>
          <a:prstGeom prst="rect">
            <a:avLst/>
          </a:prstGeom>
        </p:spPr>
      </p:pic>
      <p:pic>
        <p:nvPicPr>
          <p:cNvPr id="58" name="Bilde 57">
            <a:extLst>
              <a:ext uri="{FF2B5EF4-FFF2-40B4-BE49-F238E27FC236}">
                <a16:creationId xmlns:a16="http://schemas.microsoft.com/office/drawing/2014/main" id="{1360065D-E6FC-4D49-B351-69B2FA113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1706" y="4506895"/>
            <a:ext cx="420460" cy="864264"/>
          </a:xfrm>
          <a:prstGeom prst="rect">
            <a:avLst/>
          </a:prstGeom>
        </p:spPr>
      </p:pic>
      <p:pic>
        <p:nvPicPr>
          <p:cNvPr id="59" name="Bilde 58">
            <a:extLst>
              <a:ext uri="{FF2B5EF4-FFF2-40B4-BE49-F238E27FC236}">
                <a16:creationId xmlns:a16="http://schemas.microsoft.com/office/drawing/2014/main" id="{738DF411-4823-4781-B546-B191F57B1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1147989" y="82701"/>
            <a:ext cx="197256" cy="407405"/>
          </a:xfrm>
          <a:prstGeom prst="rect">
            <a:avLst/>
          </a:prstGeom>
        </p:spPr>
      </p:pic>
      <p:sp>
        <p:nvSpPr>
          <p:cNvPr id="60" name="TekstSylinder 59">
            <a:extLst>
              <a:ext uri="{FF2B5EF4-FFF2-40B4-BE49-F238E27FC236}">
                <a16:creationId xmlns:a16="http://schemas.microsoft.com/office/drawing/2014/main" id="{C42A5528-9C54-488D-9A88-AC0D9E6757FC}"/>
              </a:ext>
            </a:extLst>
          </p:cNvPr>
          <p:cNvSpPr txBox="1"/>
          <p:nvPr/>
        </p:nvSpPr>
        <p:spPr>
          <a:xfrm>
            <a:off x="11435797" y="8269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= 1%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5227AA3B-3178-496F-BCE4-C2C4019A82BE}"/>
              </a:ext>
            </a:extLst>
          </p:cNvPr>
          <p:cNvSpPr txBox="1"/>
          <p:nvPr/>
        </p:nvSpPr>
        <p:spPr>
          <a:xfrm>
            <a:off x="7748059" y="6587770"/>
            <a:ext cx="4344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185 208 personer i alderen 20-66 år bosatt i Agder per desember 2020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44780" y="304780"/>
            <a:ext cx="94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Agder</a:t>
            </a:r>
          </a:p>
        </p:txBody>
      </p:sp>
      <p:pic>
        <p:nvPicPr>
          <p:cNvPr id="49" name="Bilde 48">
            <a:extLst>
              <a:ext uri="{FF2B5EF4-FFF2-40B4-BE49-F238E27FC236}">
                <a16:creationId xmlns:a16="http://schemas.microsoft.com/office/drawing/2014/main" id="{5B4F6CF1-C143-41E3-A6ED-AD62A4C2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25108" r="27129" b="2996"/>
          <a:stretch/>
        </p:blipFill>
        <p:spPr>
          <a:xfrm>
            <a:off x="8182923" y="2049780"/>
            <a:ext cx="420460" cy="662020"/>
          </a:xfrm>
          <a:prstGeom prst="rect">
            <a:avLst/>
          </a:prstGeom>
        </p:spPr>
      </p:pic>
      <p:pic>
        <p:nvPicPr>
          <p:cNvPr id="61" name="Bilde 60">
            <a:extLst>
              <a:ext uri="{FF2B5EF4-FFF2-40B4-BE49-F238E27FC236}">
                <a16:creationId xmlns:a16="http://schemas.microsoft.com/office/drawing/2014/main" id="{5B4F6CF1-C143-41E3-A6ED-AD62A4C2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09407" y="2739915"/>
            <a:ext cx="420460" cy="864264"/>
          </a:xfrm>
          <a:prstGeom prst="rect">
            <a:avLst/>
          </a:prstGeom>
        </p:spPr>
      </p:pic>
      <p:pic>
        <p:nvPicPr>
          <p:cNvPr id="62" name="Bilde 61">
            <a:extLst>
              <a:ext uri="{FF2B5EF4-FFF2-40B4-BE49-F238E27FC236}">
                <a16:creationId xmlns:a16="http://schemas.microsoft.com/office/drawing/2014/main" id="{5B4F6CF1-C143-41E3-A6ED-AD62A4C2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03825" y="3616518"/>
            <a:ext cx="420460" cy="864264"/>
          </a:xfrm>
          <a:prstGeom prst="rect">
            <a:avLst/>
          </a:prstGeom>
        </p:spPr>
      </p:pic>
      <p:pic>
        <p:nvPicPr>
          <p:cNvPr id="63" name="Bilde 62">
            <a:extLst>
              <a:ext uri="{FF2B5EF4-FFF2-40B4-BE49-F238E27FC236}">
                <a16:creationId xmlns:a16="http://schemas.microsoft.com/office/drawing/2014/main" id="{16EB847C-F9EF-445C-9EB7-906D53412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5195" y="2752254"/>
            <a:ext cx="420460" cy="8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024" y="2122805"/>
            <a:ext cx="9340992" cy="4351338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87338" y="216217"/>
            <a:ext cx="8633802" cy="1803083"/>
          </a:xfrm>
        </p:spPr>
        <p:txBody>
          <a:bodyPr>
            <a:normAutofit/>
          </a:bodyPr>
          <a:lstStyle/>
          <a:p>
            <a:r>
              <a:rPr lang="nb-NO" dirty="0"/>
              <a:t>Hvis 44 000 personer sto og holdt hverandre i hendene på E39 fra Kristiansand…..</a:t>
            </a:r>
          </a:p>
        </p:txBody>
      </p:sp>
      <p:sp>
        <p:nvSpPr>
          <p:cNvPr id="2" name="Ellipse 1"/>
          <p:cNvSpPr/>
          <p:nvPr/>
        </p:nvSpPr>
        <p:spPr>
          <a:xfrm>
            <a:off x="6684973" y="4236916"/>
            <a:ext cx="1047094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2"/>
          <p:cNvSpPr txBox="1">
            <a:spLocks/>
          </p:cNvSpPr>
          <p:nvPr/>
        </p:nvSpPr>
        <p:spPr>
          <a:xfrm>
            <a:off x="235878" y="4466114"/>
            <a:ext cx="2194902" cy="180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400" dirty="0"/>
              <a:t>Kommer vi til Mandal….</a:t>
            </a:r>
          </a:p>
        </p:txBody>
      </p:sp>
    </p:spTree>
    <p:extLst>
      <p:ext uri="{BB962C8B-B14F-4D97-AF65-F5344CB8AC3E}">
        <p14:creationId xmlns:p14="http://schemas.microsoft.com/office/powerpoint/2010/main" val="17299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/>
        </p:nvSpPr>
        <p:spPr>
          <a:xfrm>
            <a:off x="954073" y="576151"/>
            <a:ext cx="2533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>
                <a:solidFill>
                  <a:schemeClr val="accent1"/>
                </a:solidFill>
              </a:rPr>
              <a:t>Utenforskap</a:t>
            </a:r>
            <a:r>
              <a:rPr lang="nb-NO" sz="2400" b="1" dirty="0">
                <a:solidFill>
                  <a:schemeClr val="accent1"/>
                </a:solidFill>
              </a:rPr>
              <a:t> totalt</a:t>
            </a:r>
          </a:p>
          <a:p>
            <a:r>
              <a:rPr lang="nb-NO" sz="2400" b="1" dirty="0">
                <a:solidFill>
                  <a:schemeClr val="accent1"/>
                </a:solidFill>
              </a:rPr>
              <a:t>(Norge 21%):</a:t>
            </a:r>
          </a:p>
        </p:txBody>
      </p:sp>
      <p:grpSp>
        <p:nvGrpSpPr>
          <p:cNvPr id="23" name="Gruppe 22"/>
          <p:cNvGrpSpPr/>
          <p:nvPr/>
        </p:nvGrpSpPr>
        <p:grpSpPr>
          <a:xfrm>
            <a:off x="1158240" y="4315463"/>
            <a:ext cx="2697491" cy="1015804"/>
            <a:chOff x="66061" y="3993450"/>
            <a:chExt cx="1804424" cy="1015804"/>
          </a:xfrm>
        </p:grpSpPr>
        <p:sp>
          <p:nvSpPr>
            <p:cNvPr id="3915" name="TekstSylinder 3914"/>
            <p:cNvSpPr txBox="1"/>
            <p:nvPr/>
          </p:nvSpPr>
          <p:spPr>
            <a:xfrm>
              <a:off x="66061" y="3993450"/>
              <a:ext cx="1608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/>
                <a:t>Lavest: </a:t>
              </a:r>
              <a:r>
                <a:rPr lang="nb-NO" sz="1600" dirty="0" err="1"/>
                <a:t>Vestland</a:t>
              </a:r>
              <a:endParaRPr lang="nb-NO" sz="1600" dirty="0"/>
            </a:p>
            <a:p>
              <a:r>
                <a:rPr lang="nb-NO" sz="1600" dirty="0"/>
                <a:t>(19,2%)</a:t>
              </a:r>
            </a:p>
          </p:txBody>
        </p:sp>
        <p:cxnSp>
          <p:nvCxnSpPr>
            <p:cNvPr id="14" name="Rett pil 13"/>
            <p:cNvCxnSpPr>
              <a:cxnSpLocks/>
            </p:cNvCxnSpPr>
            <p:nvPr/>
          </p:nvCxnSpPr>
          <p:spPr>
            <a:xfrm>
              <a:off x="920330" y="4402339"/>
              <a:ext cx="950155" cy="60691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e 23"/>
          <p:cNvGrpSpPr/>
          <p:nvPr/>
        </p:nvGrpSpPr>
        <p:grpSpPr>
          <a:xfrm>
            <a:off x="4974069" y="6181043"/>
            <a:ext cx="3131323" cy="584775"/>
            <a:chOff x="-72506" y="6273316"/>
            <a:chExt cx="3131323" cy="584775"/>
          </a:xfrm>
        </p:grpSpPr>
        <p:sp>
          <p:nvSpPr>
            <p:cNvPr id="12" name="TekstSylinder 11"/>
            <p:cNvSpPr txBox="1"/>
            <p:nvPr/>
          </p:nvSpPr>
          <p:spPr>
            <a:xfrm>
              <a:off x="1655676" y="6273316"/>
              <a:ext cx="1403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Høyest: Agder </a:t>
              </a:r>
            </a:p>
            <a:p>
              <a:r>
                <a:rPr lang="nb-NO" sz="1600" dirty="0"/>
                <a:t>(23,8%)</a:t>
              </a:r>
            </a:p>
          </p:txBody>
        </p:sp>
        <p:cxnSp>
          <p:nvCxnSpPr>
            <p:cNvPr id="3918" name="Rett pil 3917"/>
            <p:cNvCxnSpPr>
              <a:cxnSpLocks/>
            </p:cNvCxnSpPr>
            <p:nvPr/>
          </p:nvCxnSpPr>
          <p:spPr>
            <a:xfrm flipH="1">
              <a:off x="-72506" y="6453336"/>
              <a:ext cx="1765516" cy="23625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4" name="Group k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97232" y="204531"/>
            <a:ext cx="5247682" cy="6552000"/>
            <a:chOff x="0" y="0"/>
            <a:chExt cx="692" cy="864"/>
          </a:xfrm>
        </p:grpSpPr>
        <p:grpSp>
          <p:nvGrpSpPr>
            <p:cNvPr id="2615" name="Group 1536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92" cy="864"/>
              <a:chOff x="0" y="0"/>
              <a:chExt cx="692" cy="864"/>
            </a:xfrm>
          </p:grpSpPr>
          <p:sp>
            <p:nvSpPr>
              <p:cNvPr id="3705" name="Freeform 03">
                <a:extLst>
                  <a:ext uri="{FF2B5EF4-FFF2-40B4-BE49-F238E27FC236}">
                    <a16:creationId xmlns:a16="http://schemas.microsoft.com/office/drawing/2014/main" id="{00000000-0008-0000-0300-00004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736"/>
                <a:ext cx="14" cy="20"/>
              </a:xfrm>
              <a:custGeom>
                <a:avLst/>
                <a:gdLst>
                  <a:gd name="T0" fmla="*/ 6 w 14"/>
                  <a:gd name="T1" fmla="*/ 0 h 20"/>
                  <a:gd name="T2" fmla="*/ 7 w 14"/>
                  <a:gd name="T3" fmla="*/ 0 h 20"/>
                  <a:gd name="T4" fmla="*/ 9 w 14"/>
                  <a:gd name="T5" fmla="*/ 1 h 20"/>
                  <a:gd name="T6" fmla="*/ 9 w 14"/>
                  <a:gd name="T7" fmla="*/ 2 h 20"/>
                  <a:gd name="T8" fmla="*/ 9 w 14"/>
                  <a:gd name="T9" fmla="*/ 3 h 20"/>
                  <a:gd name="T10" fmla="*/ 10 w 14"/>
                  <a:gd name="T11" fmla="*/ 4 h 20"/>
                  <a:gd name="T12" fmla="*/ 11 w 14"/>
                  <a:gd name="T13" fmla="*/ 6 h 20"/>
                  <a:gd name="T14" fmla="*/ 11 w 14"/>
                  <a:gd name="T15" fmla="*/ 7 h 20"/>
                  <a:gd name="T16" fmla="*/ 11 w 14"/>
                  <a:gd name="T17" fmla="*/ 9 h 20"/>
                  <a:gd name="T18" fmla="*/ 13 w 14"/>
                  <a:gd name="T19" fmla="*/ 10 h 20"/>
                  <a:gd name="T20" fmla="*/ 14 w 14"/>
                  <a:gd name="T21" fmla="*/ 10 h 20"/>
                  <a:gd name="T22" fmla="*/ 14 w 14"/>
                  <a:gd name="T23" fmla="*/ 11 h 20"/>
                  <a:gd name="T24" fmla="*/ 14 w 14"/>
                  <a:gd name="T25" fmla="*/ 12 h 20"/>
                  <a:gd name="T26" fmla="*/ 14 w 14"/>
                  <a:gd name="T27" fmla="*/ 12 h 20"/>
                  <a:gd name="T28" fmla="*/ 14 w 14"/>
                  <a:gd name="T29" fmla="*/ 13 h 20"/>
                  <a:gd name="T30" fmla="*/ 14 w 14"/>
                  <a:gd name="T31" fmla="*/ 13 h 20"/>
                  <a:gd name="T32" fmla="*/ 13 w 14"/>
                  <a:gd name="T33" fmla="*/ 14 h 20"/>
                  <a:gd name="T34" fmla="*/ 13 w 14"/>
                  <a:gd name="T35" fmla="*/ 16 h 20"/>
                  <a:gd name="T36" fmla="*/ 13 w 14"/>
                  <a:gd name="T37" fmla="*/ 20 h 20"/>
                  <a:gd name="T38" fmla="*/ 13 w 14"/>
                  <a:gd name="T39" fmla="*/ 20 h 20"/>
                  <a:gd name="T40" fmla="*/ 12 w 14"/>
                  <a:gd name="T41" fmla="*/ 20 h 20"/>
                  <a:gd name="T42" fmla="*/ 11 w 14"/>
                  <a:gd name="T43" fmla="*/ 20 h 20"/>
                  <a:gd name="T44" fmla="*/ 10 w 14"/>
                  <a:gd name="T45" fmla="*/ 20 h 20"/>
                  <a:gd name="T46" fmla="*/ 9 w 14"/>
                  <a:gd name="T47" fmla="*/ 20 h 20"/>
                  <a:gd name="T48" fmla="*/ 8 w 14"/>
                  <a:gd name="T49" fmla="*/ 20 h 20"/>
                  <a:gd name="T50" fmla="*/ 8 w 14"/>
                  <a:gd name="T51" fmla="*/ 19 h 20"/>
                  <a:gd name="T52" fmla="*/ 8 w 14"/>
                  <a:gd name="T53" fmla="*/ 19 h 20"/>
                  <a:gd name="T54" fmla="*/ 8 w 14"/>
                  <a:gd name="T55" fmla="*/ 18 h 20"/>
                  <a:gd name="T56" fmla="*/ 8 w 14"/>
                  <a:gd name="T57" fmla="*/ 16 h 20"/>
                  <a:gd name="T58" fmla="*/ 8 w 14"/>
                  <a:gd name="T59" fmla="*/ 15 h 20"/>
                  <a:gd name="T60" fmla="*/ 6 w 14"/>
                  <a:gd name="T61" fmla="*/ 14 h 20"/>
                  <a:gd name="T62" fmla="*/ 5 w 14"/>
                  <a:gd name="T63" fmla="*/ 14 h 20"/>
                  <a:gd name="T64" fmla="*/ 5 w 14"/>
                  <a:gd name="T65" fmla="*/ 14 h 20"/>
                  <a:gd name="T66" fmla="*/ 4 w 14"/>
                  <a:gd name="T67" fmla="*/ 15 h 20"/>
                  <a:gd name="T68" fmla="*/ 4 w 14"/>
                  <a:gd name="T69" fmla="*/ 14 h 20"/>
                  <a:gd name="T70" fmla="*/ 4 w 14"/>
                  <a:gd name="T71" fmla="*/ 13 h 20"/>
                  <a:gd name="T72" fmla="*/ 4 w 14"/>
                  <a:gd name="T73" fmla="*/ 13 h 20"/>
                  <a:gd name="T74" fmla="*/ 4 w 14"/>
                  <a:gd name="T75" fmla="*/ 12 h 20"/>
                  <a:gd name="T76" fmla="*/ 3 w 14"/>
                  <a:gd name="T77" fmla="*/ 10 h 20"/>
                  <a:gd name="T78" fmla="*/ 3 w 14"/>
                  <a:gd name="T79" fmla="*/ 9 h 20"/>
                  <a:gd name="T80" fmla="*/ 0 w 14"/>
                  <a:gd name="T81" fmla="*/ 7 h 20"/>
                  <a:gd name="T82" fmla="*/ 3 w 14"/>
                  <a:gd name="T83" fmla="*/ 3 h 20"/>
                  <a:gd name="T84" fmla="*/ 3 w 14"/>
                  <a:gd name="T85" fmla="*/ 1 h 20"/>
                  <a:gd name="T86" fmla="*/ 4 w 14"/>
                  <a:gd name="T87" fmla="*/ 0 h 20"/>
                  <a:gd name="T88" fmla="*/ 6 w 14"/>
                  <a:gd name="T8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" h="20">
                    <a:moveTo>
                      <a:pt x="6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6" name="Freeform 34">
                <a:extLst>
                  <a:ext uri="{FF2B5EF4-FFF2-40B4-BE49-F238E27FC236}">
                    <a16:creationId xmlns:a16="http://schemas.microsoft.com/office/drawing/2014/main" id="{00000000-0008-0000-0300-00004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569"/>
                <a:ext cx="167" cy="188"/>
              </a:xfrm>
              <a:custGeom>
                <a:avLst/>
                <a:gdLst>
                  <a:gd name="T0" fmla="*/ 161 w 167"/>
                  <a:gd name="T1" fmla="*/ 82 h 188"/>
                  <a:gd name="T2" fmla="*/ 155 w 167"/>
                  <a:gd name="T3" fmla="*/ 77 h 188"/>
                  <a:gd name="T4" fmla="*/ 151 w 167"/>
                  <a:gd name="T5" fmla="*/ 74 h 188"/>
                  <a:gd name="T6" fmla="*/ 145 w 167"/>
                  <a:gd name="T7" fmla="*/ 66 h 188"/>
                  <a:gd name="T8" fmla="*/ 146 w 167"/>
                  <a:gd name="T9" fmla="*/ 58 h 188"/>
                  <a:gd name="T10" fmla="*/ 148 w 167"/>
                  <a:gd name="T11" fmla="*/ 50 h 188"/>
                  <a:gd name="T12" fmla="*/ 149 w 167"/>
                  <a:gd name="T13" fmla="*/ 43 h 188"/>
                  <a:gd name="T14" fmla="*/ 151 w 167"/>
                  <a:gd name="T15" fmla="*/ 34 h 188"/>
                  <a:gd name="T16" fmla="*/ 146 w 167"/>
                  <a:gd name="T17" fmla="*/ 28 h 188"/>
                  <a:gd name="T18" fmla="*/ 134 w 167"/>
                  <a:gd name="T19" fmla="*/ 25 h 188"/>
                  <a:gd name="T20" fmla="*/ 127 w 167"/>
                  <a:gd name="T21" fmla="*/ 19 h 188"/>
                  <a:gd name="T22" fmla="*/ 121 w 167"/>
                  <a:gd name="T23" fmla="*/ 10 h 188"/>
                  <a:gd name="T24" fmla="*/ 112 w 167"/>
                  <a:gd name="T25" fmla="*/ 1 h 188"/>
                  <a:gd name="T26" fmla="*/ 89 w 167"/>
                  <a:gd name="T27" fmla="*/ 0 h 188"/>
                  <a:gd name="T28" fmla="*/ 86 w 167"/>
                  <a:gd name="T29" fmla="*/ 17 h 188"/>
                  <a:gd name="T30" fmla="*/ 76 w 167"/>
                  <a:gd name="T31" fmla="*/ 25 h 188"/>
                  <a:gd name="T32" fmla="*/ 65 w 167"/>
                  <a:gd name="T33" fmla="*/ 23 h 188"/>
                  <a:gd name="T34" fmla="*/ 42 w 167"/>
                  <a:gd name="T35" fmla="*/ 17 h 188"/>
                  <a:gd name="T36" fmla="*/ 25 w 167"/>
                  <a:gd name="T37" fmla="*/ 23 h 188"/>
                  <a:gd name="T38" fmla="*/ 10 w 167"/>
                  <a:gd name="T39" fmla="*/ 28 h 188"/>
                  <a:gd name="T40" fmla="*/ 0 w 167"/>
                  <a:gd name="T41" fmla="*/ 34 h 188"/>
                  <a:gd name="T42" fmla="*/ 1 w 167"/>
                  <a:gd name="T43" fmla="*/ 43 h 188"/>
                  <a:gd name="T44" fmla="*/ 9 w 167"/>
                  <a:gd name="T45" fmla="*/ 54 h 188"/>
                  <a:gd name="T46" fmla="*/ 15 w 167"/>
                  <a:gd name="T47" fmla="*/ 67 h 188"/>
                  <a:gd name="T48" fmla="*/ 23 w 167"/>
                  <a:gd name="T49" fmla="*/ 69 h 188"/>
                  <a:gd name="T50" fmla="*/ 20 w 167"/>
                  <a:gd name="T51" fmla="*/ 78 h 188"/>
                  <a:gd name="T52" fmla="*/ 19 w 167"/>
                  <a:gd name="T53" fmla="*/ 86 h 188"/>
                  <a:gd name="T54" fmla="*/ 17 w 167"/>
                  <a:gd name="T55" fmla="*/ 92 h 188"/>
                  <a:gd name="T56" fmla="*/ 32 w 167"/>
                  <a:gd name="T57" fmla="*/ 107 h 188"/>
                  <a:gd name="T58" fmla="*/ 40 w 167"/>
                  <a:gd name="T59" fmla="*/ 113 h 188"/>
                  <a:gd name="T60" fmla="*/ 53 w 167"/>
                  <a:gd name="T61" fmla="*/ 125 h 188"/>
                  <a:gd name="T62" fmla="*/ 57 w 167"/>
                  <a:gd name="T63" fmla="*/ 138 h 188"/>
                  <a:gd name="T64" fmla="*/ 68 w 167"/>
                  <a:gd name="T65" fmla="*/ 143 h 188"/>
                  <a:gd name="T66" fmla="*/ 69 w 167"/>
                  <a:gd name="T67" fmla="*/ 137 h 188"/>
                  <a:gd name="T68" fmla="*/ 78 w 167"/>
                  <a:gd name="T69" fmla="*/ 140 h 188"/>
                  <a:gd name="T70" fmla="*/ 85 w 167"/>
                  <a:gd name="T71" fmla="*/ 154 h 188"/>
                  <a:gd name="T72" fmla="*/ 95 w 167"/>
                  <a:gd name="T73" fmla="*/ 153 h 188"/>
                  <a:gd name="T74" fmla="*/ 94 w 167"/>
                  <a:gd name="T75" fmla="*/ 147 h 188"/>
                  <a:gd name="T76" fmla="*/ 103 w 167"/>
                  <a:gd name="T77" fmla="*/ 145 h 188"/>
                  <a:gd name="T78" fmla="*/ 110 w 167"/>
                  <a:gd name="T79" fmla="*/ 137 h 188"/>
                  <a:gd name="T80" fmla="*/ 118 w 167"/>
                  <a:gd name="T81" fmla="*/ 154 h 188"/>
                  <a:gd name="T82" fmla="*/ 122 w 167"/>
                  <a:gd name="T83" fmla="*/ 164 h 188"/>
                  <a:gd name="T84" fmla="*/ 128 w 167"/>
                  <a:gd name="T85" fmla="*/ 171 h 188"/>
                  <a:gd name="T86" fmla="*/ 129 w 167"/>
                  <a:gd name="T87" fmla="*/ 182 h 188"/>
                  <a:gd name="T88" fmla="*/ 131 w 167"/>
                  <a:gd name="T89" fmla="*/ 187 h 188"/>
                  <a:gd name="T90" fmla="*/ 133 w 167"/>
                  <a:gd name="T91" fmla="*/ 185 h 188"/>
                  <a:gd name="T92" fmla="*/ 137 w 167"/>
                  <a:gd name="T93" fmla="*/ 185 h 188"/>
                  <a:gd name="T94" fmla="*/ 142 w 167"/>
                  <a:gd name="T95" fmla="*/ 184 h 188"/>
                  <a:gd name="T96" fmla="*/ 147 w 167"/>
                  <a:gd name="T97" fmla="*/ 179 h 188"/>
                  <a:gd name="T98" fmla="*/ 152 w 167"/>
                  <a:gd name="T99" fmla="*/ 172 h 188"/>
                  <a:gd name="T100" fmla="*/ 154 w 167"/>
                  <a:gd name="T101" fmla="*/ 166 h 188"/>
                  <a:gd name="T102" fmla="*/ 153 w 167"/>
                  <a:gd name="T103" fmla="*/ 158 h 188"/>
                  <a:gd name="T104" fmla="*/ 156 w 167"/>
                  <a:gd name="T105" fmla="*/ 152 h 188"/>
                  <a:gd name="T106" fmla="*/ 156 w 167"/>
                  <a:gd name="T107" fmla="*/ 144 h 188"/>
                  <a:gd name="T108" fmla="*/ 154 w 167"/>
                  <a:gd name="T109" fmla="*/ 137 h 188"/>
                  <a:gd name="T110" fmla="*/ 150 w 167"/>
                  <a:gd name="T111" fmla="*/ 129 h 188"/>
                  <a:gd name="T112" fmla="*/ 149 w 167"/>
                  <a:gd name="T113" fmla="*/ 121 h 188"/>
                  <a:gd name="T114" fmla="*/ 146 w 167"/>
                  <a:gd name="T115" fmla="*/ 115 h 188"/>
                  <a:gd name="T116" fmla="*/ 151 w 167"/>
                  <a:gd name="T117" fmla="*/ 111 h 188"/>
                  <a:gd name="T118" fmla="*/ 158 w 167"/>
                  <a:gd name="T119" fmla="*/ 111 h 188"/>
                  <a:gd name="T120" fmla="*/ 161 w 167"/>
                  <a:gd name="T121" fmla="*/ 107 h 188"/>
                  <a:gd name="T122" fmla="*/ 164 w 167"/>
                  <a:gd name="T123" fmla="*/ 100 h 188"/>
                  <a:gd name="T124" fmla="*/ 166 w 167"/>
                  <a:gd name="T125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7" h="188">
                    <a:moveTo>
                      <a:pt x="166" y="90"/>
                    </a:moveTo>
                    <a:lnTo>
                      <a:pt x="165" y="88"/>
                    </a:lnTo>
                    <a:lnTo>
                      <a:pt x="164" y="86"/>
                    </a:lnTo>
                    <a:lnTo>
                      <a:pt x="163" y="85"/>
                    </a:lnTo>
                    <a:lnTo>
                      <a:pt x="162" y="84"/>
                    </a:lnTo>
                    <a:lnTo>
                      <a:pt x="162" y="84"/>
                    </a:lnTo>
                    <a:lnTo>
                      <a:pt x="161" y="82"/>
                    </a:lnTo>
                    <a:lnTo>
                      <a:pt x="160" y="81"/>
                    </a:lnTo>
                    <a:lnTo>
                      <a:pt x="160" y="80"/>
                    </a:lnTo>
                    <a:lnTo>
                      <a:pt x="159" y="79"/>
                    </a:lnTo>
                    <a:lnTo>
                      <a:pt x="159" y="78"/>
                    </a:lnTo>
                    <a:lnTo>
                      <a:pt x="158" y="77"/>
                    </a:lnTo>
                    <a:lnTo>
                      <a:pt x="156" y="77"/>
                    </a:lnTo>
                    <a:lnTo>
                      <a:pt x="155" y="77"/>
                    </a:lnTo>
                    <a:lnTo>
                      <a:pt x="155" y="77"/>
                    </a:lnTo>
                    <a:lnTo>
                      <a:pt x="154" y="77"/>
                    </a:lnTo>
                    <a:lnTo>
                      <a:pt x="153" y="77"/>
                    </a:lnTo>
                    <a:lnTo>
                      <a:pt x="152" y="76"/>
                    </a:lnTo>
                    <a:lnTo>
                      <a:pt x="152" y="75"/>
                    </a:lnTo>
                    <a:lnTo>
                      <a:pt x="152" y="75"/>
                    </a:lnTo>
                    <a:lnTo>
                      <a:pt x="151" y="74"/>
                    </a:lnTo>
                    <a:lnTo>
                      <a:pt x="151" y="74"/>
                    </a:lnTo>
                    <a:lnTo>
                      <a:pt x="150" y="73"/>
                    </a:lnTo>
                    <a:lnTo>
                      <a:pt x="149" y="72"/>
                    </a:lnTo>
                    <a:lnTo>
                      <a:pt x="148" y="71"/>
                    </a:lnTo>
                    <a:lnTo>
                      <a:pt x="147" y="70"/>
                    </a:lnTo>
                    <a:lnTo>
                      <a:pt x="146" y="68"/>
                    </a:lnTo>
                    <a:lnTo>
                      <a:pt x="145" y="66"/>
                    </a:lnTo>
                    <a:lnTo>
                      <a:pt x="145" y="65"/>
                    </a:lnTo>
                    <a:lnTo>
                      <a:pt x="145" y="64"/>
                    </a:lnTo>
                    <a:lnTo>
                      <a:pt x="146" y="64"/>
                    </a:lnTo>
                    <a:lnTo>
                      <a:pt x="146" y="61"/>
                    </a:lnTo>
                    <a:lnTo>
                      <a:pt x="146" y="60"/>
                    </a:lnTo>
                    <a:lnTo>
                      <a:pt x="146" y="59"/>
                    </a:lnTo>
                    <a:lnTo>
                      <a:pt x="146" y="58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7" y="55"/>
                    </a:lnTo>
                    <a:lnTo>
                      <a:pt x="147" y="54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8" y="50"/>
                    </a:lnTo>
                    <a:lnTo>
                      <a:pt x="148" y="49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9" y="46"/>
                    </a:lnTo>
                    <a:lnTo>
                      <a:pt x="149" y="44"/>
                    </a:lnTo>
                    <a:lnTo>
                      <a:pt x="149" y="44"/>
                    </a:lnTo>
                    <a:lnTo>
                      <a:pt x="149" y="43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50" y="39"/>
                    </a:lnTo>
                    <a:lnTo>
                      <a:pt x="150" y="38"/>
                    </a:lnTo>
                    <a:lnTo>
                      <a:pt x="150" y="37"/>
                    </a:lnTo>
                    <a:lnTo>
                      <a:pt x="151" y="36"/>
                    </a:lnTo>
                    <a:lnTo>
                      <a:pt x="151" y="34"/>
                    </a:lnTo>
                    <a:lnTo>
                      <a:pt x="151" y="33"/>
                    </a:lnTo>
                    <a:lnTo>
                      <a:pt x="151" y="31"/>
                    </a:lnTo>
                    <a:lnTo>
                      <a:pt x="151" y="30"/>
                    </a:lnTo>
                    <a:lnTo>
                      <a:pt x="151" y="29"/>
                    </a:lnTo>
                    <a:lnTo>
                      <a:pt x="150" y="28"/>
                    </a:lnTo>
                    <a:lnTo>
                      <a:pt x="150" y="27"/>
                    </a:lnTo>
                    <a:lnTo>
                      <a:pt x="146" y="28"/>
                    </a:lnTo>
                    <a:lnTo>
                      <a:pt x="144" y="26"/>
                    </a:lnTo>
                    <a:lnTo>
                      <a:pt x="142" y="25"/>
                    </a:lnTo>
                    <a:lnTo>
                      <a:pt x="142" y="25"/>
                    </a:lnTo>
                    <a:lnTo>
                      <a:pt x="140" y="24"/>
                    </a:lnTo>
                    <a:lnTo>
                      <a:pt x="138" y="24"/>
                    </a:lnTo>
                    <a:lnTo>
                      <a:pt x="136" y="23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3"/>
                    </a:lnTo>
                    <a:lnTo>
                      <a:pt x="132" y="23"/>
                    </a:lnTo>
                    <a:lnTo>
                      <a:pt x="131" y="23"/>
                    </a:lnTo>
                    <a:lnTo>
                      <a:pt x="129" y="24"/>
                    </a:lnTo>
                    <a:lnTo>
                      <a:pt x="127" y="19"/>
                    </a:lnTo>
                    <a:lnTo>
                      <a:pt x="126" y="17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22" y="13"/>
                    </a:lnTo>
                    <a:lnTo>
                      <a:pt x="122" y="13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19" y="10"/>
                    </a:lnTo>
                    <a:lnTo>
                      <a:pt x="119" y="9"/>
                    </a:lnTo>
                    <a:lnTo>
                      <a:pt x="119" y="6"/>
                    </a:lnTo>
                    <a:lnTo>
                      <a:pt x="118" y="5"/>
                    </a:lnTo>
                    <a:lnTo>
                      <a:pt x="117" y="4"/>
                    </a:lnTo>
                    <a:lnTo>
                      <a:pt x="117" y="4"/>
                    </a:lnTo>
                    <a:lnTo>
                      <a:pt x="112" y="1"/>
                    </a:lnTo>
                    <a:lnTo>
                      <a:pt x="108" y="2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2" y="3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85" y="7"/>
                    </a:lnTo>
                    <a:lnTo>
                      <a:pt x="84" y="8"/>
                    </a:lnTo>
                    <a:lnTo>
                      <a:pt x="86" y="17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79" y="22"/>
                    </a:lnTo>
                    <a:lnTo>
                      <a:pt x="78" y="21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6" y="25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9" y="26"/>
                    </a:lnTo>
                    <a:lnTo>
                      <a:pt x="68" y="26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4" y="18"/>
                    </a:lnTo>
                    <a:lnTo>
                      <a:pt x="50" y="19"/>
                    </a:lnTo>
                    <a:lnTo>
                      <a:pt x="49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34" y="17"/>
                    </a:lnTo>
                    <a:lnTo>
                      <a:pt x="28" y="18"/>
                    </a:lnTo>
                    <a:lnTo>
                      <a:pt x="27" y="20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3" y="26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0" y="28"/>
                    </a:lnTo>
                    <a:lnTo>
                      <a:pt x="8" y="29"/>
                    </a:lnTo>
                    <a:lnTo>
                      <a:pt x="10" y="32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1" y="4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3" y="55"/>
                    </a:lnTo>
                    <a:lnTo>
                      <a:pt x="7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3" y="55"/>
                    </a:lnTo>
                    <a:lnTo>
                      <a:pt x="14" y="56"/>
                    </a:lnTo>
                    <a:lnTo>
                      <a:pt x="15" y="57"/>
                    </a:lnTo>
                    <a:lnTo>
                      <a:pt x="15" y="59"/>
                    </a:lnTo>
                    <a:lnTo>
                      <a:pt x="14" y="61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7" y="68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5" y="70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5" y="76"/>
                    </a:lnTo>
                    <a:lnTo>
                      <a:pt x="22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2" y="81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1" y="84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7" y="92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8" y="97"/>
                    </a:lnTo>
                    <a:lnTo>
                      <a:pt x="21" y="99"/>
                    </a:lnTo>
                    <a:lnTo>
                      <a:pt x="23" y="99"/>
                    </a:lnTo>
                    <a:lnTo>
                      <a:pt x="25" y="101"/>
                    </a:lnTo>
                    <a:lnTo>
                      <a:pt x="32" y="107"/>
                    </a:lnTo>
                    <a:lnTo>
                      <a:pt x="32" y="107"/>
                    </a:lnTo>
                    <a:lnTo>
                      <a:pt x="32" y="108"/>
                    </a:lnTo>
                    <a:lnTo>
                      <a:pt x="33" y="109"/>
                    </a:lnTo>
                    <a:lnTo>
                      <a:pt x="35" y="110"/>
                    </a:lnTo>
                    <a:lnTo>
                      <a:pt x="38" y="112"/>
                    </a:lnTo>
                    <a:lnTo>
                      <a:pt x="39" y="113"/>
                    </a:lnTo>
                    <a:lnTo>
                      <a:pt x="40" y="113"/>
                    </a:lnTo>
                    <a:lnTo>
                      <a:pt x="41" y="115"/>
                    </a:lnTo>
                    <a:lnTo>
                      <a:pt x="43" y="117"/>
                    </a:lnTo>
                    <a:lnTo>
                      <a:pt x="47" y="119"/>
                    </a:lnTo>
                    <a:lnTo>
                      <a:pt x="48" y="120"/>
                    </a:lnTo>
                    <a:lnTo>
                      <a:pt x="51" y="122"/>
                    </a:lnTo>
                    <a:lnTo>
                      <a:pt x="52" y="123"/>
                    </a:lnTo>
                    <a:lnTo>
                      <a:pt x="53" y="125"/>
                    </a:lnTo>
                    <a:lnTo>
                      <a:pt x="53" y="126"/>
                    </a:lnTo>
                    <a:lnTo>
                      <a:pt x="53" y="127"/>
                    </a:lnTo>
                    <a:lnTo>
                      <a:pt x="54" y="131"/>
                    </a:lnTo>
                    <a:lnTo>
                      <a:pt x="56" y="133"/>
                    </a:lnTo>
                    <a:lnTo>
                      <a:pt x="55" y="135"/>
                    </a:lnTo>
                    <a:lnTo>
                      <a:pt x="55" y="137"/>
                    </a:lnTo>
                    <a:lnTo>
                      <a:pt x="57" y="138"/>
                    </a:lnTo>
                    <a:lnTo>
                      <a:pt x="58" y="138"/>
                    </a:lnTo>
                    <a:lnTo>
                      <a:pt x="61" y="139"/>
                    </a:lnTo>
                    <a:lnTo>
                      <a:pt x="61" y="139"/>
                    </a:lnTo>
                    <a:lnTo>
                      <a:pt x="61" y="140"/>
                    </a:lnTo>
                    <a:lnTo>
                      <a:pt x="66" y="143"/>
                    </a:lnTo>
                    <a:lnTo>
                      <a:pt x="68" y="144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67" y="141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7" y="139"/>
                    </a:lnTo>
                    <a:lnTo>
                      <a:pt x="69" y="136"/>
                    </a:lnTo>
                    <a:lnTo>
                      <a:pt x="69" y="137"/>
                    </a:lnTo>
                    <a:lnTo>
                      <a:pt x="71" y="135"/>
                    </a:lnTo>
                    <a:lnTo>
                      <a:pt x="72" y="134"/>
                    </a:lnTo>
                    <a:lnTo>
                      <a:pt x="71" y="133"/>
                    </a:lnTo>
                    <a:lnTo>
                      <a:pt x="71" y="133"/>
                    </a:lnTo>
                    <a:lnTo>
                      <a:pt x="75" y="133"/>
                    </a:lnTo>
                    <a:lnTo>
                      <a:pt x="77" y="139"/>
                    </a:lnTo>
                    <a:lnTo>
                      <a:pt x="78" y="140"/>
                    </a:lnTo>
                    <a:lnTo>
                      <a:pt x="79" y="149"/>
                    </a:lnTo>
                    <a:lnTo>
                      <a:pt x="81" y="149"/>
                    </a:lnTo>
                    <a:lnTo>
                      <a:pt x="83" y="151"/>
                    </a:lnTo>
                    <a:lnTo>
                      <a:pt x="84" y="151"/>
                    </a:lnTo>
                    <a:lnTo>
                      <a:pt x="85" y="150"/>
                    </a:lnTo>
                    <a:lnTo>
                      <a:pt x="84" y="154"/>
                    </a:lnTo>
                    <a:lnTo>
                      <a:pt x="85" y="154"/>
                    </a:lnTo>
                    <a:lnTo>
                      <a:pt x="87" y="154"/>
                    </a:lnTo>
                    <a:lnTo>
                      <a:pt x="88" y="154"/>
                    </a:lnTo>
                    <a:lnTo>
                      <a:pt x="90" y="154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2" y="154"/>
                    </a:lnTo>
                    <a:lnTo>
                      <a:pt x="95" y="153"/>
                    </a:lnTo>
                    <a:lnTo>
                      <a:pt x="96" y="155"/>
                    </a:lnTo>
                    <a:lnTo>
                      <a:pt x="100" y="155"/>
                    </a:lnTo>
                    <a:lnTo>
                      <a:pt x="102" y="153"/>
                    </a:lnTo>
                    <a:lnTo>
                      <a:pt x="101" y="151"/>
                    </a:lnTo>
                    <a:lnTo>
                      <a:pt x="102" y="150"/>
                    </a:lnTo>
                    <a:lnTo>
                      <a:pt x="99" y="148"/>
                    </a:lnTo>
                    <a:lnTo>
                      <a:pt x="94" y="147"/>
                    </a:lnTo>
                    <a:lnTo>
                      <a:pt x="96" y="146"/>
                    </a:lnTo>
                    <a:lnTo>
                      <a:pt x="95" y="144"/>
                    </a:lnTo>
                    <a:lnTo>
                      <a:pt x="96" y="142"/>
                    </a:lnTo>
                    <a:lnTo>
                      <a:pt x="96" y="141"/>
                    </a:lnTo>
                    <a:lnTo>
                      <a:pt x="98" y="144"/>
                    </a:lnTo>
                    <a:lnTo>
                      <a:pt x="103" y="145"/>
                    </a:lnTo>
                    <a:lnTo>
                      <a:pt x="103" y="145"/>
                    </a:lnTo>
                    <a:lnTo>
                      <a:pt x="104" y="144"/>
                    </a:lnTo>
                    <a:lnTo>
                      <a:pt x="107" y="143"/>
                    </a:lnTo>
                    <a:lnTo>
                      <a:pt x="108" y="142"/>
                    </a:lnTo>
                    <a:lnTo>
                      <a:pt x="109" y="139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0" y="137"/>
                    </a:lnTo>
                    <a:lnTo>
                      <a:pt x="112" y="140"/>
                    </a:lnTo>
                    <a:lnTo>
                      <a:pt x="112" y="144"/>
                    </a:lnTo>
                    <a:lnTo>
                      <a:pt x="113" y="144"/>
                    </a:lnTo>
                    <a:lnTo>
                      <a:pt x="113" y="144"/>
                    </a:lnTo>
                    <a:lnTo>
                      <a:pt x="114" y="145"/>
                    </a:lnTo>
                    <a:lnTo>
                      <a:pt x="116" y="147"/>
                    </a:lnTo>
                    <a:lnTo>
                      <a:pt x="118" y="154"/>
                    </a:lnTo>
                    <a:lnTo>
                      <a:pt x="121" y="158"/>
                    </a:lnTo>
                    <a:lnTo>
                      <a:pt x="123" y="160"/>
                    </a:lnTo>
                    <a:lnTo>
                      <a:pt x="123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2" y="164"/>
                    </a:lnTo>
                    <a:lnTo>
                      <a:pt x="122" y="164"/>
                    </a:lnTo>
                    <a:lnTo>
                      <a:pt x="122" y="166"/>
                    </a:lnTo>
                    <a:lnTo>
                      <a:pt x="122" y="166"/>
                    </a:lnTo>
                    <a:lnTo>
                      <a:pt x="123" y="166"/>
                    </a:lnTo>
                    <a:lnTo>
                      <a:pt x="123" y="167"/>
                    </a:lnTo>
                    <a:lnTo>
                      <a:pt x="126" y="170"/>
                    </a:lnTo>
                    <a:lnTo>
                      <a:pt x="127" y="171"/>
                    </a:lnTo>
                    <a:lnTo>
                      <a:pt x="128" y="171"/>
                    </a:lnTo>
                    <a:lnTo>
                      <a:pt x="129" y="174"/>
                    </a:lnTo>
                    <a:lnTo>
                      <a:pt x="130" y="174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29" y="179"/>
                    </a:lnTo>
                    <a:lnTo>
                      <a:pt x="130" y="182"/>
                    </a:lnTo>
                    <a:lnTo>
                      <a:pt x="129" y="182"/>
                    </a:lnTo>
                    <a:lnTo>
                      <a:pt x="129" y="184"/>
                    </a:lnTo>
                    <a:lnTo>
                      <a:pt x="129" y="185"/>
                    </a:lnTo>
                    <a:lnTo>
                      <a:pt x="130" y="186"/>
                    </a:lnTo>
                    <a:lnTo>
                      <a:pt x="130" y="188"/>
                    </a:lnTo>
                    <a:lnTo>
                      <a:pt x="131" y="187"/>
                    </a:lnTo>
                    <a:lnTo>
                      <a:pt x="131" y="187"/>
                    </a:lnTo>
                    <a:lnTo>
                      <a:pt x="131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3" y="186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5" y="184"/>
                    </a:lnTo>
                    <a:lnTo>
                      <a:pt x="135" y="184"/>
                    </a:lnTo>
                    <a:lnTo>
                      <a:pt x="136" y="185"/>
                    </a:lnTo>
                    <a:lnTo>
                      <a:pt x="136" y="185"/>
                    </a:lnTo>
                    <a:lnTo>
                      <a:pt x="137" y="185"/>
                    </a:lnTo>
                    <a:lnTo>
                      <a:pt x="137" y="185"/>
                    </a:lnTo>
                    <a:lnTo>
                      <a:pt x="138" y="185"/>
                    </a:lnTo>
                    <a:lnTo>
                      <a:pt x="139" y="185"/>
                    </a:lnTo>
                    <a:lnTo>
                      <a:pt x="140" y="185"/>
                    </a:lnTo>
                    <a:lnTo>
                      <a:pt x="141" y="185"/>
                    </a:lnTo>
                    <a:lnTo>
                      <a:pt x="141" y="185"/>
                    </a:lnTo>
                    <a:lnTo>
                      <a:pt x="141" y="184"/>
                    </a:lnTo>
                    <a:lnTo>
                      <a:pt x="142" y="184"/>
                    </a:lnTo>
                    <a:lnTo>
                      <a:pt x="143" y="183"/>
                    </a:lnTo>
                    <a:lnTo>
                      <a:pt x="143" y="182"/>
                    </a:lnTo>
                    <a:lnTo>
                      <a:pt x="145" y="182"/>
                    </a:lnTo>
                    <a:lnTo>
                      <a:pt x="146" y="181"/>
                    </a:lnTo>
                    <a:lnTo>
                      <a:pt x="146" y="180"/>
                    </a:lnTo>
                    <a:lnTo>
                      <a:pt x="147" y="179"/>
                    </a:lnTo>
                    <a:lnTo>
                      <a:pt x="147" y="179"/>
                    </a:lnTo>
                    <a:lnTo>
                      <a:pt x="148" y="178"/>
                    </a:lnTo>
                    <a:lnTo>
                      <a:pt x="148" y="177"/>
                    </a:lnTo>
                    <a:lnTo>
                      <a:pt x="149" y="177"/>
                    </a:lnTo>
                    <a:lnTo>
                      <a:pt x="150" y="176"/>
                    </a:lnTo>
                    <a:lnTo>
                      <a:pt x="151" y="175"/>
                    </a:lnTo>
                    <a:lnTo>
                      <a:pt x="151" y="174"/>
                    </a:lnTo>
                    <a:lnTo>
                      <a:pt x="152" y="172"/>
                    </a:lnTo>
                    <a:lnTo>
                      <a:pt x="152" y="172"/>
                    </a:lnTo>
                    <a:lnTo>
                      <a:pt x="152" y="172"/>
                    </a:lnTo>
                    <a:lnTo>
                      <a:pt x="152" y="171"/>
                    </a:lnTo>
                    <a:lnTo>
                      <a:pt x="153" y="170"/>
                    </a:lnTo>
                    <a:lnTo>
                      <a:pt x="153" y="169"/>
                    </a:lnTo>
                    <a:lnTo>
                      <a:pt x="153" y="168"/>
                    </a:lnTo>
                    <a:lnTo>
                      <a:pt x="154" y="166"/>
                    </a:lnTo>
                    <a:lnTo>
                      <a:pt x="153" y="164"/>
                    </a:lnTo>
                    <a:lnTo>
                      <a:pt x="153" y="163"/>
                    </a:lnTo>
                    <a:lnTo>
                      <a:pt x="153" y="162"/>
                    </a:lnTo>
                    <a:lnTo>
                      <a:pt x="153" y="161"/>
                    </a:lnTo>
                    <a:lnTo>
                      <a:pt x="153" y="160"/>
                    </a:lnTo>
                    <a:lnTo>
                      <a:pt x="153" y="159"/>
                    </a:lnTo>
                    <a:lnTo>
                      <a:pt x="153" y="158"/>
                    </a:lnTo>
                    <a:lnTo>
                      <a:pt x="153" y="157"/>
                    </a:lnTo>
                    <a:lnTo>
                      <a:pt x="153" y="157"/>
                    </a:lnTo>
                    <a:lnTo>
                      <a:pt x="154" y="156"/>
                    </a:lnTo>
                    <a:lnTo>
                      <a:pt x="154" y="156"/>
                    </a:lnTo>
                    <a:lnTo>
                      <a:pt x="155" y="155"/>
                    </a:lnTo>
                    <a:lnTo>
                      <a:pt x="155" y="154"/>
                    </a:lnTo>
                    <a:lnTo>
                      <a:pt x="156" y="152"/>
                    </a:lnTo>
                    <a:lnTo>
                      <a:pt x="156" y="151"/>
                    </a:lnTo>
                    <a:lnTo>
                      <a:pt x="156" y="150"/>
                    </a:lnTo>
                    <a:lnTo>
                      <a:pt x="156" y="148"/>
                    </a:lnTo>
                    <a:lnTo>
                      <a:pt x="156" y="147"/>
                    </a:lnTo>
                    <a:lnTo>
                      <a:pt x="156" y="147"/>
                    </a:lnTo>
                    <a:lnTo>
                      <a:pt x="156" y="145"/>
                    </a:lnTo>
                    <a:lnTo>
                      <a:pt x="156" y="144"/>
                    </a:lnTo>
                    <a:lnTo>
                      <a:pt x="156" y="143"/>
                    </a:lnTo>
                    <a:lnTo>
                      <a:pt x="155" y="142"/>
                    </a:lnTo>
                    <a:lnTo>
                      <a:pt x="155" y="141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4" y="138"/>
                    </a:lnTo>
                    <a:lnTo>
                      <a:pt x="154" y="137"/>
                    </a:lnTo>
                    <a:lnTo>
                      <a:pt x="153" y="135"/>
                    </a:lnTo>
                    <a:lnTo>
                      <a:pt x="152" y="134"/>
                    </a:lnTo>
                    <a:lnTo>
                      <a:pt x="151" y="132"/>
                    </a:lnTo>
                    <a:lnTo>
                      <a:pt x="151" y="131"/>
                    </a:lnTo>
                    <a:lnTo>
                      <a:pt x="150" y="131"/>
                    </a:lnTo>
                    <a:lnTo>
                      <a:pt x="150" y="131"/>
                    </a:lnTo>
                    <a:lnTo>
                      <a:pt x="150" y="129"/>
                    </a:lnTo>
                    <a:lnTo>
                      <a:pt x="150" y="128"/>
                    </a:lnTo>
                    <a:lnTo>
                      <a:pt x="149" y="127"/>
                    </a:lnTo>
                    <a:lnTo>
                      <a:pt x="149" y="125"/>
                    </a:lnTo>
                    <a:lnTo>
                      <a:pt x="149" y="124"/>
                    </a:lnTo>
                    <a:lnTo>
                      <a:pt x="149" y="123"/>
                    </a:lnTo>
                    <a:lnTo>
                      <a:pt x="149" y="123"/>
                    </a:lnTo>
                    <a:lnTo>
                      <a:pt x="149" y="121"/>
                    </a:lnTo>
                    <a:lnTo>
                      <a:pt x="149" y="121"/>
                    </a:lnTo>
                    <a:lnTo>
                      <a:pt x="148" y="120"/>
                    </a:lnTo>
                    <a:lnTo>
                      <a:pt x="148" y="119"/>
                    </a:lnTo>
                    <a:lnTo>
                      <a:pt x="148" y="118"/>
                    </a:lnTo>
                    <a:lnTo>
                      <a:pt x="147" y="117"/>
                    </a:lnTo>
                    <a:lnTo>
                      <a:pt x="147" y="116"/>
                    </a:lnTo>
                    <a:lnTo>
                      <a:pt x="146" y="115"/>
                    </a:lnTo>
                    <a:lnTo>
                      <a:pt x="146" y="113"/>
                    </a:lnTo>
                    <a:lnTo>
                      <a:pt x="146" y="112"/>
                    </a:lnTo>
                    <a:lnTo>
                      <a:pt x="146" y="112"/>
                    </a:lnTo>
                    <a:lnTo>
                      <a:pt x="146" y="112"/>
                    </a:lnTo>
                    <a:lnTo>
                      <a:pt x="148" y="112"/>
                    </a:lnTo>
                    <a:lnTo>
                      <a:pt x="149" y="111"/>
                    </a:lnTo>
                    <a:lnTo>
                      <a:pt x="151" y="111"/>
                    </a:lnTo>
                    <a:lnTo>
                      <a:pt x="151" y="111"/>
                    </a:lnTo>
                    <a:lnTo>
                      <a:pt x="153" y="110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7" y="111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9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09"/>
                    </a:lnTo>
                    <a:lnTo>
                      <a:pt x="161" y="107"/>
                    </a:lnTo>
                    <a:lnTo>
                      <a:pt x="161" y="106"/>
                    </a:lnTo>
                    <a:lnTo>
                      <a:pt x="161" y="105"/>
                    </a:lnTo>
                    <a:lnTo>
                      <a:pt x="162" y="103"/>
                    </a:lnTo>
                    <a:lnTo>
                      <a:pt x="162" y="103"/>
                    </a:lnTo>
                    <a:lnTo>
                      <a:pt x="163" y="102"/>
                    </a:lnTo>
                    <a:lnTo>
                      <a:pt x="164" y="101"/>
                    </a:lnTo>
                    <a:lnTo>
                      <a:pt x="164" y="100"/>
                    </a:lnTo>
                    <a:lnTo>
                      <a:pt x="165" y="98"/>
                    </a:lnTo>
                    <a:lnTo>
                      <a:pt x="165" y="97"/>
                    </a:lnTo>
                    <a:lnTo>
                      <a:pt x="165" y="97"/>
                    </a:lnTo>
                    <a:lnTo>
                      <a:pt x="166" y="95"/>
                    </a:lnTo>
                    <a:lnTo>
                      <a:pt x="166" y="94"/>
                    </a:lnTo>
                    <a:lnTo>
                      <a:pt x="166" y="93"/>
                    </a:lnTo>
                    <a:lnTo>
                      <a:pt x="166" y="93"/>
                    </a:lnTo>
                    <a:lnTo>
                      <a:pt x="167" y="91"/>
                    </a:lnTo>
                    <a:lnTo>
                      <a:pt x="166" y="9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7" name="Freeform 30">
                <a:extLst>
                  <a:ext uri="{FF2B5EF4-FFF2-40B4-BE49-F238E27FC236}">
                    <a16:creationId xmlns:a16="http://schemas.microsoft.com/office/drawing/2014/main" id="{00000000-0008-0000-0300-000047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" y="668"/>
                <a:ext cx="143" cy="151"/>
              </a:xfrm>
              <a:custGeom>
                <a:avLst/>
                <a:gdLst>
                  <a:gd name="T0" fmla="*/ 109 w 143"/>
                  <a:gd name="T1" fmla="*/ 139 h 151"/>
                  <a:gd name="T2" fmla="*/ 112 w 143"/>
                  <a:gd name="T3" fmla="*/ 136 h 151"/>
                  <a:gd name="T4" fmla="*/ 143 w 143"/>
                  <a:gd name="T5" fmla="*/ 98 h 151"/>
                  <a:gd name="T6" fmla="*/ 143 w 143"/>
                  <a:gd name="T7" fmla="*/ 92 h 151"/>
                  <a:gd name="T8" fmla="*/ 140 w 143"/>
                  <a:gd name="T9" fmla="*/ 89 h 151"/>
                  <a:gd name="T10" fmla="*/ 140 w 143"/>
                  <a:gd name="T11" fmla="*/ 77 h 151"/>
                  <a:gd name="T12" fmla="*/ 132 w 143"/>
                  <a:gd name="T13" fmla="*/ 65 h 151"/>
                  <a:gd name="T14" fmla="*/ 123 w 143"/>
                  <a:gd name="T15" fmla="*/ 45 h 151"/>
                  <a:gd name="T16" fmla="*/ 114 w 143"/>
                  <a:gd name="T17" fmla="*/ 45 h 151"/>
                  <a:gd name="T18" fmla="*/ 112 w 143"/>
                  <a:gd name="T19" fmla="*/ 51 h 151"/>
                  <a:gd name="T20" fmla="*/ 98 w 143"/>
                  <a:gd name="T21" fmla="*/ 55 h 151"/>
                  <a:gd name="T22" fmla="*/ 87 w 143"/>
                  <a:gd name="T23" fmla="*/ 40 h 151"/>
                  <a:gd name="T24" fmla="*/ 77 w 143"/>
                  <a:gd name="T25" fmla="*/ 41 h 151"/>
                  <a:gd name="T26" fmla="*/ 67 w 143"/>
                  <a:gd name="T27" fmla="*/ 39 h 151"/>
                  <a:gd name="T28" fmla="*/ 58 w 143"/>
                  <a:gd name="T29" fmla="*/ 21 h 151"/>
                  <a:gd name="T30" fmla="*/ 42 w 143"/>
                  <a:gd name="T31" fmla="*/ 8 h 151"/>
                  <a:gd name="T32" fmla="*/ 28 w 143"/>
                  <a:gd name="T33" fmla="*/ 6 h 151"/>
                  <a:gd name="T34" fmla="*/ 12 w 143"/>
                  <a:gd name="T35" fmla="*/ 20 h 151"/>
                  <a:gd name="T36" fmla="*/ 9 w 143"/>
                  <a:gd name="T37" fmla="*/ 32 h 151"/>
                  <a:gd name="T38" fmla="*/ 11 w 143"/>
                  <a:gd name="T39" fmla="*/ 62 h 151"/>
                  <a:gd name="T40" fmla="*/ 48 w 143"/>
                  <a:gd name="T41" fmla="*/ 69 h 151"/>
                  <a:gd name="T42" fmla="*/ 59 w 143"/>
                  <a:gd name="T43" fmla="*/ 87 h 151"/>
                  <a:gd name="T44" fmla="*/ 62 w 143"/>
                  <a:gd name="T45" fmla="*/ 107 h 151"/>
                  <a:gd name="T46" fmla="*/ 76 w 143"/>
                  <a:gd name="T47" fmla="*/ 109 h 151"/>
                  <a:gd name="T48" fmla="*/ 79 w 143"/>
                  <a:gd name="T49" fmla="*/ 96 h 151"/>
                  <a:gd name="T50" fmla="*/ 90 w 143"/>
                  <a:gd name="T51" fmla="*/ 99 h 151"/>
                  <a:gd name="T52" fmla="*/ 90 w 143"/>
                  <a:gd name="T53" fmla="*/ 96 h 151"/>
                  <a:gd name="T54" fmla="*/ 90 w 143"/>
                  <a:gd name="T55" fmla="*/ 93 h 151"/>
                  <a:gd name="T56" fmla="*/ 93 w 143"/>
                  <a:gd name="T57" fmla="*/ 102 h 151"/>
                  <a:gd name="T58" fmla="*/ 99 w 143"/>
                  <a:gd name="T59" fmla="*/ 98 h 151"/>
                  <a:gd name="T60" fmla="*/ 95 w 143"/>
                  <a:gd name="T61" fmla="*/ 88 h 151"/>
                  <a:gd name="T62" fmla="*/ 101 w 143"/>
                  <a:gd name="T63" fmla="*/ 82 h 151"/>
                  <a:gd name="T64" fmla="*/ 103 w 143"/>
                  <a:gd name="T65" fmla="*/ 68 h 151"/>
                  <a:gd name="T66" fmla="*/ 111 w 143"/>
                  <a:gd name="T67" fmla="*/ 78 h 151"/>
                  <a:gd name="T68" fmla="*/ 109 w 143"/>
                  <a:gd name="T69" fmla="*/ 88 h 151"/>
                  <a:gd name="T70" fmla="*/ 103 w 143"/>
                  <a:gd name="T71" fmla="*/ 92 h 151"/>
                  <a:gd name="T72" fmla="*/ 102 w 143"/>
                  <a:gd name="T73" fmla="*/ 88 h 151"/>
                  <a:gd name="T74" fmla="*/ 99 w 143"/>
                  <a:gd name="T75" fmla="*/ 91 h 151"/>
                  <a:gd name="T76" fmla="*/ 100 w 143"/>
                  <a:gd name="T77" fmla="*/ 103 h 151"/>
                  <a:gd name="T78" fmla="*/ 100 w 143"/>
                  <a:gd name="T79" fmla="*/ 113 h 151"/>
                  <a:gd name="T80" fmla="*/ 102 w 143"/>
                  <a:gd name="T81" fmla="*/ 119 h 151"/>
                  <a:gd name="T82" fmla="*/ 103 w 143"/>
                  <a:gd name="T83" fmla="*/ 127 h 151"/>
                  <a:gd name="T84" fmla="*/ 107 w 143"/>
                  <a:gd name="T85" fmla="*/ 129 h 151"/>
                  <a:gd name="T86" fmla="*/ 111 w 143"/>
                  <a:gd name="T87" fmla="*/ 133 h 151"/>
                  <a:gd name="T88" fmla="*/ 116 w 143"/>
                  <a:gd name="T89" fmla="*/ 131 h 151"/>
                  <a:gd name="T90" fmla="*/ 120 w 143"/>
                  <a:gd name="T91" fmla="*/ 135 h 151"/>
                  <a:gd name="T92" fmla="*/ 125 w 143"/>
                  <a:gd name="T93" fmla="*/ 143 h 151"/>
                  <a:gd name="T94" fmla="*/ 124 w 143"/>
                  <a:gd name="T95" fmla="*/ 146 h 151"/>
                  <a:gd name="T96" fmla="*/ 127 w 143"/>
                  <a:gd name="T97" fmla="*/ 150 h 151"/>
                  <a:gd name="T98" fmla="*/ 129 w 143"/>
                  <a:gd name="T99" fmla="*/ 149 h 151"/>
                  <a:gd name="T100" fmla="*/ 132 w 143"/>
                  <a:gd name="T101" fmla="*/ 146 h 151"/>
                  <a:gd name="T102" fmla="*/ 133 w 143"/>
                  <a:gd name="T103" fmla="*/ 140 h 151"/>
                  <a:gd name="T104" fmla="*/ 135 w 143"/>
                  <a:gd name="T105" fmla="*/ 135 h 151"/>
                  <a:gd name="T106" fmla="*/ 136 w 143"/>
                  <a:gd name="T107" fmla="*/ 131 h 151"/>
                  <a:gd name="T108" fmla="*/ 138 w 143"/>
                  <a:gd name="T109" fmla="*/ 124 h 151"/>
                  <a:gd name="T110" fmla="*/ 136 w 143"/>
                  <a:gd name="T111" fmla="*/ 116 h 151"/>
                  <a:gd name="T112" fmla="*/ 134 w 143"/>
                  <a:gd name="T113" fmla="*/ 105 h 151"/>
                  <a:gd name="T114" fmla="*/ 138 w 143"/>
                  <a:gd name="T115" fmla="*/ 101 h 151"/>
                  <a:gd name="T116" fmla="*/ 142 w 143"/>
                  <a:gd name="T117" fmla="*/ 98 h 151"/>
                  <a:gd name="T118" fmla="*/ 100 w 143"/>
                  <a:gd name="T119" fmla="*/ 11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3" h="151">
                    <a:moveTo>
                      <a:pt x="112" y="136"/>
                    </a:moveTo>
                    <a:lnTo>
                      <a:pt x="112" y="137"/>
                    </a:lnTo>
                    <a:lnTo>
                      <a:pt x="111" y="137"/>
                    </a:lnTo>
                    <a:lnTo>
                      <a:pt x="111" y="136"/>
                    </a:lnTo>
                    <a:lnTo>
                      <a:pt x="111" y="136"/>
                    </a:lnTo>
                    <a:lnTo>
                      <a:pt x="110" y="136"/>
                    </a:lnTo>
                    <a:lnTo>
                      <a:pt x="109" y="136"/>
                    </a:lnTo>
                    <a:lnTo>
                      <a:pt x="109" y="138"/>
                    </a:lnTo>
                    <a:lnTo>
                      <a:pt x="109" y="138"/>
                    </a:lnTo>
                    <a:lnTo>
                      <a:pt x="109" y="139"/>
                    </a:lnTo>
                    <a:lnTo>
                      <a:pt x="109" y="140"/>
                    </a:lnTo>
                    <a:lnTo>
                      <a:pt x="109" y="140"/>
                    </a:lnTo>
                    <a:lnTo>
                      <a:pt x="109" y="140"/>
                    </a:lnTo>
                    <a:lnTo>
                      <a:pt x="110" y="140"/>
                    </a:lnTo>
                    <a:lnTo>
                      <a:pt x="111" y="139"/>
                    </a:lnTo>
                    <a:lnTo>
                      <a:pt x="111" y="138"/>
                    </a:lnTo>
                    <a:lnTo>
                      <a:pt x="112" y="137"/>
                    </a:lnTo>
                    <a:lnTo>
                      <a:pt x="113" y="137"/>
                    </a:lnTo>
                    <a:lnTo>
                      <a:pt x="112" y="136"/>
                    </a:lnTo>
                    <a:lnTo>
                      <a:pt x="112" y="136"/>
                    </a:lnTo>
                    <a:close/>
                    <a:moveTo>
                      <a:pt x="108" y="135"/>
                    </a:moveTo>
                    <a:lnTo>
                      <a:pt x="105" y="133"/>
                    </a:lnTo>
                    <a:lnTo>
                      <a:pt x="104" y="135"/>
                    </a:lnTo>
                    <a:lnTo>
                      <a:pt x="104" y="136"/>
                    </a:lnTo>
                    <a:lnTo>
                      <a:pt x="108" y="139"/>
                    </a:lnTo>
                    <a:lnTo>
                      <a:pt x="108" y="139"/>
                    </a:lnTo>
                    <a:lnTo>
                      <a:pt x="108" y="136"/>
                    </a:lnTo>
                    <a:lnTo>
                      <a:pt x="108" y="135"/>
                    </a:lnTo>
                    <a:close/>
                    <a:moveTo>
                      <a:pt x="143" y="98"/>
                    </a:moveTo>
                    <a:lnTo>
                      <a:pt x="143" y="98"/>
                    </a:lnTo>
                    <a:lnTo>
                      <a:pt x="143" y="97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42" y="95"/>
                    </a:lnTo>
                    <a:lnTo>
                      <a:pt x="142" y="95"/>
                    </a:lnTo>
                    <a:lnTo>
                      <a:pt x="143" y="94"/>
                    </a:lnTo>
                    <a:lnTo>
                      <a:pt x="143" y="94"/>
                    </a:lnTo>
                    <a:lnTo>
                      <a:pt x="143" y="93"/>
                    </a:lnTo>
                    <a:lnTo>
                      <a:pt x="142" y="92"/>
                    </a:lnTo>
                    <a:lnTo>
                      <a:pt x="143" y="92"/>
                    </a:lnTo>
                    <a:lnTo>
                      <a:pt x="142" y="92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1" y="90"/>
                    </a:lnTo>
                    <a:lnTo>
                      <a:pt x="141" y="90"/>
                    </a:lnTo>
                    <a:lnTo>
                      <a:pt x="141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89"/>
                    </a:lnTo>
                    <a:lnTo>
                      <a:pt x="140" y="89"/>
                    </a:lnTo>
                    <a:lnTo>
                      <a:pt x="140" y="89"/>
                    </a:lnTo>
                    <a:lnTo>
                      <a:pt x="140" y="87"/>
                    </a:lnTo>
                    <a:lnTo>
                      <a:pt x="139" y="86"/>
                    </a:lnTo>
                    <a:lnTo>
                      <a:pt x="139" y="85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39" y="80"/>
                    </a:lnTo>
                    <a:lnTo>
                      <a:pt x="140" y="77"/>
                    </a:lnTo>
                    <a:lnTo>
                      <a:pt x="140" y="77"/>
                    </a:lnTo>
                    <a:lnTo>
                      <a:pt x="140" y="75"/>
                    </a:lnTo>
                    <a:lnTo>
                      <a:pt x="139" y="75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6" y="71"/>
                    </a:lnTo>
                    <a:lnTo>
                      <a:pt x="133" y="68"/>
                    </a:lnTo>
                    <a:lnTo>
                      <a:pt x="133" y="67"/>
                    </a:lnTo>
                    <a:lnTo>
                      <a:pt x="132" y="67"/>
                    </a:lnTo>
                    <a:lnTo>
                      <a:pt x="132" y="67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3" y="64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3" y="61"/>
                    </a:lnTo>
                    <a:lnTo>
                      <a:pt x="131" y="59"/>
                    </a:lnTo>
                    <a:lnTo>
                      <a:pt x="128" y="55"/>
                    </a:lnTo>
                    <a:lnTo>
                      <a:pt x="126" y="48"/>
                    </a:lnTo>
                    <a:lnTo>
                      <a:pt x="124" y="46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2" y="45"/>
                    </a:lnTo>
                    <a:lnTo>
                      <a:pt x="122" y="41"/>
                    </a:lnTo>
                    <a:lnTo>
                      <a:pt x="120" y="38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19" y="40"/>
                    </a:lnTo>
                    <a:lnTo>
                      <a:pt x="118" y="43"/>
                    </a:lnTo>
                    <a:lnTo>
                      <a:pt x="117" y="44"/>
                    </a:lnTo>
                    <a:lnTo>
                      <a:pt x="114" y="45"/>
                    </a:lnTo>
                    <a:lnTo>
                      <a:pt x="113" y="46"/>
                    </a:lnTo>
                    <a:lnTo>
                      <a:pt x="113" y="46"/>
                    </a:lnTo>
                    <a:lnTo>
                      <a:pt x="108" y="45"/>
                    </a:lnTo>
                    <a:lnTo>
                      <a:pt x="106" y="42"/>
                    </a:lnTo>
                    <a:lnTo>
                      <a:pt x="106" y="43"/>
                    </a:lnTo>
                    <a:lnTo>
                      <a:pt x="105" y="45"/>
                    </a:lnTo>
                    <a:lnTo>
                      <a:pt x="106" y="47"/>
                    </a:lnTo>
                    <a:lnTo>
                      <a:pt x="104" y="48"/>
                    </a:lnTo>
                    <a:lnTo>
                      <a:pt x="109" y="49"/>
                    </a:lnTo>
                    <a:lnTo>
                      <a:pt x="112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0" y="56"/>
                    </a:lnTo>
                    <a:lnTo>
                      <a:pt x="106" y="56"/>
                    </a:lnTo>
                    <a:lnTo>
                      <a:pt x="105" y="54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5"/>
                    </a:lnTo>
                    <a:lnTo>
                      <a:pt x="100" y="55"/>
                    </a:lnTo>
                    <a:lnTo>
                      <a:pt x="98" y="55"/>
                    </a:lnTo>
                    <a:lnTo>
                      <a:pt x="97" y="55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5" y="51"/>
                    </a:lnTo>
                    <a:lnTo>
                      <a:pt x="94" y="52"/>
                    </a:lnTo>
                    <a:lnTo>
                      <a:pt x="93" y="52"/>
                    </a:lnTo>
                    <a:lnTo>
                      <a:pt x="91" y="50"/>
                    </a:lnTo>
                    <a:lnTo>
                      <a:pt x="89" y="49"/>
                    </a:lnTo>
                    <a:lnTo>
                      <a:pt x="88" y="41"/>
                    </a:lnTo>
                    <a:lnTo>
                      <a:pt x="87" y="40"/>
                    </a:lnTo>
                    <a:lnTo>
                      <a:pt x="85" y="34"/>
                    </a:lnTo>
                    <a:lnTo>
                      <a:pt x="81" y="34"/>
                    </a:lnTo>
                    <a:lnTo>
                      <a:pt x="81" y="34"/>
                    </a:lnTo>
                    <a:lnTo>
                      <a:pt x="82" y="35"/>
                    </a:lnTo>
                    <a:lnTo>
                      <a:pt x="81" y="36"/>
                    </a:lnTo>
                    <a:lnTo>
                      <a:pt x="79" y="38"/>
                    </a:lnTo>
                    <a:lnTo>
                      <a:pt x="79" y="37"/>
                    </a:lnTo>
                    <a:lnTo>
                      <a:pt x="77" y="40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2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5"/>
                    </a:lnTo>
                    <a:lnTo>
                      <a:pt x="76" y="44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5" y="38"/>
                    </a:lnTo>
                    <a:lnTo>
                      <a:pt x="65" y="36"/>
                    </a:lnTo>
                    <a:lnTo>
                      <a:pt x="66" y="34"/>
                    </a:lnTo>
                    <a:lnTo>
                      <a:pt x="64" y="32"/>
                    </a:lnTo>
                    <a:lnTo>
                      <a:pt x="63" y="28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2" y="24"/>
                    </a:lnTo>
                    <a:lnTo>
                      <a:pt x="61" y="23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3" y="18"/>
                    </a:lnTo>
                    <a:lnTo>
                      <a:pt x="51" y="16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8" y="13"/>
                    </a:lnTo>
                    <a:lnTo>
                      <a:pt x="45" y="11"/>
                    </a:lnTo>
                    <a:lnTo>
                      <a:pt x="43" y="10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4" y="11"/>
                    </a:lnTo>
                    <a:lnTo>
                      <a:pt x="20" y="11"/>
                    </a:lnTo>
                    <a:lnTo>
                      <a:pt x="19" y="9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3" y="19"/>
                    </a:lnTo>
                    <a:lnTo>
                      <a:pt x="12" y="20"/>
                    </a:lnTo>
                    <a:lnTo>
                      <a:pt x="9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5" y="52"/>
                    </a:lnTo>
                    <a:lnTo>
                      <a:pt x="4" y="56"/>
                    </a:lnTo>
                    <a:lnTo>
                      <a:pt x="0" y="61"/>
                    </a:lnTo>
                    <a:lnTo>
                      <a:pt x="5" y="59"/>
                    </a:lnTo>
                    <a:lnTo>
                      <a:pt x="11" y="62"/>
                    </a:lnTo>
                    <a:lnTo>
                      <a:pt x="12" y="61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3" y="58"/>
                    </a:lnTo>
                    <a:lnTo>
                      <a:pt x="23" y="57"/>
                    </a:lnTo>
                    <a:lnTo>
                      <a:pt x="33" y="60"/>
                    </a:lnTo>
                    <a:lnTo>
                      <a:pt x="41" y="59"/>
                    </a:lnTo>
                    <a:lnTo>
                      <a:pt x="48" y="65"/>
                    </a:lnTo>
                    <a:lnTo>
                      <a:pt x="48" y="67"/>
                    </a:lnTo>
                    <a:lnTo>
                      <a:pt x="48" y="69"/>
                    </a:lnTo>
                    <a:lnTo>
                      <a:pt x="48" y="72"/>
                    </a:lnTo>
                    <a:lnTo>
                      <a:pt x="48" y="73"/>
                    </a:lnTo>
                    <a:lnTo>
                      <a:pt x="49" y="73"/>
                    </a:lnTo>
                    <a:lnTo>
                      <a:pt x="53" y="76"/>
                    </a:lnTo>
                    <a:lnTo>
                      <a:pt x="54" y="77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3" y="84"/>
                    </a:lnTo>
                    <a:lnTo>
                      <a:pt x="59" y="87"/>
                    </a:lnTo>
                    <a:lnTo>
                      <a:pt x="59" y="90"/>
                    </a:lnTo>
                    <a:lnTo>
                      <a:pt x="58" y="90"/>
                    </a:lnTo>
                    <a:lnTo>
                      <a:pt x="58" y="93"/>
                    </a:lnTo>
                    <a:lnTo>
                      <a:pt x="60" y="94"/>
                    </a:lnTo>
                    <a:lnTo>
                      <a:pt x="60" y="98"/>
                    </a:lnTo>
                    <a:lnTo>
                      <a:pt x="61" y="99"/>
                    </a:lnTo>
                    <a:lnTo>
                      <a:pt x="61" y="102"/>
                    </a:lnTo>
                    <a:lnTo>
                      <a:pt x="63" y="103"/>
                    </a:lnTo>
                    <a:lnTo>
                      <a:pt x="61" y="107"/>
                    </a:lnTo>
                    <a:lnTo>
                      <a:pt x="62" y="107"/>
                    </a:lnTo>
                    <a:lnTo>
                      <a:pt x="64" y="107"/>
                    </a:lnTo>
                    <a:lnTo>
                      <a:pt x="66" y="111"/>
                    </a:lnTo>
                    <a:lnTo>
                      <a:pt x="67" y="112"/>
                    </a:lnTo>
                    <a:lnTo>
                      <a:pt x="68" y="112"/>
                    </a:lnTo>
                    <a:lnTo>
                      <a:pt x="71" y="112"/>
                    </a:lnTo>
                    <a:lnTo>
                      <a:pt x="70" y="111"/>
                    </a:lnTo>
                    <a:lnTo>
                      <a:pt x="70" y="109"/>
                    </a:lnTo>
                    <a:lnTo>
                      <a:pt x="72" y="109"/>
                    </a:lnTo>
                    <a:lnTo>
                      <a:pt x="76" y="110"/>
                    </a:lnTo>
                    <a:lnTo>
                      <a:pt x="76" y="109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9" y="110"/>
                    </a:lnTo>
                    <a:lnTo>
                      <a:pt x="80" y="109"/>
                    </a:lnTo>
                    <a:lnTo>
                      <a:pt x="79" y="108"/>
                    </a:lnTo>
                    <a:lnTo>
                      <a:pt x="76" y="102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80" y="98"/>
                    </a:lnTo>
                    <a:lnTo>
                      <a:pt x="82" y="98"/>
                    </a:lnTo>
                    <a:lnTo>
                      <a:pt x="83" y="96"/>
                    </a:lnTo>
                    <a:lnTo>
                      <a:pt x="84" y="96"/>
                    </a:lnTo>
                    <a:lnTo>
                      <a:pt x="86" y="97"/>
                    </a:lnTo>
                    <a:lnTo>
                      <a:pt x="86" y="97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9" y="97"/>
                    </a:lnTo>
                    <a:lnTo>
                      <a:pt x="90" y="99"/>
                    </a:lnTo>
                    <a:lnTo>
                      <a:pt x="90" y="101"/>
                    </a:lnTo>
                    <a:lnTo>
                      <a:pt x="90" y="104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2" y="104"/>
                    </a:lnTo>
                    <a:lnTo>
                      <a:pt x="92" y="10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7" y="92"/>
                    </a:lnTo>
                    <a:lnTo>
                      <a:pt x="87" y="91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90" y="93"/>
                    </a:lnTo>
                    <a:lnTo>
                      <a:pt x="90" y="93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2" y="95"/>
                    </a:lnTo>
                    <a:lnTo>
                      <a:pt x="93" y="97"/>
                    </a:lnTo>
                    <a:lnTo>
                      <a:pt x="93" y="98"/>
                    </a:lnTo>
                    <a:lnTo>
                      <a:pt x="93" y="99"/>
                    </a:lnTo>
                    <a:lnTo>
                      <a:pt x="93" y="101"/>
                    </a:lnTo>
                    <a:lnTo>
                      <a:pt x="93" y="101"/>
                    </a:lnTo>
                    <a:lnTo>
                      <a:pt x="93" y="102"/>
                    </a:lnTo>
                    <a:lnTo>
                      <a:pt x="93" y="103"/>
                    </a:lnTo>
                    <a:lnTo>
                      <a:pt x="92" y="104"/>
                    </a:lnTo>
                    <a:lnTo>
                      <a:pt x="92" y="106"/>
                    </a:lnTo>
                    <a:lnTo>
                      <a:pt x="94" y="107"/>
                    </a:lnTo>
                    <a:lnTo>
                      <a:pt x="95" y="107"/>
                    </a:lnTo>
                    <a:lnTo>
                      <a:pt x="98" y="106"/>
                    </a:lnTo>
                    <a:lnTo>
                      <a:pt x="99" y="104"/>
                    </a:lnTo>
                    <a:lnTo>
                      <a:pt x="99" y="101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8" y="97"/>
                    </a:lnTo>
                    <a:lnTo>
                      <a:pt x="96" y="96"/>
                    </a:lnTo>
                    <a:lnTo>
                      <a:pt x="96" y="95"/>
                    </a:lnTo>
                    <a:lnTo>
                      <a:pt x="96" y="94"/>
                    </a:lnTo>
                    <a:lnTo>
                      <a:pt x="96" y="93"/>
                    </a:lnTo>
                    <a:lnTo>
                      <a:pt x="97" y="91"/>
                    </a:lnTo>
                    <a:lnTo>
                      <a:pt x="96" y="91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5" y="88"/>
                    </a:lnTo>
                    <a:lnTo>
                      <a:pt x="96" y="87"/>
                    </a:lnTo>
                    <a:lnTo>
                      <a:pt x="96" y="85"/>
                    </a:lnTo>
                    <a:lnTo>
                      <a:pt x="97" y="84"/>
                    </a:lnTo>
                    <a:lnTo>
                      <a:pt x="97" y="84"/>
                    </a:lnTo>
                    <a:lnTo>
                      <a:pt x="98" y="84"/>
                    </a:lnTo>
                    <a:lnTo>
                      <a:pt x="99" y="83"/>
                    </a:lnTo>
                    <a:lnTo>
                      <a:pt x="99" y="83"/>
                    </a:lnTo>
                    <a:lnTo>
                      <a:pt x="100" y="84"/>
                    </a:lnTo>
                    <a:lnTo>
                      <a:pt x="101" y="83"/>
                    </a:lnTo>
                    <a:lnTo>
                      <a:pt x="101" y="82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101" y="80"/>
                    </a:lnTo>
                    <a:lnTo>
                      <a:pt x="100" y="78"/>
                    </a:lnTo>
                    <a:lnTo>
                      <a:pt x="100" y="77"/>
                    </a:lnTo>
                    <a:lnTo>
                      <a:pt x="97" y="75"/>
                    </a:lnTo>
                    <a:lnTo>
                      <a:pt x="100" y="71"/>
                    </a:lnTo>
                    <a:lnTo>
                      <a:pt x="100" y="69"/>
                    </a:lnTo>
                    <a:lnTo>
                      <a:pt x="101" y="68"/>
                    </a:lnTo>
                    <a:lnTo>
                      <a:pt x="103" y="68"/>
                    </a:lnTo>
                    <a:lnTo>
                      <a:pt x="104" y="68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6" y="71"/>
                    </a:lnTo>
                    <a:lnTo>
                      <a:pt x="107" y="72"/>
                    </a:lnTo>
                    <a:lnTo>
                      <a:pt x="108" y="74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10" y="78"/>
                    </a:lnTo>
                    <a:lnTo>
                      <a:pt x="111" y="78"/>
                    </a:lnTo>
                    <a:lnTo>
                      <a:pt x="111" y="79"/>
                    </a:lnTo>
                    <a:lnTo>
                      <a:pt x="111" y="80"/>
                    </a:lnTo>
                    <a:lnTo>
                      <a:pt x="111" y="80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0" y="82"/>
                    </a:lnTo>
                    <a:lnTo>
                      <a:pt x="110" y="84"/>
                    </a:lnTo>
                    <a:lnTo>
                      <a:pt x="110" y="88"/>
                    </a:lnTo>
                    <a:lnTo>
                      <a:pt x="110" y="88"/>
                    </a:lnTo>
                    <a:lnTo>
                      <a:pt x="109" y="88"/>
                    </a:lnTo>
                    <a:lnTo>
                      <a:pt x="108" y="88"/>
                    </a:lnTo>
                    <a:lnTo>
                      <a:pt x="107" y="88"/>
                    </a:lnTo>
                    <a:lnTo>
                      <a:pt x="106" y="88"/>
                    </a:lnTo>
                    <a:lnTo>
                      <a:pt x="105" y="88"/>
                    </a:lnTo>
                    <a:lnTo>
                      <a:pt x="105" y="87"/>
                    </a:lnTo>
                    <a:lnTo>
                      <a:pt x="105" y="88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3" y="92"/>
                    </a:lnTo>
                    <a:lnTo>
                      <a:pt x="104" y="93"/>
                    </a:lnTo>
                    <a:lnTo>
                      <a:pt x="104" y="94"/>
                    </a:lnTo>
                    <a:lnTo>
                      <a:pt x="103" y="94"/>
                    </a:lnTo>
                    <a:lnTo>
                      <a:pt x="103" y="95"/>
                    </a:lnTo>
                    <a:lnTo>
                      <a:pt x="103" y="95"/>
                    </a:lnTo>
                    <a:lnTo>
                      <a:pt x="102" y="94"/>
                    </a:lnTo>
                    <a:lnTo>
                      <a:pt x="102" y="93"/>
                    </a:lnTo>
                    <a:lnTo>
                      <a:pt x="102" y="91"/>
                    </a:lnTo>
                    <a:lnTo>
                      <a:pt x="102" y="91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3" y="87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1" y="85"/>
                    </a:lnTo>
                    <a:lnTo>
                      <a:pt x="101" y="86"/>
                    </a:lnTo>
                    <a:lnTo>
                      <a:pt x="100" y="87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99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9" y="94"/>
                    </a:lnTo>
                    <a:lnTo>
                      <a:pt x="99" y="96"/>
                    </a:lnTo>
                    <a:lnTo>
                      <a:pt x="100" y="97"/>
                    </a:lnTo>
                    <a:lnTo>
                      <a:pt x="100" y="99"/>
                    </a:lnTo>
                    <a:lnTo>
                      <a:pt x="100" y="100"/>
                    </a:lnTo>
                    <a:lnTo>
                      <a:pt x="100" y="101"/>
                    </a:lnTo>
                    <a:lnTo>
                      <a:pt x="100" y="103"/>
                    </a:lnTo>
                    <a:lnTo>
                      <a:pt x="100" y="104"/>
                    </a:lnTo>
                    <a:lnTo>
                      <a:pt x="100" y="105"/>
                    </a:lnTo>
                    <a:lnTo>
                      <a:pt x="100" y="107"/>
                    </a:lnTo>
                    <a:lnTo>
                      <a:pt x="101" y="108"/>
                    </a:lnTo>
                    <a:lnTo>
                      <a:pt x="101" y="109"/>
                    </a:lnTo>
                    <a:lnTo>
                      <a:pt x="101" y="110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99" y="115"/>
                    </a:lnTo>
                    <a:lnTo>
                      <a:pt x="99" y="116"/>
                    </a:lnTo>
                    <a:lnTo>
                      <a:pt x="99" y="119"/>
                    </a:lnTo>
                    <a:lnTo>
                      <a:pt x="100" y="121"/>
                    </a:lnTo>
                    <a:lnTo>
                      <a:pt x="100" y="121"/>
                    </a:lnTo>
                    <a:lnTo>
                      <a:pt x="100" y="121"/>
                    </a:lnTo>
                    <a:lnTo>
                      <a:pt x="101" y="120"/>
                    </a:lnTo>
                    <a:lnTo>
                      <a:pt x="102" y="119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3" y="120"/>
                    </a:lnTo>
                    <a:lnTo>
                      <a:pt x="104" y="120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01" y="124"/>
                    </a:lnTo>
                    <a:lnTo>
                      <a:pt x="101" y="124"/>
                    </a:lnTo>
                    <a:lnTo>
                      <a:pt x="101" y="126"/>
                    </a:lnTo>
                    <a:lnTo>
                      <a:pt x="103" y="127"/>
                    </a:lnTo>
                    <a:lnTo>
                      <a:pt x="103" y="128"/>
                    </a:lnTo>
                    <a:lnTo>
                      <a:pt x="103" y="129"/>
                    </a:lnTo>
                    <a:lnTo>
                      <a:pt x="103" y="130"/>
                    </a:lnTo>
                    <a:lnTo>
                      <a:pt x="104" y="130"/>
                    </a:lnTo>
                    <a:lnTo>
                      <a:pt x="104" y="131"/>
                    </a:lnTo>
                    <a:lnTo>
                      <a:pt x="105" y="130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7" y="129"/>
                    </a:lnTo>
                    <a:lnTo>
                      <a:pt x="107" y="130"/>
                    </a:lnTo>
                    <a:lnTo>
                      <a:pt x="107" y="131"/>
                    </a:lnTo>
                    <a:lnTo>
                      <a:pt x="107" y="132"/>
                    </a:lnTo>
                    <a:lnTo>
                      <a:pt x="107" y="133"/>
                    </a:lnTo>
                    <a:lnTo>
                      <a:pt x="108" y="132"/>
                    </a:lnTo>
                    <a:lnTo>
                      <a:pt x="109" y="130"/>
                    </a:lnTo>
                    <a:lnTo>
                      <a:pt x="110" y="130"/>
                    </a:lnTo>
                    <a:lnTo>
                      <a:pt x="110" y="131"/>
                    </a:lnTo>
                    <a:lnTo>
                      <a:pt x="111" y="132"/>
                    </a:lnTo>
                    <a:lnTo>
                      <a:pt x="111" y="133"/>
                    </a:lnTo>
                    <a:lnTo>
                      <a:pt x="112" y="134"/>
                    </a:lnTo>
                    <a:lnTo>
                      <a:pt x="112" y="134"/>
                    </a:lnTo>
                    <a:lnTo>
                      <a:pt x="114" y="132"/>
                    </a:lnTo>
                    <a:lnTo>
                      <a:pt x="114" y="132"/>
                    </a:lnTo>
                    <a:lnTo>
                      <a:pt x="115" y="132"/>
                    </a:lnTo>
                    <a:lnTo>
                      <a:pt x="115" y="131"/>
                    </a:lnTo>
                    <a:lnTo>
                      <a:pt x="115" y="129"/>
                    </a:lnTo>
                    <a:lnTo>
                      <a:pt x="116" y="129"/>
                    </a:lnTo>
                    <a:lnTo>
                      <a:pt x="116" y="130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6"/>
                    </a:lnTo>
                    <a:lnTo>
                      <a:pt x="117" y="136"/>
                    </a:lnTo>
                    <a:lnTo>
                      <a:pt x="117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9" y="135"/>
                    </a:lnTo>
                    <a:lnTo>
                      <a:pt x="120" y="135"/>
                    </a:lnTo>
                    <a:lnTo>
                      <a:pt x="121" y="135"/>
                    </a:lnTo>
                    <a:lnTo>
                      <a:pt x="123" y="135"/>
                    </a:lnTo>
                    <a:lnTo>
                      <a:pt x="123" y="135"/>
                    </a:lnTo>
                    <a:lnTo>
                      <a:pt x="123" y="136"/>
                    </a:lnTo>
                    <a:lnTo>
                      <a:pt x="123" y="138"/>
                    </a:lnTo>
                    <a:lnTo>
                      <a:pt x="124" y="139"/>
                    </a:lnTo>
                    <a:lnTo>
                      <a:pt x="124" y="139"/>
                    </a:lnTo>
                    <a:lnTo>
                      <a:pt x="124" y="140"/>
                    </a:lnTo>
                    <a:lnTo>
                      <a:pt x="124" y="141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5" y="144"/>
                    </a:lnTo>
                    <a:lnTo>
                      <a:pt x="125" y="144"/>
                    </a:lnTo>
                    <a:lnTo>
                      <a:pt x="124" y="143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4" y="145"/>
                    </a:lnTo>
                    <a:lnTo>
                      <a:pt x="124" y="146"/>
                    </a:lnTo>
                    <a:lnTo>
                      <a:pt x="124" y="146"/>
                    </a:lnTo>
                    <a:lnTo>
                      <a:pt x="124" y="147"/>
                    </a:lnTo>
                    <a:lnTo>
                      <a:pt x="124" y="148"/>
                    </a:lnTo>
                    <a:lnTo>
                      <a:pt x="124" y="150"/>
                    </a:lnTo>
                    <a:lnTo>
                      <a:pt x="125" y="150"/>
                    </a:lnTo>
                    <a:lnTo>
                      <a:pt x="125" y="150"/>
                    </a:lnTo>
                    <a:lnTo>
                      <a:pt x="126" y="150"/>
                    </a:lnTo>
                    <a:lnTo>
                      <a:pt x="126" y="151"/>
                    </a:lnTo>
                    <a:lnTo>
                      <a:pt x="127" y="151"/>
                    </a:lnTo>
                    <a:lnTo>
                      <a:pt x="127" y="150"/>
                    </a:lnTo>
                    <a:lnTo>
                      <a:pt x="127" y="150"/>
                    </a:lnTo>
                    <a:lnTo>
                      <a:pt x="127" y="150"/>
                    </a:lnTo>
                    <a:lnTo>
                      <a:pt x="127" y="149"/>
                    </a:lnTo>
                    <a:lnTo>
                      <a:pt x="128" y="149"/>
                    </a:lnTo>
                    <a:lnTo>
                      <a:pt x="128" y="150"/>
                    </a:lnTo>
                    <a:lnTo>
                      <a:pt x="128" y="149"/>
                    </a:lnTo>
                    <a:lnTo>
                      <a:pt x="128" y="150"/>
                    </a:lnTo>
                    <a:lnTo>
                      <a:pt x="129" y="150"/>
                    </a:lnTo>
                    <a:lnTo>
                      <a:pt x="129" y="149"/>
                    </a:lnTo>
                    <a:lnTo>
                      <a:pt x="129" y="149"/>
                    </a:lnTo>
                    <a:lnTo>
                      <a:pt x="130" y="149"/>
                    </a:lnTo>
                    <a:lnTo>
                      <a:pt x="130" y="149"/>
                    </a:lnTo>
                    <a:lnTo>
                      <a:pt x="130" y="149"/>
                    </a:lnTo>
                    <a:lnTo>
                      <a:pt x="131" y="149"/>
                    </a:lnTo>
                    <a:lnTo>
                      <a:pt x="131" y="147"/>
                    </a:lnTo>
                    <a:lnTo>
                      <a:pt x="131" y="147"/>
                    </a:lnTo>
                    <a:lnTo>
                      <a:pt x="132" y="147"/>
                    </a:lnTo>
                    <a:lnTo>
                      <a:pt x="132" y="147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3"/>
                    </a:lnTo>
                    <a:lnTo>
                      <a:pt x="132" y="143"/>
                    </a:lnTo>
                    <a:lnTo>
                      <a:pt x="133" y="142"/>
                    </a:lnTo>
                    <a:lnTo>
                      <a:pt x="133" y="142"/>
                    </a:lnTo>
                    <a:lnTo>
                      <a:pt x="133" y="141"/>
                    </a:lnTo>
                    <a:lnTo>
                      <a:pt x="133" y="140"/>
                    </a:lnTo>
                    <a:lnTo>
                      <a:pt x="134" y="140"/>
                    </a:lnTo>
                    <a:lnTo>
                      <a:pt x="134" y="139"/>
                    </a:lnTo>
                    <a:lnTo>
                      <a:pt x="135" y="138"/>
                    </a:lnTo>
                    <a:lnTo>
                      <a:pt x="135" y="137"/>
                    </a:lnTo>
                    <a:lnTo>
                      <a:pt x="135" y="137"/>
                    </a:lnTo>
                    <a:lnTo>
                      <a:pt x="136" y="136"/>
                    </a:lnTo>
                    <a:lnTo>
                      <a:pt x="135" y="136"/>
                    </a:lnTo>
                    <a:lnTo>
                      <a:pt x="135" y="136"/>
                    </a:lnTo>
                    <a:lnTo>
                      <a:pt x="135" y="136"/>
                    </a:lnTo>
                    <a:lnTo>
                      <a:pt x="135" y="135"/>
                    </a:lnTo>
                    <a:lnTo>
                      <a:pt x="135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6" y="133"/>
                    </a:lnTo>
                    <a:lnTo>
                      <a:pt x="136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6" y="130"/>
                    </a:lnTo>
                    <a:lnTo>
                      <a:pt x="136" y="129"/>
                    </a:lnTo>
                    <a:lnTo>
                      <a:pt x="137" y="128"/>
                    </a:lnTo>
                    <a:lnTo>
                      <a:pt x="137" y="128"/>
                    </a:lnTo>
                    <a:lnTo>
                      <a:pt x="137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6"/>
                    </a:lnTo>
                    <a:lnTo>
                      <a:pt x="138" y="124"/>
                    </a:lnTo>
                    <a:lnTo>
                      <a:pt x="138" y="123"/>
                    </a:lnTo>
                    <a:lnTo>
                      <a:pt x="138" y="123"/>
                    </a:lnTo>
                    <a:lnTo>
                      <a:pt x="138" y="121"/>
                    </a:lnTo>
                    <a:lnTo>
                      <a:pt x="138" y="121"/>
                    </a:lnTo>
                    <a:lnTo>
                      <a:pt x="137" y="120"/>
                    </a:lnTo>
                    <a:lnTo>
                      <a:pt x="137" y="119"/>
                    </a:lnTo>
                    <a:lnTo>
                      <a:pt x="137" y="119"/>
                    </a:lnTo>
                    <a:lnTo>
                      <a:pt x="137" y="118"/>
                    </a:lnTo>
                    <a:lnTo>
                      <a:pt x="136" y="117"/>
                    </a:lnTo>
                    <a:lnTo>
                      <a:pt x="136" y="116"/>
                    </a:lnTo>
                    <a:lnTo>
                      <a:pt x="136" y="115"/>
                    </a:lnTo>
                    <a:lnTo>
                      <a:pt x="136" y="113"/>
                    </a:lnTo>
                    <a:lnTo>
                      <a:pt x="136" y="112"/>
                    </a:lnTo>
                    <a:lnTo>
                      <a:pt x="136" y="111"/>
                    </a:lnTo>
                    <a:lnTo>
                      <a:pt x="136" y="111"/>
                    </a:lnTo>
                    <a:lnTo>
                      <a:pt x="135" y="110"/>
                    </a:lnTo>
                    <a:lnTo>
                      <a:pt x="135" y="108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5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6" y="102"/>
                    </a:lnTo>
                    <a:lnTo>
                      <a:pt x="137" y="102"/>
                    </a:lnTo>
                    <a:lnTo>
                      <a:pt x="137" y="102"/>
                    </a:lnTo>
                    <a:lnTo>
                      <a:pt x="137" y="101"/>
                    </a:lnTo>
                    <a:lnTo>
                      <a:pt x="138" y="101"/>
                    </a:lnTo>
                    <a:lnTo>
                      <a:pt x="138" y="101"/>
                    </a:lnTo>
                    <a:lnTo>
                      <a:pt x="139" y="101"/>
                    </a:lnTo>
                    <a:lnTo>
                      <a:pt x="140" y="101"/>
                    </a:lnTo>
                    <a:lnTo>
                      <a:pt x="140" y="101"/>
                    </a:lnTo>
                    <a:lnTo>
                      <a:pt x="140" y="101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1" y="99"/>
                    </a:lnTo>
                    <a:lnTo>
                      <a:pt x="141" y="98"/>
                    </a:lnTo>
                    <a:lnTo>
                      <a:pt x="142" y="98"/>
                    </a:lnTo>
                    <a:lnTo>
                      <a:pt x="143" y="98"/>
                    </a:lnTo>
                    <a:lnTo>
                      <a:pt x="143" y="98"/>
                    </a:lnTo>
                    <a:lnTo>
                      <a:pt x="143" y="98"/>
                    </a:lnTo>
                    <a:close/>
                    <a:moveTo>
                      <a:pt x="100" y="111"/>
                    </a:moveTo>
                    <a:lnTo>
                      <a:pt x="100" y="109"/>
                    </a:lnTo>
                    <a:lnTo>
                      <a:pt x="100" y="108"/>
                    </a:lnTo>
                    <a:lnTo>
                      <a:pt x="98" y="111"/>
                    </a:lnTo>
                    <a:lnTo>
                      <a:pt x="97" y="114"/>
                    </a:lnTo>
                    <a:lnTo>
                      <a:pt x="99" y="113"/>
                    </a:lnTo>
                    <a:lnTo>
                      <a:pt x="100" y="11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8" name="Freeform 38">
                <a:extLst>
                  <a:ext uri="{FF2B5EF4-FFF2-40B4-BE49-F238E27FC236}">
                    <a16:creationId xmlns:a16="http://schemas.microsoft.com/office/drawing/2014/main" id="{00000000-0008-0000-0300-000048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" y="725"/>
                <a:ext cx="109" cy="95"/>
              </a:xfrm>
              <a:custGeom>
                <a:avLst/>
                <a:gdLst>
                  <a:gd name="T0" fmla="*/ 104 w 109"/>
                  <a:gd name="T1" fmla="*/ 74 h 95"/>
                  <a:gd name="T2" fmla="*/ 104 w 109"/>
                  <a:gd name="T3" fmla="*/ 79 h 95"/>
                  <a:gd name="T4" fmla="*/ 105 w 109"/>
                  <a:gd name="T5" fmla="*/ 79 h 95"/>
                  <a:gd name="T6" fmla="*/ 106 w 109"/>
                  <a:gd name="T7" fmla="*/ 77 h 95"/>
                  <a:gd name="T8" fmla="*/ 108 w 109"/>
                  <a:gd name="T9" fmla="*/ 61 h 95"/>
                  <a:gd name="T10" fmla="*/ 109 w 109"/>
                  <a:gd name="T11" fmla="*/ 57 h 95"/>
                  <a:gd name="T12" fmla="*/ 107 w 109"/>
                  <a:gd name="T13" fmla="*/ 55 h 95"/>
                  <a:gd name="T14" fmla="*/ 105 w 109"/>
                  <a:gd name="T15" fmla="*/ 53 h 95"/>
                  <a:gd name="T16" fmla="*/ 102 w 109"/>
                  <a:gd name="T17" fmla="*/ 48 h 95"/>
                  <a:gd name="T18" fmla="*/ 105 w 109"/>
                  <a:gd name="T19" fmla="*/ 49 h 95"/>
                  <a:gd name="T20" fmla="*/ 105 w 109"/>
                  <a:gd name="T21" fmla="*/ 42 h 95"/>
                  <a:gd name="T22" fmla="*/ 101 w 109"/>
                  <a:gd name="T23" fmla="*/ 40 h 95"/>
                  <a:gd name="T24" fmla="*/ 94 w 109"/>
                  <a:gd name="T25" fmla="*/ 39 h 95"/>
                  <a:gd name="T26" fmla="*/ 94 w 109"/>
                  <a:gd name="T27" fmla="*/ 51 h 95"/>
                  <a:gd name="T28" fmla="*/ 91 w 109"/>
                  <a:gd name="T29" fmla="*/ 52 h 95"/>
                  <a:gd name="T30" fmla="*/ 86 w 109"/>
                  <a:gd name="T31" fmla="*/ 55 h 95"/>
                  <a:gd name="T32" fmla="*/ 77 w 109"/>
                  <a:gd name="T33" fmla="*/ 50 h 95"/>
                  <a:gd name="T34" fmla="*/ 75 w 109"/>
                  <a:gd name="T35" fmla="*/ 41 h 95"/>
                  <a:gd name="T36" fmla="*/ 74 w 109"/>
                  <a:gd name="T37" fmla="*/ 30 h 95"/>
                  <a:gd name="T38" fmla="*/ 69 w 109"/>
                  <a:gd name="T39" fmla="*/ 20 h 95"/>
                  <a:gd name="T40" fmla="*/ 63 w 109"/>
                  <a:gd name="T41" fmla="*/ 12 h 95"/>
                  <a:gd name="T42" fmla="*/ 38 w 109"/>
                  <a:gd name="T43" fmla="*/ 0 h 95"/>
                  <a:gd name="T44" fmla="*/ 26 w 109"/>
                  <a:gd name="T45" fmla="*/ 5 h 95"/>
                  <a:gd name="T46" fmla="*/ 7 w 109"/>
                  <a:gd name="T47" fmla="*/ 10 h 95"/>
                  <a:gd name="T48" fmla="*/ 3 w 109"/>
                  <a:gd name="T49" fmla="*/ 20 h 95"/>
                  <a:gd name="T50" fmla="*/ 8 w 109"/>
                  <a:gd name="T51" fmla="*/ 33 h 95"/>
                  <a:gd name="T52" fmla="*/ 11 w 109"/>
                  <a:gd name="T53" fmla="*/ 32 h 95"/>
                  <a:gd name="T54" fmla="*/ 12 w 109"/>
                  <a:gd name="T55" fmla="*/ 39 h 95"/>
                  <a:gd name="T56" fmla="*/ 12 w 109"/>
                  <a:gd name="T57" fmla="*/ 49 h 95"/>
                  <a:gd name="T58" fmla="*/ 14 w 109"/>
                  <a:gd name="T59" fmla="*/ 53 h 95"/>
                  <a:gd name="T60" fmla="*/ 19 w 109"/>
                  <a:gd name="T61" fmla="*/ 61 h 95"/>
                  <a:gd name="T62" fmla="*/ 21 w 109"/>
                  <a:gd name="T63" fmla="*/ 73 h 95"/>
                  <a:gd name="T64" fmla="*/ 27 w 109"/>
                  <a:gd name="T65" fmla="*/ 79 h 95"/>
                  <a:gd name="T66" fmla="*/ 39 w 109"/>
                  <a:gd name="T67" fmla="*/ 85 h 95"/>
                  <a:gd name="T68" fmla="*/ 48 w 109"/>
                  <a:gd name="T69" fmla="*/ 90 h 95"/>
                  <a:gd name="T70" fmla="*/ 52 w 109"/>
                  <a:gd name="T71" fmla="*/ 80 h 95"/>
                  <a:gd name="T72" fmla="*/ 62 w 109"/>
                  <a:gd name="T73" fmla="*/ 88 h 95"/>
                  <a:gd name="T74" fmla="*/ 67 w 109"/>
                  <a:gd name="T75" fmla="*/ 95 h 95"/>
                  <a:gd name="T76" fmla="*/ 71 w 109"/>
                  <a:gd name="T77" fmla="*/ 91 h 95"/>
                  <a:gd name="T78" fmla="*/ 68 w 109"/>
                  <a:gd name="T79" fmla="*/ 89 h 95"/>
                  <a:gd name="T80" fmla="*/ 71 w 109"/>
                  <a:gd name="T81" fmla="*/ 87 h 95"/>
                  <a:gd name="T82" fmla="*/ 77 w 109"/>
                  <a:gd name="T83" fmla="*/ 85 h 95"/>
                  <a:gd name="T84" fmla="*/ 83 w 109"/>
                  <a:gd name="T85" fmla="*/ 82 h 95"/>
                  <a:gd name="T86" fmla="*/ 78 w 109"/>
                  <a:gd name="T87" fmla="*/ 77 h 95"/>
                  <a:gd name="T88" fmla="*/ 79 w 109"/>
                  <a:gd name="T89" fmla="*/ 73 h 95"/>
                  <a:gd name="T90" fmla="*/ 80 w 109"/>
                  <a:gd name="T91" fmla="*/ 78 h 95"/>
                  <a:gd name="T92" fmla="*/ 83 w 109"/>
                  <a:gd name="T93" fmla="*/ 78 h 95"/>
                  <a:gd name="T94" fmla="*/ 85 w 109"/>
                  <a:gd name="T95" fmla="*/ 79 h 95"/>
                  <a:gd name="T96" fmla="*/ 92 w 109"/>
                  <a:gd name="T97" fmla="*/ 83 h 95"/>
                  <a:gd name="T98" fmla="*/ 95 w 109"/>
                  <a:gd name="T99" fmla="*/ 80 h 95"/>
                  <a:gd name="T100" fmla="*/ 96 w 109"/>
                  <a:gd name="T101" fmla="*/ 82 h 95"/>
                  <a:gd name="T102" fmla="*/ 98 w 109"/>
                  <a:gd name="T103" fmla="*/ 78 h 95"/>
                  <a:gd name="T104" fmla="*/ 99 w 109"/>
                  <a:gd name="T105" fmla="*/ 76 h 95"/>
                  <a:gd name="T106" fmla="*/ 100 w 109"/>
                  <a:gd name="T107" fmla="*/ 77 h 95"/>
                  <a:gd name="T108" fmla="*/ 102 w 109"/>
                  <a:gd name="T109" fmla="*/ 74 h 95"/>
                  <a:gd name="T110" fmla="*/ 105 w 109"/>
                  <a:gd name="T111" fmla="*/ 66 h 95"/>
                  <a:gd name="T112" fmla="*/ 108 w 109"/>
                  <a:gd name="T113" fmla="*/ 65 h 95"/>
                  <a:gd name="T114" fmla="*/ 105 w 109"/>
                  <a:gd name="T115" fmla="*/ 66 h 95"/>
                  <a:gd name="T116" fmla="*/ 104 w 109"/>
                  <a:gd name="T117" fmla="*/ 70 h 95"/>
                  <a:gd name="T118" fmla="*/ 107 w 109"/>
                  <a:gd name="T119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95">
                    <a:moveTo>
                      <a:pt x="106" y="77"/>
                    </a:moveTo>
                    <a:lnTo>
                      <a:pt x="106" y="76"/>
                    </a:lnTo>
                    <a:lnTo>
                      <a:pt x="106" y="74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4" y="75"/>
                    </a:lnTo>
                    <a:lnTo>
                      <a:pt x="104" y="75"/>
                    </a:lnTo>
                    <a:lnTo>
                      <a:pt x="103" y="76"/>
                    </a:lnTo>
                    <a:lnTo>
                      <a:pt x="104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79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7" y="79"/>
                    </a:lnTo>
                    <a:lnTo>
                      <a:pt x="107" y="78"/>
                    </a:lnTo>
                    <a:lnTo>
                      <a:pt x="106" y="77"/>
                    </a:lnTo>
                    <a:close/>
                    <a:moveTo>
                      <a:pt x="109" y="63"/>
                    </a:moveTo>
                    <a:lnTo>
                      <a:pt x="109" y="63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8" y="61"/>
                    </a:lnTo>
                    <a:lnTo>
                      <a:pt x="108" y="61"/>
                    </a:lnTo>
                    <a:lnTo>
                      <a:pt x="108" y="60"/>
                    </a:lnTo>
                    <a:lnTo>
                      <a:pt x="108" y="59"/>
                    </a:lnTo>
                    <a:lnTo>
                      <a:pt x="108" y="58"/>
                    </a:lnTo>
                    <a:lnTo>
                      <a:pt x="109" y="57"/>
                    </a:lnTo>
                    <a:lnTo>
                      <a:pt x="109" y="57"/>
                    </a:lnTo>
                    <a:lnTo>
                      <a:pt x="109" y="56"/>
                    </a:lnTo>
                    <a:lnTo>
                      <a:pt x="109" y="56"/>
                    </a:lnTo>
                    <a:lnTo>
                      <a:pt x="107" y="55"/>
                    </a:lnTo>
                    <a:lnTo>
                      <a:pt x="107" y="55"/>
                    </a:lnTo>
                    <a:lnTo>
                      <a:pt x="105" y="55"/>
                    </a:lnTo>
                    <a:lnTo>
                      <a:pt x="105" y="54"/>
                    </a:lnTo>
                    <a:lnTo>
                      <a:pt x="105" y="54"/>
                    </a:lnTo>
                    <a:lnTo>
                      <a:pt x="105" y="54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4" y="51"/>
                    </a:lnTo>
                    <a:lnTo>
                      <a:pt x="103" y="50"/>
                    </a:lnTo>
                    <a:lnTo>
                      <a:pt x="102" y="49"/>
                    </a:lnTo>
                    <a:lnTo>
                      <a:pt x="102" y="48"/>
                    </a:lnTo>
                    <a:lnTo>
                      <a:pt x="101" y="48"/>
                    </a:lnTo>
                    <a:lnTo>
                      <a:pt x="101" y="47"/>
                    </a:lnTo>
                    <a:lnTo>
                      <a:pt x="101" y="46"/>
                    </a:lnTo>
                    <a:lnTo>
                      <a:pt x="102" y="47"/>
                    </a:lnTo>
                    <a:lnTo>
                      <a:pt x="105" y="49"/>
                    </a:lnTo>
                    <a:lnTo>
                      <a:pt x="106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5" y="44"/>
                    </a:lnTo>
                    <a:lnTo>
                      <a:pt x="105" y="42"/>
                    </a:lnTo>
                    <a:lnTo>
                      <a:pt x="104" y="40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99" y="39"/>
                    </a:lnTo>
                    <a:lnTo>
                      <a:pt x="98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3" y="42"/>
                    </a:lnTo>
                    <a:lnTo>
                      <a:pt x="91" y="45"/>
                    </a:lnTo>
                    <a:lnTo>
                      <a:pt x="94" y="51"/>
                    </a:lnTo>
                    <a:lnTo>
                      <a:pt x="95" y="52"/>
                    </a:lnTo>
                    <a:lnTo>
                      <a:pt x="94" y="53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5" y="54"/>
                    </a:lnTo>
                    <a:lnTo>
                      <a:pt x="86" y="55"/>
                    </a:lnTo>
                    <a:lnTo>
                      <a:pt x="83" y="55"/>
                    </a:lnTo>
                    <a:lnTo>
                      <a:pt x="82" y="55"/>
                    </a:lnTo>
                    <a:lnTo>
                      <a:pt x="81" y="54"/>
                    </a:lnTo>
                    <a:lnTo>
                      <a:pt x="79" y="50"/>
                    </a:lnTo>
                    <a:lnTo>
                      <a:pt x="77" y="50"/>
                    </a:lnTo>
                    <a:lnTo>
                      <a:pt x="76" y="50"/>
                    </a:lnTo>
                    <a:lnTo>
                      <a:pt x="78" y="46"/>
                    </a:lnTo>
                    <a:lnTo>
                      <a:pt x="76" y="45"/>
                    </a:lnTo>
                    <a:lnTo>
                      <a:pt x="76" y="42"/>
                    </a:lnTo>
                    <a:lnTo>
                      <a:pt x="75" y="41"/>
                    </a:lnTo>
                    <a:lnTo>
                      <a:pt x="75" y="37"/>
                    </a:lnTo>
                    <a:lnTo>
                      <a:pt x="73" y="36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0"/>
                    </a:lnTo>
                    <a:lnTo>
                      <a:pt x="68" y="27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68" y="19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3" y="8"/>
                    </a:lnTo>
                    <a:lnTo>
                      <a:pt x="56" y="2"/>
                    </a:lnTo>
                    <a:lnTo>
                      <a:pt x="48" y="3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7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4"/>
                    </a:lnTo>
                    <a:lnTo>
                      <a:pt x="14" y="37"/>
                    </a:lnTo>
                    <a:lnTo>
                      <a:pt x="12" y="39"/>
                    </a:lnTo>
                    <a:lnTo>
                      <a:pt x="13" y="41"/>
                    </a:lnTo>
                    <a:lnTo>
                      <a:pt x="15" y="45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2" y="49"/>
                    </a:lnTo>
                    <a:lnTo>
                      <a:pt x="13" y="51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7" y="54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9" y="61"/>
                    </a:lnTo>
                    <a:lnTo>
                      <a:pt x="17" y="62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9" y="69"/>
                    </a:lnTo>
                    <a:lnTo>
                      <a:pt x="21" y="73"/>
                    </a:lnTo>
                    <a:lnTo>
                      <a:pt x="23" y="78"/>
                    </a:lnTo>
                    <a:lnTo>
                      <a:pt x="24" y="79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8"/>
                    </a:lnTo>
                    <a:lnTo>
                      <a:pt x="32" y="80"/>
                    </a:lnTo>
                    <a:lnTo>
                      <a:pt x="34" y="82"/>
                    </a:lnTo>
                    <a:lnTo>
                      <a:pt x="39" y="85"/>
                    </a:lnTo>
                    <a:lnTo>
                      <a:pt x="41" y="84"/>
                    </a:lnTo>
                    <a:lnTo>
                      <a:pt x="42" y="84"/>
                    </a:lnTo>
                    <a:lnTo>
                      <a:pt x="43" y="83"/>
                    </a:lnTo>
                    <a:lnTo>
                      <a:pt x="45" y="87"/>
                    </a:lnTo>
                    <a:lnTo>
                      <a:pt x="48" y="90"/>
                    </a:lnTo>
                    <a:lnTo>
                      <a:pt x="50" y="89"/>
                    </a:lnTo>
                    <a:lnTo>
                      <a:pt x="50" y="88"/>
                    </a:lnTo>
                    <a:lnTo>
                      <a:pt x="51" y="85"/>
                    </a:lnTo>
                    <a:lnTo>
                      <a:pt x="49" y="83"/>
                    </a:lnTo>
                    <a:lnTo>
                      <a:pt x="52" y="80"/>
                    </a:lnTo>
                    <a:lnTo>
                      <a:pt x="57" y="80"/>
                    </a:lnTo>
                    <a:lnTo>
                      <a:pt x="58" y="84"/>
                    </a:lnTo>
                    <a:lnTo>
                      <a:pt x="60" y="86"/>
                    </a:lnTo>
                    <a:lnTo>
                      <a:pt x="62" y="87"/>
                    </a:lnTo>
                    <a:lnTo>
                      <a:pt x="62" y="88"/>
                    </a:lnTo>
                    <a:lnTo>
                      <a:pt x="63" y="91"/>
                    </a:lnTo>
                    <a:lnTo>
                      <a:pt x="63" y="93"/>
                    </a:lnTo>
                    <a:lnTo>
                      <a:pt x="66" y="94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8" y="95"/>
                    </a:lnTo>
                    <a:lnTo>
                      <a:pt x="69" y="95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1"/>
                    </a:lnTo>
                    <a:lnTo>
                      <a:pt x="66" y="91"/>
                    </a:lnTo>
                    <a:lnTo>
                      <a:pt x="67" y="88"/>
                    </a:lnTo>
                    <a:lnTo>
                      <a:pt x="68" y="89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1" y="89"/>
                    </a:lnTo>
                    <a:lnTo>
                      <a:pt x="71" y="88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3" y="86"/>
                    </a:lnTo>
                    <a:lnTo>
                      <a:pt x="74" y="85"/>
                    </a:lnTo>
                    <a:lnTo>
                      <a:pt x="75" y="86"/>
                    </a:lnTo>
                    <a:lnTo>
                      <a:pt x="77" y="85"/>
                    </a:lnTo>
                    <a:lnTo>
                      <a:pt x="78" y="85"/>
                    </a:lnTo>
                    <a:lnTo>
                      <a:pt x="79" y="84"/>
                    </a:lnTo>
                    <a:lnTo>
                      <a:pt x="80" y="83"/>
                    </a:lnTo>
                    <a:lnTo>
                      <a:pt x="81" y="82"/>
                    </a:lnTo>
                    <a:lnTo>
                      <a:pt x="83" y="82"/>
                    </a:lnTo>
                    <a:lnTo>
                      <a:pt x="82" y="80"/>
                    </a:lnTo>
                    <a:lnTo>
                      <a:pt x="81" y="79"/>
                    </a:lnTo>
                    <a:lnTo>
                      <a:pt x="80" y="79"/>
                    </a:lnTo>
                    <a:lnTo>
                      <a:pt x="79" y="79"/>
                    </a:lnTo>
                    <a:lnTo>
                      <a:pt x="78" y="77"/>
                    </a:lnTo>
                    <a:lnTo>
                      <a:pt x="78" y="76"/>
                    </a:lnTo>
                    <a:lnTo>
                      <a:pt x="77" y="75"/>
                    </a:lnTo>
                    <a:lnTo>
                      <a:pt x="76" y="73"/>
                    </a:lnTo>
                    <a:lnTo>
                      <a:pt x="78" y="73"/>
                    </a:lnTo>
                    <a:lnTo>
                      <a:pt x="79" y="73"/>
                    </a:lnTo>
                    <a:lnTo>
                      <a:pt x="80" y="75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1" y="78"/>
                    </a:lnTo>
                    <a:lnTo>
                      <a:pt x="81" y="75"/>
                    </a:lnTo>
                    <a:lnTo>
                      <a:pt x="83" y="75"/>
                    </a:lnTo>
                    <a:lnTo>
                      <a:pt x="82" y="76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4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5" y="84"/>
                    </a:lnTo>
                    <a:lnTo>
                      <a:pt x="86" y="85"/>
                    </a:lnTo>
                    <a:lnTo>
                      <a:pt x="92" y="84"/>
                    </a:lnTo>
                    <a:lnTo>
                      <a:pt x="92" y="83"/>
                    </a:lnTo>
                    <a:lnTo>
                      <a:pt x="92" y="82"/>
                    </a:lnTo>
                    <a:lnTo>
                      <a:pt x="92" y="79"/>
                    </a:lnTo>
                    <a:lnTo>
                      <a:pt x="93" y="80"/>
                    </a:lnTo>
                    <a:lnTo>
                      <a:pt x="93" y="81"/>
                    </a:lnTo>
                    <a:lnTo>
                      <a:pt x="95" y="80"/>
                    </a:lnTo>
                    <a:lnTo>
                      <a:pt x="96" y="80"/>
                    </a:lnTo>
                    <a:lnTo>
                      <a:pt x="96" y="81"/>
                    </a:lnTo>
                    <a:lnTo>
                      <a:pt x="96" y="81"/>
                    </a:lnTo>
                    <a:lnTo>
                      <a:pt x="95" y="81"/>
                    </a:lnTo>
                    <a:lnTo>
                      <a:pt x="96" y="82"/>
                    </a:lnTo>
                    <a:lnTo>
                      <a:pt x="98" y="82"/>
                    </a:lnTo>
                    <a:lnTo>
                      <a:pt x="99" y="80"/>
                    </a:lnTo>
                    <a:lnTo>
                      <a:pt x="99" y="79"/>
                    </a:lnTo>
                    <a:lnTo>
                      <a:pt x="98" y="79"/>
                    </a:lnTo>
                    <a:lnTo>
                      <a:pt x="98" y="78"/>
                    </a:lnTo>
                    <a:lnTo>
                      <a:pt x="98" y="77"/>
                    </a:lnTo>
                    <a:lnTo>
                      <a:pt x="98" y="77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99" y="76"/>
                    </a:lnTo>
                    <a:lnTo>
                      <a:pt x="100" y="79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101" y="79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1" y="75"/>
                    </a:lnTo>
                    <a:lnTo>
                      <a:pt x="102" y="74"/>
                    </a:lnTo>
                    <a:lnTo>
                      <a:pt x="102" y="72"/>
                    </a:lnTo>
                    <a:lnTo>
                      <a:pt x="103" y="70"/>
                    </a:lnTo>
                    <a:lnTo>
                      <a:pt x="104" y="69"/>
                    </a:lnTo>
                    <a:lnTo>
                      <a:pt x="104" y="67"/>
                    </a:lnTo>
                    <a:lnTo>
                      <a:pt x="105" y="66"/>
                    </a:lnTo>
                    <a:lnTo>
                      <a:pt x="105" y="65"/>
                    </a:lnTo>
                    <a:lnTo>
                      <a:pt x="106" y="66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09" y="64"/>
                    </a:lnTo>
                    <a:lnTo>
                      <a:pt x="109" y="63"/>
                    </a:lnTo>
                    <a:close/>
                    <a:moveTo>
                      <a:pt x="107" y="67"/>
                    </a:moveTo>
                    <a:lnTo>
                      <a:pt x="106" y="67"/>
                    </a:lnTo>
                    <a:lnTo>
                      <a:pt x="105" y="66"/>
                    </a:lnTo>
                    <a:lnTo>
                      <a:pt x="105" y="66"/>
                    </a:lnTo>
                    <a:lnTo>
                      <a:pt x="105" y="67"/>
                    </a:lnTo>
                    <a:lnTo>
                      <a:pt x="105" y="69"/>
                    </a:lnTo>
                    <a:lnTo>
                      <a:pt x="105" y="70"/>
                    </a:lnTo>
                    <a:lnTo>
                      <a:pt x="104" y="70"/>
                    </a:lnTo>
                    <a:lnTo>
                      <a:pt x="104" y="72"/>
                    </a:lnTo>
                    <a:lnTo>
                      <a:pt x="105" y="72"/>
                    </a:lnTo>
                    <a:lnTo>
                      <a:pt x="106" y="73"/>
                    </a:lnTo>
                    <a:lnTo>
                      <a:pt x="107" y="72"/>
                    </a:lnTo>
                    <a:lnTo>
                      <a:pt x="107" y="71"/>
                    </a:lnTo>
                    <a:lnTo>
                      <a:pt x="107" y="71"/>
                    </a:lnTo>
                    <a:lnTo>
                      <a:pt x="107" y="69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9" name="Freeform 42">
                <a:extLst>
                  <a:ext uri="{FF2B5EF4-FFF2-40B4-BE49-F238E27FC236}">
                    <a16:creationId xmlns:a16="http://schemas.microsoft.com/office/drawing/2014/main" id="{00000000-0008-0000-0300-000049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" y="755"/>
                <a:ext cx="104" cy="109"/>
              </a:xfrm>
              <a:custGeom>
                <a:avLst/>
                <a:gdLst>
                  <a:gd name="T0" fmla="*/ 81 w 104"/>
                  <a:gd name="T1" fmla="*/ 85 h 109"/>
                  <a:gd name="T2" fmla="*/ 90 w 104"/>
                  <a:gd name="T3" fmla="*/ 81 h 109"/>
                  <a:gd name="T4" fmla="*/ 103 w 104"/>
                  <a:gd name="T5" fmla="*/ 65 h 109"/>
                  <a:gd name="T6" fmla="*/ 98 w 104"/>
                  <a:gd name="T7" fmla="*/ 57 h 109"/>
                  <a:gd name="T8" fmla="*/ 85 w 104"/>
                  <a:gd name="T9" fmla="*/ 53 h 109"/>
                  <a:gd name="T10" fmla="*/ 81 w 104"/>
                  <a:gd name="T11" fmla="*/ 57 h 109"/>
                  <a:gd name="T12" fmla="*/ 70 w 104"/>
                  <a:gd name="T13" fmla="*/ 52 h 109"/>
                  <a:gd name="T14" fmla="*/ 64 w 104"/>
                  <a:gd name="T15" fmla="*/ 49 h 109"/>
                  <a:gd name="T16" fmla="*/ 55 w 104"/>
                  <a:gd name="T17" fmla="*/ 39 h 109"/>
                  <a:gd name="T18" fmla="*/ 53 w 104"/>
                  <a:gd name="T19" fmla="*/ 29 h 109"/>
                  <a:gd name="T20" fmla="*/ 50 w 104"/>
                  <a:gd name="T21" fmla="*/ 23 h 109"/>
                  <a:gd name="T22" fmla="*/ 49 w 104"/>
                  <a:gd name="T23" fmla="*/ 17 h 109"/>
                  <a:gd name="T24" fmla="*/ 50 w 104"/>
                  <a:gd name="T25" fmla="*/ 7 h 109"/>
                  <a:gd name="T26" fmla="*/ 46 w 104"/>
                  <a:gd name="T27" fmla="*/ 2 h 109"/>
                  <a:gd name="T28" fmla="*/ 43 w 104"/>
                  <a:gd name="T29" fmla="*/ 2 h 109"/>
                  <a:gd name="T30" fmla="*/ 30 w 104"/>
                  <a:gd name="T31" fmla="*/ 9 h 109"/>
                  <a:gd name="T32" fmla="*/ 28 w 104"/>
                  <a:gd name="T33" fmla="*/ 17 h 109"/>
                  <a:gd name="T34" fmla="*/ 26 w 104"/>
                  <a:gd name="T35" fmla="*/ 31 h 109"/>
                  <a:gd name="T36" fmla="*/ 12 w 104"/>
                  <a:gd name="T37" fmla="*/ 47 h 109"/>
                  <a:gd name="T38" fmla="*/ 12 w 104"/>
                  <a:gd name="T39" fmla="*/ 61 h 109"/>
                  <a:gd name="T40" fmla="*/ 7 w 104"/>
                  <a:gd name="T41" fmla="*/ 66 h 109"/>
                  <a:gd name="T42" fmla="*/ 10 w 104"/>
                  <a:gd name="T43" fmla="*/ 67 h 109"/>
                  <a:gd name="T44" fmla="*/ 10 w 104"/>
                  <a:gd name="T45" fmla="*/ 76 h 109"/>
                  <a:gd name="T46" fmla="*/ 9 w 104"/>
                  <a:gd name="T47" fmla="*/ 81 h 109"/>
                  <a:gd name="T48" fmla="*/ 2 w 104"/>
                  <a:gd name="T49" fmla="*/ 86 h 109"/>
                  <a:gd name="T50" fmla="*/ 6 w 104"/>
                  <a:gd name="T51" fmla="*/ 89 h 109"/>
                  <a:gd name="T52" fmla="*/ 9 w 104"/>
                  <a:gd name="T53" fmla="*/ 88 h 109"/>
                  <a:gd name="T54" fmla="*/ 15 w 104"/>
                  <a:gd name="T55" fmla="*/ 89 h 109"/>
                  <a:gd name="T56" fmla="*/ 16 w 104"/>
                  <a:gd name="T57" fmla="*/ 90 h 109"/>
                  <a:gd name="T58" fmla="*/ 10 w 104"/>
                  <a:gd name="T59" fmla="*/ 93 h 109"/>
                  <a:gd name="T60" fmla="*/ 5 w 104"/>
                  <a:gd name="T61" fmla="*/ 97 h 109"/>
                  <a:gd name="T62" fmla="*/ 13 w 104"/>
                  <a:gd name="T63" fmla="*/ 100 h 109"/>
                  <a:gd name="T64" fmla="*/ 15 w 104"/>
                  <a:gd name="T65" fmla="*/ 98 h 109"/>
                  <a:gd name="T66" fmla="*/ 15 w 104"/>
                  <a:gd name="T67" fmla="*/ 96 h 109"/>
                  <a:gd name="T68" fmla="*/ 21 w 104"/>
                  <a:gd name="T69" fmla="*/ 98 h 109"/>
                  <a:gd name="T70" fmla="*/ 17 w 104"/>
                  <a:gd name="T71" fmla="*/ 99 h 109"/>
                  <a:gd name="T72" fmla="*/ 18 w 104"/>
                  <a:gd name="T73" fmla="*/ 101 h 109"/>
                  <a:gd name="T74" fmla="*/ 21 w 104"/>
                  <a:gd name="T75" fmla="*/ 101 h 109"/>
                  <a:gd name="T76" fmla="*/ 22 w 104"/>
                  <a:gd name="T77" fmla="*/ 104 h 109"/>
                  <a:gd name="T78" fmla="*/ 26 w 104"/>
                  <a:gd name="T79" fmla="*/ 101 h 109"/>
                  <a:gd name="T80" fmla="*/ 22 w 104"/>
                  <a:gd name="T81" fmla="*/ 105 h 109"/>
                  <a:gd name="T82" fmla="*/ 24 w 104"/>
                  <a:gd name="T83" fmla="*/ 105 h 109"/>
                  <a:gd name="T84" fmla="*/ 33 w 104"/>
                  <a:gd name="T85" fmla="*/ 107 h 109"/>
                  <a:gd name="T86" fmla="*/ 37 w 104"/>
                  <a:gd name="T87" fmla="*/ 108 h 109"/>
                  <a:gd name="T88" fmla="*/ 43 w 104"/>
                  <a:gd name="T89" fmla="*/ 106 h 109"/>
                  <a:gd name="T90" fmla="*/ 53 w 104"/>
                  <a:gd name="T91" fmla="*/ 106 h 109"/>
                  <a:gd name="T92" fmla="*/ 55 w 104"/>
                  <a:gd name="T93" fmla="*/ 100 h 109"/>
                  <a:gd name="T94" fmla="*/ 57 w 104"/>
                  <a:gd name="T95" fmla="*/ 97 h 109"/>
                  <a:gd name="T96" fmla="*/ 56 w 104"/>
                  <a:gd name="T97" fmla="*/ 102 h 109"/>
                  <a:gd name="T98" fmla="*/ 62 w 104"/>
                  <a:gd name="T99" fmla="*/ 101 h 109"/>
                  <a:gd name="T100" fmla="*/ 63 w 104"/>
                  <a:gd name="T101" fmla="*/ 101 h 109"/>
                  <a:gd name="T102" fmla="*/ 67 w 104"/>
                  <a:gd name="T103" fmla="*/ 97 h 109"/>
                  <a:gd name="T104" fmla="*/ 72 w 104"/>
                  <a:gd name="T105" fmla="*/ 96 h 109"/>
                  <a:gd name="T106" fmla="*/ 75 w 104"/>
                  <a:gd name="T107" fmla="*/ 92 h 109"/>
                  <a:gd name="T108" fmla="*/ 80 w 104"/>
                  <a:gd name="T109" fmla="*/ 88 h 109"/>
                  <a:gd name="T110" fmla="*/ 84 w 104"/>
                  <a:gd name="T111" fmla="*/ 83 h 109"/>
                  <a:gd name="T112" fmla="*/ 89 w 104"/>
                  <a:gd name="T113" fmla="*/ 78 h 109"/>
                  <a:gd name="T114" fmla="*/ 94 w 104"/>
                  <a:gd name="T115" fmla="*/ 73 h 109"/>
                  <a:gd name="T116" fmla="*/ 100 w 104"/>
                  <a:gd name="T117" fmla="*/ 69 h 109"/>
                  <a:gd name="T118" fmla="*/ 94 w 104"/>
                  <a:gd name="T119" fmla="*/ 67 h 109"/>
                  <a:gd name="T120" fmla="*/ 103 w 104"/>
                  <a:gd name="T121" fmla="*/ 66 h 109"/>
                  <a:gd name="T122" fmla="*/ 8 w 104"/>
                  <a:gd name="T123" fmla="*/ 90 h 109"/>
                  <a:gd name="T124" fmla="*/ 7 w 104"/>
                  <a:gd name="T125" fmla="*/ 9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109">
                    <a:moveTo>
                      <a:pt x="88" y="81"/>
                    </a:moveTo>
                    <a:lnTo>
                      <a:pt x="86" y="82"/>
                    </a:lnTo>
                    <a:lnTo>
                      <a:pt x="85" y="83"/>
                    </a:lnTo>
                    <a:lnTo>
                      <a:pt x="82" y="85"/>
                    </a:lnTo>
                    <a:lnTo>
                      <a:pt x="81" y="85"/>
                    </a:lnTo>
                    <a:lnTo>
                      <a:pt x="82" y="87"/>
                    </a:lnTo>
                    <a:lnTo>
                      <a:pt x="83" y="86"/>
                    </a:lnTo>
                    <a:lnTo>
                      <a:pt x="84" y="86"/>
                    </a:lnTo>
                    <a:lnTo>
                      <a:pt x="87" y="84"/>
                    </a:lnTo>
                    <a:lnTo>
                      <a:pt x="90" y="81"/>
                    </a:lnTo>
                    <a:lnTo>
                      <a:pt x="90" y="79"/>
                    </a:lnTo>
                    <a:lnTo>
                      <a:pt x="88" y="80"/>
                    </a:lnTo>
                    <a:lnTo>
                      <a:pt x="88" y="81"/>
                    </a:lnTo>
                    <a:close/>
                    <a:moveTo>
                      <a:pt x="103" y="65"/>
                    </a:moveTo>
                    <a:lnTo>
                      <a:pt x="103" y="65"/>
                    </a:lnTo>
                    <a:lnTo>
                      <a:pt x="102" y="64"/>
                    </a:lnTo>
                    <a:lnTo>
                      <a:pt x="99" y="63"/>
                    </a:lnTo>
                    <a:lnTo>
                      <a:pt x="99" y="61"/>
                    </a:lnTo>
                    <a:lnTo>
                      <a:pt x="98" y="58"/>
                    </a:lnTo>
                    <a:lnTo>
                      <a:pt x="98" y="57"/>
                    </a:lnTo>
                    <a:lnTo>
                      <a:pt x="96" y="56"/>
                    </a:lnTo>
                    <a:lnTo>
                      <a:pt x="94" y="54"/>
                    </a:lnTo>
                    <a:lnTo>
                      <a:pt x="93" y="50"/>
                    </a:lnTo>
                    <a:lnTo>
                      <a:pt x="88" y="50"/>
                    </a:lnTo>
                    <a:lnTo>
                      <a:pt x="85" y="53"/>
                    </a:lnTo>
                    <a:lnTo>
                      <a:pt x="87" y="55"/>
                    </a:lnTo>
                    <a:lnTo>
                      <a:pt x="86" y="58"/>
                    </a:lnTo>
                    <a:lnTo>
                      <a:pt x="86" y="59"/>
                    </a:lnTo>
                    <a:lnTo>
                      <a:pt x="84" y="60"/>
                    </a:lnTo>
                    <a:lnTo>
                      <a:pt x="81" y="57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8" y="50"/>
                    </a:lnTo>
                    <a:lnTo>
                      <a:pt x="66" y="48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3" y="50"/>
                    </a:lnTo>
                    <a:lnTo>
                      <a:pt x="60" y="49"/>
                    </a:lnTo>
                    <a:lnTo>
                      <a:pt x="59" y="48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32"/>
                    </a:lnTo>
                    <a:lnTo>
                      <a:pt x="55" y="31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2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1" y="15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50" y="7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39" y="0"/>
                    </a:lnTo>
                    <a:lnTo>
                      <a:pt x="35" y="1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30" y="9"/>
                    </a:lnTo>
                    <a:lnTo>
                      <a:pt x="31" y="12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3" y="24"/>
                    </a:lnTo>
                    <a:lnTo>
                      <a:pt x="23" y="30"/>
                    </a:lnTo>
                    <a:lnTo>
                      <a:pt x="26" y="31"/>
                    </a:lnTo>
                    <a:lnTo>
                      <a:pt x="24" y="33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4" y="45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3" y="49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2" y="61"/>
                    </a:lnTo>
                    <a:lnTo>
                      <a:pt x="7" y="62"/>
                    </a:lnTo>
                    <a:lnTo>
                      <a:pt x="5" y="63"/>
                    </a:lnTo>
                    <a:lnTo>
                      <a:pt x="6" y="64"/>
                    </a:lnTo>
                    <a:lnTo>
                      <a:pt x="7" y="65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6"/>
                    </a:lnTo>
                    <a:lnTo>
                      <a:pt x="10" y="65"/>
                    </a:lnTo>
                    <a:lnTo>
                      <a:pt x="11" y="65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0" y="69"/>
                    </a:lnTo>
                    <a:lnTo>
                      <a:pt x="9" y="73"/>
                    </a:lnTo>
                    <a:lnTo>
                      <a:pt x="10" y="75"/>
                    </a:lnTo>
                    <a:lnTo>
                      <a:pt x="10" y="76"/>
                    </a:lnTo>
                    <a:lnTo>
                      <a:pt x="10" y="77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9" y="81"/>
                    </a:lnTo>
                    <a:lnTo>
                      <a:pt x="7" y="84"/>
                    </a:lnTo>
                    <a:lnTo>
                      <a:pt x="5" y="85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2" y="86"/>
                    </a:lnTo>
                    <a:lnTo>
                      <a:pt x="0" y="87"/>
                    </a:lnTo>
                    <a:lnTo>
                      <a:pt x="1" y="87"/>
                    </a:lnTo>
                    <a:lnTo>
                      <a:pt x="3" y="88"/>
                    </a:lnTo>
                    <a:lnTo>
                      <a:pt x="4" y="88"/>
                    </a:lnTo>
                    <a:lnTo>
                      <a:pt x="6" y="89"/>
                    </a:lnTo>
                    <a:lnTo>
                      <a:pt x="7" y="89"/>
                    </a:lnTo>
                    <a:lnTo>
                      <a:pt x="8" y="89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7" y="90"/>
                    </a:lnTo>
                    <a:lnTo>
                      <a:pt x="16" y="90"/>
                    </a:lnTo>
                    <a:lnTo>
                      <a:pt x="14" y="91"/>
                    </a:lnTo>
                    <a:lnTo>
                      <a:pt x="14" y="92"/>
                    </a:lnTo>
                    <a:lnTo>
                      <a:pt x="13" y="92"/>
                    </a:lnTo>
                    <a:lnTo>
                      <a:pt x="12" y="92"/>
                    </a:lnTo>
                    <a:lnTo>
                      <a:pt x="10" y="93"/>
                    </a:lnTo>
                    <a:lnTo>
                      <a:pt x="10" y="94"/>
                    </a:lnTo>
                    <a:lnTo>
                      <a:pt x="8" y="94"/>
                    </a:lnTo>
                    <a:lnTo>
                      <a:pt x="7" y="96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6" y="100"/>
                    </a:lnTo>
                    <a:lnTo>
                      <a:pt x="7" y="100"/>
                    </a:lnTo>
                    <a:lnTo>
                      <a:pt x="9" y="102"/>
                    </a:lnTo>
                    <a:lnTo>
                      <a:pt x="14" y="102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2" y="99"/>
                    </a:lnTo>
                    <a:lnTo>
                      <a:pt x="13" y="99"/>
                    </a:lnTo>
                    <a:lnTo>
                      <a:pt x="15" y="99"/>
                    </a:lnTo>
                    <a:lnTo>
                      <a:pt x="15" y="98"/>
                    </a:lnTo>
                    <a:lnTo>
                      <a:pt x="15" y="97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6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8" y="98"/>
                    </a:lnTo>
                    <a:lnTo>
                      <a:pt x="19" y="98"/>
                    </a:lnTo>
                    <a:lnTo>
                      <a:pt x="21" y="98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19" y="99"/>
                    </a:lnTo>
                    <a:lnTo>
                      <a:pt x="18" y="99"/>
                    </a:lnTo>
                    <a:lnTo>
                      <a:pt x="17" y="99"/>
                    </a:lnTo>
                    <a:lnTo>
                      <a:pt x="14" y="100"/>
                    </a:lnTo>
                    <a:lnTo>
                      <a:pt x="15" y="100"/>
                    </a:lnTo>
                    <a:lnTo>
                      <a:pt x="16" y="101"/>
                    </a:lnTo>
                    <a:lnTo>
                      <a:pt x="17" y="100"/>
                    </a:lnTo>
                    <a:lnTo>
                      <a:pt x="18" y="101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19" y="103"/>
                    </a:lnTo>
                    <a:lnTo>
                      <a:pt x="20" y="102"/>
                    </a:lnTo>
                    <a:lnTo>
                      <a:pt x="21" y="101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2" y="104"/>
                    </a:lnTo>
                    <a:lnTo>
                      <a:pt x="23" y="103"/>
                    </a:lnTo>
                    <a:lnTo>
                      <a:pt x="25" y="103"/>
                    </a:lnTo>
                    <a:lnTo>
                      <a:pt x="25" y="101"/>
                    </a:lnTo>
                    <a:lnTo>
                      <a:pt x="26" y="100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22" y="105"/>
                    </a:lnTo>
                    <a:lnTo>
                      <a:pt x="21" y="106"/>
                    </a:lnTo>
                    <a:lnTo>
                      <a:pt x="20" y="108"/>
                    </a:lnTo>
                    <a:lnTo>
                      <a:pt x="21" y="108"/>
                    </a:lnTo>
                    <a:lnTo>
                      <a:pt x="23" y="107"/>
                    </a:lnTo>
                    <a:lnTo>
                      <a:pt x="24" y="105"/>
                    </a:lnTo>
                    <a:lnTo>
                      <a:pt x="26" y="105"/>
                    </a:lnTo>
                    <a:lnTo>
                      <a:pt x="28" y="105"/>
                    </a:lnTo>
                    <a:lnTo>
                      <a:pt x="31" y="107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5" y="107"/>
                    </a:lnTo>
                    <a:lnTo>
                      <a:pt x="35" y="107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7" y="108"/>
                    </a:lnTo>
                    <a:lnTo>
                      <a:pt x="40" y="109"/>
                    </a:lnTo>
                    <a:lnTo>
                      <a:pt x="41" y="107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46" y="105"/>
                    </a:lnTo>
                    <a:lnTo>
                      <a:pt x="47" y="105"/>
                    </a:lnTo>
                    <a:lnTo>
                      <a:pt x="49" y="105"/>
                    </a:lnTo>
                    <a:lnTo>
                      <a:pt x="52" y="106"/>
                    </a:lnTo>
                    <a:lnTo>
                      <a:pt x="53" y="106"/>
                    </a:lnTo>
                    <a:lnTo>
                      <a:pt x="54" y="105"/>
                    </a:lnTo>
                    <a:lnTo>
                      <a:pt x="53" y="105"/>
                    </a:lnTo>
                    <a:lnTo>
                      <a:pt x="53" y="102"/>
                    </a:lnTo>
                    <a:lnTo>
                      <a:pt x="54" y="102"/>
                    </a:lnTo>
                    <a:lnTo>
                      <a:pt x="55" y="100"/>
                    </a:lnTo>
                    <a:lnTo>
                      <a:pt x="56" y="99"/>
                    </a:lnTo>
                    <a:lnTo>
                      <a:pt x="56" y="97"/>
                    </a:lnTo>
                    <a:lnTo>
                      <a:pt x="56" y="96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8" y="99"/>
                    </a:lnTo>
                    <a:lnTo>
                      <a:pt x="58" y="99"/>
                    </a:lnTo>
                    <a:lnTo>
                      <a:pt x="58" y="100"/>
                    </a:lnTo>
                    <a:lnTo>
                      <a:pt x="57" y="101"/>
                    </a:lnTo>
                    <a:lnTo>
                      <a:pt x="56" y="102"/>
                    </a:lnTo>
                    <a:lnTo>
                      <a:pt x="56" y="103"/>
                    </a:lnTo>
                    <a:lnTo>
                      <a:pt x="59" y="105"/>
                    </a:lnTo>
                    <a:lnTo>
                      <a:pt x="60" y="102"/>
                    </a:lnTo>
                    <a:lnTo>
                      <a:pt x="61" y="102"/>
                    </a:lnTo>
                    <a:lnTo>
                      <a:pt x="62" y="101"/>
                    </a:lnTo>
                    <a:lnTo>
                      <a:pt x="62" y="103"/>
                    </a:lnTo>
                    <a:lnTo>
                      <a:pt x="62" y="104"/>
                    </a:lnTo>
                    <a:lnTo>
                      <a:pt x="63" y="103"/>
                    </a:lnTo>
                    <a:lnTo>
                      <a:pt x="62" y="101"/>
                    </a:lnTo>
                    <a:lnTo>
                      <a:pt x="63" y="101"/>
                    </a:lnTo>
                    <a:lnTo>
                      <a:pt x="65" y="100"/>
                    </a:lnTo>
                    <a:lnTo>
                      <a:pt x="64" y="98"/>
                    </a:lnTo>
                    <a:lnTo>
                      <a:pt x="65" y="98"/>
                    </a:lnTo>
                    <a:lnTo>
                      <a:pt x="66" y="97"/>
                    </a:lnTo>
                    <a:lnTo>
                      <a:pt x="67" y="97"/>
                    </a:lnTo>
                    <a:lnTo>
                      <a:pt x="68" y="97"/>
                    </a:lnTo>
                    <a:lnTo>
                      <a:pt x="69" y="96"/>
                    </a:lnTo>
                    <a:lnTo>
                      <a:pt x="70" y="96"/>
                    </a:lnTo>
                    <a:lnTo>
                      <a:pt x="71" y="96"/>
                    </a:lnTo>
                    <a:lnTo>
                      <a:pt x="72" y="96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4" y="93"/>
                    </a:lnTo>
                    <a:lnTo>
                      <a:pt x="75" y="93"/>
                    </a:lnTo>
                    <a:lnTo>
                      <a:pt x="75" y="92"/>
                    </a:lnTo>
                    <a:lnTo>
                      <a:pt x="76" y="91"/>
                    </a:lnTo>
                    <a:lnTo>
                      <a:pt x="77" y="91"/>
                    </a:lnTo>
                    <a:lnTo>
                      <a:pt x="79" y="89"/>
                    </a:lnTo>
                    <a:lnTo>
                      <a:pt x="81" y="89"/>
                    </a:lnTo>
                    <a:lnTo>
                      <a:pt x="80" y="88"/>
                    </a:lnTo>
                    <a:lnTo>
                      <a:pt x="80" y="87"/>
                    </a:lnTo>
                    <a:lnTo>
                      <a:pt x="80" y="85"/>
                    </a:lnTo>
                    <a:lnTo>
                      <a:pt x="81" y="84"/>
                    </a:lnTo>
                    <a:lnTo>
                      <a:pt x="83" y="84"/>
                    </a:lnTo>
                    <a:lnTo>
                      <a:pt x="84" y="83"/>
                    </a:lnTo>
                    <a:lnTo>
                      <a:pt x="85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8" y="79"/>
                    </a:lnTo>
                    <a:lnTo>
                      <a:pt x="89" y="78"/>
                    </a:lnTo>
                    <a:lnTo>
                      <a:pt x="90" y="76"/>
                    </a:lnTo>
                    <a:lnTo>
                      <a:pt x="89" y="74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4" y="73"/>
                    </a:lnTo>
                    <a:lnTo>
                      <a:pt x="97" y="72"/>
                    </a:lnTo>
                    <a:lnTo>
                      <a:pt x="97" y="72"/>
                    </a:lnTo>
                    <a:lnTo>
                      <a:pt x="99" y="71"/>
                    </a:lnTo>
                    <a:lnTo>
                      <a:pt x="98" y="70"/>
                    </a:lnTo>
                    <a:lnTo>
                      <a:pt x="100" y="69"/>
                    </a:lnTo>
                    <a:lnTo>
                      <a:pt x="100" y="68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7" y="68"/>
                    </a:lnTo>
                    <a:lnTo>
                      <a:pt x="94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8" y="66"/>
                    </a:lnTo>
                    <a:lnTo>
                      <a:pt x="101" y="67"/>
                    </a:lnTo>
                    <a:lnTo>
                      <a:pt x="103" y="66"/>
                    </a:lnTo>
                    <a:lnTo>
                      <a:pt x="104" y="65"/>
                    </a:lnTo>
                    <a:lnTo>
                      <a:pt x="103" y="65"/>
                    </a:lnTo>
                    <a:close/>
                    <a:moveTo>
                      <a:pt x="8" y="93"/>
                    </a:moveTo>
                    <a:lnTo>
                      <a:pt x="8" y="91"/>
                    </a:lnTo>
                    <a:lnTo>
                      <a:pt x="8" y="90"/>
                    </a:lnTo>
                    <a:lnTo>
                      <a:pt x="5" y="89"/>
                    </a:lnTo>
                    <a:lnTo>
                      <a:pt x="5" y="90"/>
                    </a:lnTo>
                    <a:lnTo>
                      <a:pt x="5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7" y="92"/>
                    </a:lnTo>
                    <a:lnTo>
                      <a:pt x="8" y="9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0" name="Freeform 11">
                <a:extLst>
                  <a:ext uri="{FF2B5EF4-FFF2-40B4-BE49-F238E27FC236}">
                    <a16:creationId xmlns:a16="http://schemas.microsoft.com/office/drawing/2014/main" id="{00000000-0008-0000-0300-00004A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742"/>
                <a:ext cx="80" cy="100"/>
              </a:xfrm>
              <a:custGeom>
                <a:avLst/>
                <a:gdLst>
                  <a:gd name="T0" fmla="*/ 29 w 80"/>
                  <a:gd name="T1" fmla="*/ 86 h 100"/>
                  <a:gd name="T2" fmla="*/ 16 w 80"/>
                  <a:gd name="T3" fmla="*/ 45 h 100"/>
                  <a:gd name="T4" fmla="*/ 23 w 80"/>
                  <a:gd name="T5" fmla="*/ 40 h 100"/>
                  <a:gd name="T6" fmla="*/ 29 w 80"/>
                  <a:gd name="T7" fmla="*/ 39 h 100"/>
                  <a:gd name="T8" fmla="*/ 19 w 80"/>
                  <a:gd name="T9" fmla="*/ 35 h 100"/>
                  <a:gd name="T10" fmla="*/ 40 w 80"/>
                  <a:gd name="T11" fmla="*/ 33 h 100"/>
                  <a:gd name="T12" fmla="*/ 2 w 80"/>
                  <a:gd name="T13" fmla="*/ 26 h 100"/>
                  <a:gd name="T14" fmla="*/ 9 w 80"/>
                  <a:gd name="T15" fmla="*/ 37 h 100"/>
                  <a:gd name="T16" fmla="*/ 14 w 80"/>
                  <a:gd name="T17" fmla="*/ 29 h 100"/>
                  <a:gd name="T18" fmla="*/ 73 w 80"/>
                  <a:gd name="T19" fmla="*/ 6 h 100"/>
                  <a:gd name="T20" fmla="*/ 72 w 80"/>
                  <a:gd name="T21" fmla="*/ 25 h 100"/>
                  <a:gd name="T22" fmla="*/ 64 w 80"/>
                  <a:gd name="T23" fmla="*/ 43 h 100"/>
                  <a:gd name="T24" fmla="*/ 54 w 80"/>
                  <a:gd name="T25" fmla="*/ 62 h 100"/>
                  <a:gd name="T26" fmla="*/ 48 w 80"/>
                  <a:gd name="T27" fmla="*/ 79 h 100"/>
                  <a:gd name="T28" fmla="*/ 50 w 80"/>
                  <a:gd name="T29" fmla="*/ 86 h 100"/>
                  <a:gd name="T30" fmla="*/ 48 w 80"/>
                  <a:gd name="T31" fmla="*/ 97 h 100"/>
                  <a:gd name="T32" fmla="*/ 39 w 80"/>
                  <a:gd name="T33" fmla="*/ 97 h 100"/>
                  <a:gd name="T34" fmla="*/ 30 w 80"/>
                  <a:gd name="T35" fmla="*/ 86 h 100"/>
                  <a:gd name="T36" fmla="*/ 23 w 80"/>
                  <a:gd name="T37" fmla="*/ 83 h 100"/>
                  <a:gd name="T38" fmla="*/ 17 w 80"/>
                  <a:gd name="T39" fmla="*/ 71 h 100"/>
                  <a:gd name="T40" fmla="*/ 19 w 80"/>
                  <a:gd name="T41" fmla="*/ 57 h 100"/>
                  <a:gd name="T42" fmla="*/ 22 w 80"/>
                  <a:gd name="T43" fmla="*/ 54 h 100"/>
                  <a:gd name="T44" fmla="*/ 23 w 80"/>
                  <a:gd name="T45" fmla="*/ 48 h 100"/>
                  <a:gd name="T46" fmla="*/ 26 w 80"/>
                  <a:gd name="T47" fmla="*/ 54 h 100"/>
                  <a:gd name="T48" fmla="*/ 33 w 80"/>
                  <a:gd name="T49" fmla="*/ 55 h 100"/>
                  <a:gd name="T50" fmla="*/ 41 w 80"/>
                  <a:gd name="T51" fmla="*/ 63 h 100"/>
                  <a:gd name="T52" fmla="*/ 39 w 80"/>
                  <a:gd name="T53" fmla="*/ 56 h 100"/>
                  <a:gd name="T54" fmla="*/ 51 w 80"/>
                  <a:gd name="T55" fmla="*/ 52 h 100"/>
                  <a:gd name="T56" fmla="*/ 42 w 80"/>
                  <a:gd name="T57" fmla="*/ 53 h 100"/>
                  <a:gd name="T58" fmla="*/ 37 w 80"/>
                  <a:gd name="T59" fmla="*/ 52 h 100"/>
                  <a:gd name="T60" fmla="*/ 32 w 80"/>
                  <a:gd name="T61" fmla="*/ 46 h 100"/>
                  <a:gd name="T62" fmla="*/ 38 w 80"/>
                  <a:gd name="T63" fmla="*/ 42 h 100"/>
                  <a:gd name="T64" fmla="*/ 42 w 80"/>
                  <a:gd name="T65" fmla="*/ 37 h 100"/>
                  <a:gd name="T66" fmla="*/ 53 w 80"/>
                  <a:gd name="T67" fmla="*/ 34 h 100"/>
                  <a:gd name="T68" fmla="*/ 47 w 80"/>
                  <a:gd name="T69" fmla="*/ 34 h 100"/>
                  <a:gd name="T70" fmla="*/ 43 w 80"/>
                  <a:gd name="T71" fmla="*/ 32 h 100"/>
                  <a:gd name="T72" fmla="*/ 46 w 80"/>
                  <a:gd name="T73" fmla="*/ 31 h 100"/>
                  <a:gd name="T74" fmla="*/ 40 w 80"/>
                  <a:gd name="T75" fmla="*/ 30 h 100"/>
                  <a:gd name="T76" fmla="*/ 46 w 80"/>
                  <a:gd name="T77" fmla="*/ 24 h 100"/>
                  <a:gd name="T78" fmla="*/ 48 w 80"/>
                  <a:gd name="T79" fmla="*/ 20 h 100"/>
                  <a:gd name="T80" fmla="*/ 50 w 80"/>
                  <a:gd name="T81" fmla="*/ 17 h 100"/>
                  <a:gd name="T82" fmla="*/ 49 w 80"/>
                  <a:gd name="T83" fmla="*/ 16 h 100"/>
                  <a:gd name="T84" fmla="*/ 44 w 80"/>
                  <a:gd name="T85" fmla="*/ 24 h 100"/>
                  <a:gd name="T86" fmla="*/ 36 w 80"/>
                  <a:gd name="T87" fmla="*/ 23 h 100"/>
                  <a:gd name="T88" fmla="*/ 36 w 80"/>
                  <a:gd name="T89" fmla="*/ 20 h 100"/>
                  <a:gd name="T90" fmla="*/ 34 w 80"/>
                  <a:gd name="T91" fmla="*/ 18 h 100"/>
                  <a:gd name="T92" fmla="*/ 29 w 80"/>
                  <a:gd name="T93" fmla="*/ 23 h 100"/>
                  <a:gd name="T94" fmla="*/ 32 w 80"/>
                  <a:gd name="T95" fmla="*/ 29 h 100"/>
                  <a:gd name="T96" fmla="*/ 27 w 80"/>
                  <a:gd name="T97" fmla="*/ 28 h 100"/>
                  <a:gd name="T98" fmla="*/ 25 w 80"/>
                  <a:gd name="T99" fmla="*/ 18 h 100"/>
                  <a:gd name="T100" fmla="*/ 25 w 80"/>
                  <a:gd name="T101" fmla="*/ 25 h 100"/>
                  <a:gd name="T102" fmla="*/ 20 w 80"/>
                  <a:gd name="T103" fmla="*/ 29 h 100"/>
                  <a:gd name="T104" fmla="*/ 17 w 80"/>
                  <a:gd name="T105" fmla="*/ 24 h 100"/>
                  <a:gd name="T106" fmla="*/ 15 w 80"/>
                  <a:gd name="T107" fmla="*/ 22 h 100"/>
                  <a:gd name="T108" fmla="*/ 19 w 80"/>
                  <a:gd name="T109" fmla="*/ 17 h 100"/>
                  <a:gd name="T110" fmla="*/ 26 w 80"/>
                  <a:gd name="T111" fmla="*/ 10 h 100"/>
                  <a:gd name="T112" fmla="*/ 32 w 80"/>
                  <a:gd name="T113" fmla="*/ 11 h 100"/>
                  <a:gd name="T114" fmla="*/ 35 w 80"/>
                  <a:gd name="T115" fmla="*/ 9 h 100"/>
                  <a:gd name="T116" fmla="*/ 45 w 80"/>
                  <a:gd name="T117" fmla="*/ 14 h 100"/>
                  <a:gd name="T118" fmla="*/ 59 w 80"/>
                  <a:gd name="T1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" h="100">
                    <a:moveTo>
                      <a:pt x="29" y="86"/>
                    </a:moveTo>
                    <a:lnTo>
                      <a:pt x="29" y="89"/>
                    </a:lnTo>
                    <a:lnTo>
                      <a:pt x="28" y="89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6"/>
                    </a:lnTo>
                    <a:lnTo>
                      <a:pt x="29" y="86"/>
                    </a:lnTo>
                    <a:close/>
                    <a:moveTo>
                      <a:pt x="16" y="45"/>
                    </a:moveTo>
                    <a:lnTo>
                      <a:pt x="16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5"/>
                    </a:lnTo>
                    <a:lnTo>
                      <a:pt x="16" y="45"/>
                    </a:lnTo>
                    <a:close/>
                    <a:moveTo>
                      <a:pt x="29" y="46"/>
                    </a:moveTo>
                    <a:lnTo>
                      <a:pt x="27" y="46"/>
                    </a:lnTo>
                    <a:lnTo>
                      <a:pt x="25" y="45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29" y="46"/>
                    </a:lnTo>
                    <a:close/>
                    <a:moveTo>
                      <a:pt x="33" y="39"/>
                    </a:moveTo>
                    <a:lnTo>
                      <a:pt x="31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32" y="38"/>
                    </a:lnTo>
                    <a:lnTo>
                      <a:pt x="33" y="39"/>
                    </a:lnTo>
                    <a:close/>
                    <a:moveTo>
                      <a:pt x="18" y="38"/>
                    </a:moveTo>
                    <a:lnTo>
                      <a:pt x="18" y="38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7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8" y="38"/>
                    </a:lnTo>
                    <a:close/>
                    <a:moveTo>
                      <a:pt x="36" y="36"/>
                    </a:moveTo>
                    <a:lnTo>
                      <a:pt x="35" y="33"/>
                    </a:lnTo>
                    <a:lnTo>
                      <a:pt x="37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7" y="36"/>
                    </a:lnTo>
                    <a:lnTo>
                      <a:pt x="36" y="36"/>
                    </a:lnTo>
                    <a:close/>
                    <a:moveTo>
                      <a:pt x="2" y="28"/>
                    </a:moveTo>
                    <a:lnTo>
                      <a:pt x="0" y="28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8"/>
                    </a:lnTo>
                    <a:close/>
                    <a:moveTo>
                      <a:pt x="12" y="39"/>
                    </a:moveTo>
                    <a:lnTo>
                      <a:pt x="11" y="39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1" y="29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4"/>
                    </a:lnTo>
                    <a:lnTo>
                      <a:pt x="14" y="29"/>
                    </a:lnTo>
                    <a:lnTo>
                      <a:pt x="15" y="31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2" y="39"/>
                    </a:lnTo>
                    <a:close/>
                    <a:moveTo>
                      <a:pt x="65" y="10"/>
                    </a:moveTo>
                    <a:lnTo>
                      <a:pt x="66" y="10"/>
                    </a:lnTo>
                    <a:lnTo>
                      <a:pt x="66" y="9"/>
                    </a:lnTo>
                    <a:lnTo>
                      <a:pt x="73" y="6"/>
                    </a:lnTo>
                    <a:lnTo>
                      <a:pt x="77" y="6"/>
                    </a:lnTo>
                    <a:lnTo>
                      <a:pt x="77" y="11"/>
                    </a:lnTo>
                    <a:lnTo>
                      <a:pt x="80" y="13"/>
                    </a:lnTo>
                    <a:lnTo>
                      <a:pt x="76" y="14"/>
                    </a:lnTo>
                    <a:lnTo>
                      <a:pt x="74" y="18"/>
                    </a:lnTo>
                    <a:lnTo>
                      <a:pt x="72" y="17"/>
                    </a:lnTo>
                    <a:lnTo>
                      <a:pt x="71" y="22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7" y="28"/>
                    </a:lnTo>
                    <a:lnTo>
                      <a:pt x="68" y="28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4" y="37"/>
                    </a:lnTo>
                    <a:lnTo>
                      <a:pt x="64" y="43"/>
                    </a:lnTo>
                    <a:lnTo>
                      <a:pt x="67" y="44"/>
                    </a:lnTo>
                    <a:lnTo>
                      <a:pt x="65" y="46"/>
                    </a:lnTo>
                    <a:lnTo>
                      <a:pt x="66" y="48"/>
                    </a:lnTo>
                    <a:lnTo>
                      <a:pt x="57" y="55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2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53" y="74"/>
                    </a:lnTo>
                    <a:lnTo>
                      <a:pt x="48" y="75"/>
                    </a:lnTo>
                    <a:lnTo>
                      <a:pt x="46" y="76"/>
                    </a:lnTo>
                    <a:lnTo>
                      <a:pt x="47" y="77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52" y="78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51" y="82"/>
                    </a:lnTo>
                    <a:lnTo>
                      <a:pt x="50" y="86"/>
                    </a:lnTo>
                    <a:lnTo>
                      <a:pt x="51" y="88"/>
                    </a:lnTo>
                    <a:lnTo>
                      <a:pt x="51" y="89"/>
                    </a:lnTo>
                    <a:lnTo>
                      <a:pt x="51" y="90"/>
                    </a:lnTo>
                    <a:lnTo>
                      <a:pt x="50" y="91"/>
                    </a:lnTo>
                    <a:lnTo>
                      <a:pt x="50" y="91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48" y="97"/>
                    </a:lnTo>
                    <a:lnTo>
                      <a:pt x="46" y="98"/>
                    </a:lnTo>
                    <a:lnTo>
                      <a:pt x="45" y="99"/>
                    </a:lnTo>
                    <a:lnTo>
                      <a:pt x="44" y="99"/>
                    </a:lnTo>
                    <a:lnTo>
                      <a:pt x="43" y="99"/>
                    </a:lnTo>
                    <a:lnTo>
                      <a:pt x="41" y="100"/>
                    </a:lnTo>
                    <a:lnTo>
                      <a:pt x="41" y="99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6" y="95"/>
                    </a:lnTo>
                    <a:lnTo>
                      <a:pt x="35" y="94"/>
                    </a:lnTo>
                    <a:lnTo>
                      <a:pt x="33" y="93"/>
                    </a:lnTo>
                    <a:lnTo>
                      <a:pt x="31" y="92"/>
                    </a:lnTo>
                    <a:lnTo>
                      <a:pt x="31" y="91"/>
                    </a:lnTo>
                    <a:lnTo>
                      <a:pt x="30" y="89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5"/>
                    </a:lnTo>
                    <a:lnTo>
                      <a:pt x="29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3" y="83"/>
                    </a:lnTo>
                    <a:lnTo>
                      <a:pt x="24" y="81"/>
                    </a:lnTo>
                    <a:lnTo>
                      <a:pt x="22" y="80"/>
                    </a:lnTo>
                    <a:lnTo>
                      <a:pt x="20" y="79"/>
                    </a:lnTo>
                    <a:lnTo>
                      <a:pt x="19" y="79"/>
                    </a:lnTo>
                    <a:lnTo>
                      <a:pt x="19" y="78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7" y="71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9" y="57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22" y="55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2" y="54"/>
                    </a:lnTo>
                    <a:lnTo>
                      <a:pt x="22" y="53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1" y="47"/>
                    </a:lnTo>
                    <a:lnTo>
                      <a:pt x="22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5" y="57"/>
                    </a:lnTo>
                    <a:lnTo>
                      <a:pt x="26" y="58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4" y="56"/>
                    </a:lnTo>
                    <a:lnTo>
                      <a:pt x="35" y="58"/>
                    </a:lnTo>
                    <a:lnTo>
                      <a:pt x="36" y="59"/>
                    </a:lnTo>
                    <a:lnTo>
                      <a:pt x="37" y="61"/>
                    </a:lnTo>
                    <a:lnTo>
                      <a:pt x="37" y="62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7" y="59"/>
                    </a:lnTo>
                    <a:lnTo>
                      <a:pt x="39" y="56"/>
                    </a:lnTo>
                    <a:lnTo>
                      <a:pt x="40" y="55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6" y="53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51" y="52"/>
                    </a:lnTo>
                    <a:lnTo>
                      <a:pt x="53" y="52"/>
                    </a:lnTo>
                    <a:lnTo>
                      <a:pt x="52" y="51"/>
                    </a:lnTo>
                    <a:lnTo>
                      <a:pt x="49" y="51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4" y="52"/>
                    </a:lnTo>
                    <a:lnTo>
                      <a:pt x="43" y="52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51"/>
                    </a:lnTo>
                    <a:lnTo>
                      <a:pt x="36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53" y="34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2" y="33"/>
                    </a:lnTo>
                    <a:lnTo>
                      <a:pt x="51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7" y="33"/>
                    </a:lnTo>
                    <a:lnTo>
                      <a:pt x="46" y="31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5" y="31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0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6" y="24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4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5" y="17"/>
                    </a:lnTo>
                    <a:lnTo>
                      <a:pt x="52" y="18"/>
                    </a:lnTo>
                    <a:lnTo>
                      <a:pt x="49" y="19"/>
                    </a:lnTo>
                    <a:lnTo>
                      <a:pt x="50" y="17"/>
                    </a:lnTo>
                    <a:lnTo>
                      <a:pt x="50" y="16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49" y="14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8" y="18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4" y="24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6" y="23"/>
                    </a:lnTo>
                    <a:lnTo>
                      <a:pt x="40" y="22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1" y="21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6"/>
                    </a:lnTo>
                    <a:lnTo>
                      <a:pt x="33" y="17"/>
                    </a:lnTo>
                    <a:lnTo>
                      <a:pt x="34" y="18"/>
                    </a:lnTo>
                    <a:lnTo>
                      <a:pt x="34" y="21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1" y="19"/>
                    </a:lnTo>
                    <a:lnTo>
                      <a:pt x="22" y="21"/>
                    </a:lnTo>
                    <a:lnTo>
                      <a:pt x="23" y="22"/>
                    </a:lnTo>
                    <a:lnTo>
                      <a:pt x="25" y="19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4" y="30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4" y="20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4" y="16"/>
                    </a:lnTo>
                    <a:lnTo>
                      <a:pt x="25" y="14"/>
                    </a:lnTo>
                    <a:lnTo>
                      <a:pt x="26" y="13"/>
                    </a:lnTo>
                    <a:lnTo>
                      <a:pt x="26" y="10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42" y="13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6" y="14"/>
                    </a:lnTo>
                    <a:lnTo>
                      <a:pt x="47" y="11"/>
                    </a:lnTo>
                    <a:lnTo>
                      <a:pt x="48" y="8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2" y="2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4" y="5"/>
                    </a:lnTo>
                    <a:lnTo>
                      <a:pt x="62" y="8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1" name="Freeform 46">
                <a:extLst>
                  <a:ext uri="{FF2B5EF4-FFF2-40B4-BE49-F238E27FC236}">
                    <a16:creationId xmlns:a16="http://schemas.microsoft.com/office/drawing/2014/main" id="{00000000-0008-0000-0300-00004B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" y="584"/>
                <a:ext cx="118" cy="176"/>
              </a:xfrm>
              <a:custGeom>
                <a:avLst/>
                <a:gdLst>
                  <a:gd name="T0" fmla="*/ 6 w 118"/>
                  <a:gd name="T1" fmla="*/ 101 h 176"/>
                  <a:gd name="T2" fmla="*/ 0 w 118"/>
                  <a:gd name="T3" fmla="*/ 91 h 176"/>
                  <a:gd name="T4" fmla="*/ 5 w 118"/>
                  <a:gd name="T5" fmla="*/ 111 h 176"/>
                  <a:gd name="T6" fmla="*/ 12 w 118"/>
                  <a:gd name="T7" fmla="*/ 116 h 176"/>
                  <a:gd name="T8" fmla="*/ 23 w 118"/>
                  <a:gd name="T9" fmla="*/ 159 h 176"/>
                  <a:gd name="T10" fmla="*/ 18 w 118"/>
                  <a:gd name="T11" fmla="*/ 140 h 176"/>
                  <a:gd name="T12" fmla="*/ 22 w 118"/>
                  <a:gd name="T13" fmla="*/ 105 h 176"/>
                  <a:gd name="T14" fmla="*/ 6 w 118"/>
                  <a:gd name="T15" fmla="*/ 158 h 176"/>
                  <a:gd name="T16" fmla="*/ 11 w 118"/>
                  <a:gd name="T17" fmla="*/ 165 h 176"/>
                  <a:gd name="T18" fmla="*/ 15 w 118"/>
                  <a:gd name="T19" fmla="*/ 161 h 176"/>
                  <a:gd name="T20" fmla="*/ 13 w 118"/>
                  <a:gd name="T21" fmla="*/ 33 h 176"/>
                  <a:gd name="T22" fmla="*/ 16 w 118"/>
                  <a:gd name="T23" fmla="*/ 26 h 176"/>
                  <a:gd name="T24" fmla="*/ 10 w 118"/>
                  <a:gd name="T25" fmla="*/ 62 h 176"/>
                  <a:gd name="T26" fmla="*/ 1 w 118"/>
                  <a:gd name="T27" fmla="*/ 74 h 176"/>
                  <a:gd name="T28" fmla="*/ 95 w 118"/>
                  <a:gd name="T29" fmla="*/ 40 h 176"/>
                  <a:gd name="T30" fmla="*/ 64 w 118"/>
                  <a:gd name="T31" fmla="*/ 20 h 176"/>
                  <a:gd name="T32" fmla="*/ 36 w 118"/>
                  <a:gd name="T33" fmla="*/ 14 h 176"/>
                  <a:gd name="T34" fmla="*/ 25 w 118"/>
                  <a:gd name="T35" fmla="*/ 17 h 176"/>
                  <a:gd name="T36" fmla="*/ 55 w 118"/>
                  <a:gd name="T37" fmla="*/ 26 h 176"/>
                  <a:gd name="T38" fmla="*/ 65 w 118"/>
                  <a:gd name="T39" fmla="*/ 31 h 176"/>
                  <a:gd name="T40" fmla="*/ 49 w 118"/>
                  <a:gd name="T41" fmla="*/ 26 h 176"/>
                  <a:gd name="T42" fmla="*/ 25 w 118"/>
                  <a:gd name="T43" fmla="*/ 25 h 176"/>
                  <a:gd name="T44" fmla="*/ 19 w 118"/>
                  <a:gd name="T45" fmla="*/ 35 h 176"/>
                  <a:gd name="T46" fmla="*/ 22 w 118"/>
                  <a:gd name="T47" fmla="*/ 42 h 176"/>
                  <a:gd name="T48" fmla="*/ 41 w 118"/>
                  <a:gd name="T49" fmla="*/ 50 h 176"/>
                  <a:gd name="T50" fmla="*/ 20 w 118"/>
                  <a:gd name="T51" fmla="*/ 49 h 176"/>
                  <a:gd name="T52" fmla="*/ 28 w 118"/>
                  <a:gd name="T53" fmla="*/ 54 h 176"/>
                  <a:gd name="T54" fmla="*/ 18 w 118"/>
                  <a:gd name="T55" fmla="*/ 64 h 176"/>
                  <a:gd name="T56" fmla="*/ 34 w 118"/>
                  <a:gd name="T57" fmla="*/ 70 h 176"/>
                  <a:gd name="T58" fmla="*/ 56 w 118"/>
                  <a:gd name="T59" fmla="*/ 75 h 176"/>
                  <a:gd name="T60" fmla="*/ 68 w 118"/>
                  <a:gd name="T61" fmla="*/ 57 h 176"/>
                  <a:gd name="T62" fmla="*/ 78 w 118"/>
                  <a:gd name="T63" fmla="*/ 71 h 176"/>
                  <a:gd name="T64" fmla="*/ 77 w 118"/>
                  <a:gd name="T65" fmla="*/ 75 h 176"/>
                  <a:gd name="T66" fmla="*/ 85 w 118"/>
                  <a:gd name="T67" fmla="*/ 61 h 176"/>
                  <a:gd name="T68" fmla="*/ 86 w 118"/>
                  <a:gd name="T69" fmla="*/ 67 h 176"/>
                  <a:gd name="T70" fmla="*/ 85 w 118"/>
                  <a:gd name="T71" fmla="*/ 78 h 176"/>
                  <a:gd name="T72" fmla="*/ 77 w 118"/>
                  <a:gd name="T73" fmla="*/ 91 h 176"/>
                  <a:gd name="T74" fmla="*/ 66 w 118"/>
                  <a:gd name="T75" fmla="*/ 74 h 176"/>
                  <a:gd name="T76" fmla="*/ 50 w 118"/>
                  <a:gd name="T77" fmla="*/ 75 h 176"/>
                  <a:gd name="T78" fmla="*/ 32 w 118"/>
                  <a:gd name="T79" fmla="*/ 75 h 176"/>
                  <a:gd name="T80" fmla="*/ 13 w 118"/>
                  <a:gd name="T81" fmla="*/ 73 h 176"/>
                  <a:gd name="T82" fmla="*/ 12 w 118"/>
                  <a:gd name="T83" fmla="*/ 86 h 176"/>
                  <a:gd name="T84" fmla="*/ 22 w 118"/>
                  <a:gd name="T85" fmla="*/ 87 h 176"/>
                  <a:gd name="T86" fmla="*/ 9 w 118"/>
                  <a:gd name="T87" fmla="*/ 88 h 176"/>
                  <a:gd name="T88" fmla="*/ 22 w 118"/>
                  <a:gd name="T89" fmla="*/ 103 h 176"/>
                  <a:gd name="T90" fmla="*/ 32 w 118"/>
                  <a:gd name="T91" fmla="*/ 102 h 176"/>
                  <a:gd name="T92" fmla="*/ 15 w 118"/>
                  <a:gd name="T93" fmla="*/ 115 h 176"/>
                  <a:gd name="T94" fmla="*/ 13 w 118"/>
                  <a:gd name="T95" fmla="*/ 124 h 176"/>
                  <a:gd name="T96" fmla="*/ 22 w 118"/>
                  <a:gd name="T97" fmla="*/ 125 h 176"/>
                  <a:gd name="T98" fmla="*/ 22 w 118"/>
                  <a:gd name="T99" fmla="*/ 133 h 176"/>
                  <a:gd name="T100" fmla="*/ 28 w 118"/>
                  <a:gd name="T101" fmla="*/ 144 h 176"/>
                  <a:gd name="T102" fmla="*/ 43 w 118"/>
                  <a:gd name="T103" fmla="*/ 124 h 176"/>
                  <a:gd name="T104" fmla="*/ 60 w 118"/>
                  <a:gd name="T105" fmla="*/ 116 h 176"/>
                  <a:gd name="T106" fmla="*/ 73 w 118"/>
                  <a:gd name="T107" fmla="*/ 117 h 176"/>
                  <a:gd name="T108" fmla="*/ 52 w 118"/>
                  <a:gd name="T109" fmla="*/ 141 h 176"/>
                  <a:gd name="T110" fmla="*/ 44 w 118"/>
                  <a:gd name="T111" fmla="*/ 127 h 176"/>
                  <a:gd name="T112" fmla="*/ 37 w 118"/>
                  <a:gd name="T113" fmla="*/ 140 h 176"/>
                  <a:gd name="T114" fmla="*/ 24 w 118"/>
                  <a:gd name="T115" fmla="*/ 154 h 176"/>
                  <a:gd name="T116" fmla="*/ 42 w 118"/>
                  <a:gd name="T117" fmla="*/ 156 h 176"/>
                  <a:gd name="T118" fmla="*/ 28 w 118"/>
                  <a:gd name="T119" fmla="*/ 165 h 176"/>
                  <a:gd name="T120" fmla="*/ 55 w 118"/>
                  <a:gd name="T121" fmla="*/ 168 h 176"/>
                  <a:gd name="T122" fmla="*/ 85 w 118"/>
                  <a:gd name="T123" fmla="*/ 108 h 176"/>
                  <a:gd name="T124" fmla="*/ 107 w 118"/>
                  <a:gd name="T125" fmla="*/ 7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8" h="176">
                    <a:moveTo>
                      <a:pt x="11" y="97"/>
                    </a:moveTo>
                    <a:lnTo>
                      <a:pt x="10" y="96"/>
                    </a:lnTo>
                    <a:lnTo>
                      <a:pt x="10" y="95"/>
                    </a:lnTo>
                    <a:lnTo>
                      <a:pt x="6" y="93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7"/>
                    </a:lnTo>
                    <a:lnTo>
                      <a:pt x="8" y="99"/>
                    </a:lnTo>
                    <a:lnTo>
                      <a:pt x="13" y="103"/>
                    </a:lnTo>
                    <a:lnTo>
                      <a:pt x="14" y="102"/>
                    </a:lnTo>
                    <a:lnTo>
                      <a:pt x="11" y="99"/>
                    </a:lnTo>
                    <a:lnTo>
                      <a:pt x="11" y="97"/>
                    </a:lnTo>
                    <a:close/>
                    <a:moveTo>
                      <a:pt x="5" y="88"/>
                    </a:moveTo>
                    <a:lnTo>
                      <a:pt x="6" y="91"/>
                    </a:lnTo>
                    <a:lnTo>
                      <a:pt x="8" y="92"/>
                    </a:lnTo>
                    <a:lnTo>
                      <a:pt x="7" y="89"/>
                    </a:lnTo>
                    <a:lnTo>
                      <a:pt x="5" y="88"/>
                    </a:lnTo>
                    <a:close/>
                    <a:moveTo>
                      <a:pt x="14" y="107"/>
                    </a:moveTo>
                    <a:lnTo>
                      <a:pt x="14" y="106"/>
                    </a:lnTo>
                    <a:lnTo>
                      <a:pt x="13" y="104"/>
                    </a:lnTo>
                    <a:lnTo>
                      <a:pt x="12" y="103"/>
                    </a:lnTo>
                    <a:lnTo>
                      <a:pt x="12" y="103"/>
                    </a:lnTo>
                    <a:lnTo>
                      <a:pt x="11" y="103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6" y="101"/>
                    </a:lnTo>
                    <a:lnTo>
                      <a:pt x="8" y="105"/>
                    </a:lnTo>
                    <a:lnTo>
                      <a:pt x="9" y="106"/>
                    </a:lnTo>
                    <a:lnTo>
                      <a:pt x="14" y="108"/>
                    </a:lnTo>
                    <a:lnTo>
                      <a:pt x="14" y="107"/>
                    </a:lnTo>
                    <a:close/>
                    <a:moveTo>
                      <a:pt x="5" y="110"/>
                    </a:moveTo>
                    <a:lnTo>
                      <a:pt x="3" y="102"/>
                    </a:lnTo>
                    <a:lnTo>
                      <a:pt x="1" y="103"/>
                    </a:lnTo>
                    <a:lnTo>
                      <a:pt x="3" y="108"/>
                    </a:lnTo>
                    <a:lnTo>
                      <a:pt x="5" y="110"/>
                    </a:lnTo>
                    <a:close/>
                    <a:moveTo>
                      <a:pt x="3" y="100"/>
                    </a:moveTo>
                    <a:lnTo>
                      <a:pt x="4" y="100"/>
                    </a:lnTo>
                    <a:lnTo>
                      <a:pt x="2" y="99"/>
                    </a:lnTo>
                    <a:lnTo>
                      <a:pt x="3" y="98"/>
                    </a:lnTo>
                    <a:lnTo>
                      <a:pt x="1" y="96"/>
                    </a:lnTo>
                    <a:lnTo>
                      <a:pt x="1" y="101"/>
                    </a:lnTo>
                    <a:lnTo>
                      <a:pt x="3" y="102"/>
                    </a:lnTo>
                    <a:lnTo>
                      <a:pt x="3" y="100"/>
                    </a:lnTo>
                    <a:close/>
                    <a:moveTo>
                      <a:pt x="1" y="90"/>
                    </a:moveTo>
                    <a:lnTo>
                      <a:pt x="1" y="89"/>
                    </a:lnTo>
                    <a:lnTo>
                      <a:pt x="1" y="88"/>
                    </a:lnTo>
                    <a:lnTo>
                      <a:pt x="1" y="8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0" y="91"/>
                    </a:lnTo>
                    <a:lnTo>
                      <a:pt x="1" y="91"/>
                    </a:lnTo>
                    <a:lnTo>
                      <a:pt x="1" y="90"/>
                    </a:lnTo>
                    <a:close/>
                    <a:moveTo>
                      <a:pt x="7" y="135"/>
                    </a:moveTo>
                    <a:lnTo>
                      <a:pt x="8" y="135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7" y="135"/>
                    </a:lnTo>
                    <a:close/>
                    <a:moveTo>
                      <a:pt x="3" y="125"/>
                    </a:moveTo>
                    <a:lnTo>
                      <a:pt x="5" y="127"/>
                    </a:lnTo>
                    <a:lnTo>
                      <a:pt x="6" y="126"/>
                    </a:lnTo>
                    <a:lnTo>
                      <a:pt x="6" y="129"/>
                    </a:lnTo>
                    <a:lnTo>
                      <a:pt x="7" y="130"/>
                    </a:lnTo>
                    <a:lnTo>
                      <a:pt x="9" y="127"/>
                    </a:lnTo>
                    <a:lnTo>
                      <a:pt x="8" y="124"/>
                    </a:lnTo>
                    <a:lnTo>
                      <a:pt x="7" y="124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8" y="123"/>
                    </a:lnTo>
                    <a:lnTo>
                      <a:pt x="9" y="122"/>
                    </a:lnTo>
                    <a:lnTo>
                      <a:pt x="9" y="121"/>
                    </a:lnTo>
                    <a:lnTo>
                      <a:pt x="9" y="120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7" y="116"/>
                    </a:lnTo>
                    <a:lnTo>
                      <a:pt x="6" y="112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10"/>
                    </a:lnTo>
                    <a:lnTo>
                      <a:pt x="4" y="111"/>
                    </a:lnTo>
                    <a:lnTo>
                      <a:pt x="4" y="114"/>
                    </a:lnTo>
                    <a:lnTo>
                      <a:pt x="4" y="117"/>
                    </a:lnTo>
                    <a:lnTo>
                      <a:pt x="5" y="121"/>
                    </a:lnTo>
                    <a:lnTo>
                      <a:pt x="3" y="121"/>
                    </a:lnTo>
                    <a:lnTo>
                      <a:pt x="3" y="125"/>
                    </a:lnTo>
                    <a:close/>
                    <a:moveTo>
                      <a:pt x="9" y="141"/>
                    </a:moveTo>
                    <a:lnTo>
                      <a:pt x="10" y="141"/>
                    </a:lnTo>
                    <a:lnTo>
                      <a:pt x="10" y="142"/>
                    </a:lnTo>
                    <a:lnTo>
                      <a:pt x="10" y="141"/>
                    </a:lnTo>
                    <a:lnTo>
                      <a:pt x="12" y="138"/>
                    </a:lnTo>
                    <a:lnTo>
                      <a:pt x="11" y="135"/>
                    </a:lnTo>
                    <a:lnTo>
                      <a:pt x="10" y="134"/>
                    </a:lnTo>
                    <a:lnTo>
                      <a:pt x="9" y="134"/>
                    </a:lnTo>
                    <a:lnTo>
                      <a:pt x="8" y="137"/>
                    </a:lnTo>
                    <a:lnTo>
                      <a:pt x="8" y="140"/>
                    </a:lnTo>
                    <a:lnTo>
                      <a:pt x="9" y="141"/>
                    </a:lnTo>
                    <a:close/>
                    <a:moveTo>
                      <a:pt x="14" y="115"/>
                    </a:move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9" y="107"/>
                    </a:lnTo>
                    <a:lnTo>
                      <a:pt x="6" y="105"/>
                    </a:lnTo>
                    <a:lnTo>
                      <a:pt x="12" y="116"/>
                    </a:lnTo>
                    <a:lnTo>
                      <a:pt x="14" y="115"/>
                    </a:lnTo>
                    <a:close/>
                    <a:moveTo>
                      <a:pt x="8" y="142"/>
                    </a:moveTo>
                    <a:lnTo>
                      <a:pt x="8" y="140"/>
                    </a:lnTo>
                    <a:lnTo>
                      <a:pt x="8" y="140"/>
                    </a:lnTo>
                    <a:lnTo>
                      <a:pt x="5" y="141"/>
                    </a:lnTo>
                    <a:lnTo>
                      <a:pt x="5" y="143"/>
                    </a:lnTo>
                    <a:lnTo>
                      <a:pt x="8" y="143"/>
                    </a:lnTo>
                    <a:lnTo>
                      <a:pt x="8" y="142"/>
                    </a:lnTo>
                    <a:close/>
                    <a:moveTo>
                      <a:pt x="20" y="152"/>
                    </a:moveTo>
                    <a:lnTo>
                      <a:pt x="19" y="151"/>
                    </a:lnTo>
                    <a:lnTo>
                      <a:pt x="18" y="152"/>
                    </a:lnTo>
                    <a:lnTo>
                      <a:pt x="18" y="154"/>
                    </a:lnTo>
                    <a:lnTo>
                      <a:pt x="18" y="155"/>
                    </a:lnTo>
                    <a:lnTo>
                      <a:pt x="19" y="155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20" y="153"/>
                    </a:lnTo>
                    <a:lnTo>
                      <a:pt x="20" y="152"/>
                    </a:lnTo>
                    <a:close/>
                    <a:moveTo>
                      <a:pt x="26" y="159"/>
                    </a:moveTo>
                    <a:lnTo>
                      <a:pt x="23" y="156"/>
                    </a:lnTo>
                    <a:lnTo>
                      <a:pt x="23" y="156"/>
                    </a:lnTo>
                    <a:lnTo>
                      <a:pt x="21" y="156"/>
                    </a:lnTo>
                    <a:lnTo>
                      <a:pt x="20" y="156"/>
                    </a:lnTo>
                    <a:lnTo>
                      <a:pt x="21" y="158"/>
                    </a:lnTo>
                    <a:lnTo>
                      <a:pt x="23" y="158"/>
                    </a:lnTo>
                    <a:lnTo>
                      <a:pt x="23" y="159"/>
                    </a:lnTo>
                    <a:lnTo>
                      <a:pt x="20" y="160"/>
                    </a:lnTo>
                    <a:lnTo>
                      <a:pt x="21" y="163"/>
                    </a:lnTo>
                    <a:lnTo>
                      <a:pt x="22" y="163"/>
                    </a:lnTo>
                    <a:lnTo>
                      <a:pt x="26" y="160"/>
                    </a:lnTo>
                    <a:lnTo>
                      <a:pt x="26" y="159"/>
                    </a:lnTo>
                    <a:close/>
                    <a:moveTo>
                      <a:pt x="16" y="141"/>
                    </a:moveTo>
                    <a:lnTo>
                      <a:pt x="16" y="140"/>
                    </a:lnTo>
                    <a:lnTo>
                      <a:pt x="16" y="139"/>
                    </a:lnTo>
                    <a:lnTo>
                      <a:pt x="16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3" y="142"/>
                    </a:lnTo>
                    <a:lnTo>
                      <a:pt x="14" y="142"/>
                    </a:lnTo>
                    <a:lnTo>
                      <a:pt x="14" y="141"/>
                    </a:lnTo>
                    <a:lnTo>
                      <a:pt x="16" y="141"/>
                    </a:lnTo>
                    <a:close/>
                    <a:moveTo>
                      <a:pt x="19" y="150"/>
                    </a:moveTo>
                    <a:lnTo>
                      <a:pt x="20" y="151"/>
                    </a:lnTo>
                    <a:lnTo>
                      <a:pt x="20" y="151"/>
                    </a:lnTo>
                    <a:lnTo>
                      <a:pt x="22" y="149"/>
                    </a:lnTo>
                    <a:lnTo>
                      <a:pt x="22" y="148"/>
                    </a:lnTo>
                    <a:lnTo>
                      <a:pt x="21" y="148"/>
                    </a:lnTo>
                    <a:lnTo>
                      <a:pt x="23" y="145"/>
                    </a:lnTo>
                    <a:lnTo>
                      <a:pt x="24" y="139"/>
                    </a:lnTo>
                    <a:lnTo>
                      <a:pt x="24" y="139"/>
                    </a:lnTo>
                    <a:lnTo>
                      <a:pt x="19" y="140"/>
                    </a:lnTo>
                    <a:lnTo>
                      <a:pt x="18" y="140"/>
                    </a:lnTo>
                    <a:lnTo>
                      <a:pt x="17" y="142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2"/>
                    </a:lnTo>
                    <a:lnTo>
                      <a:pt x="14" y="144"/>
                    </a:lnTo>
                    <a:lnTo>
                      <a:pt x="15" y="145"/>
                    </a:lnTo>
                    <a:lnTo>
                      <a:pt x="16" y="146"/>
                    </a:lnTo>
                    <a:lnTo>
                      <a:pt x="17" y="146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19" y="150"/>
                    </a:lnTo>
                    <a:close/>
                    <a:moveTo>
                      <a:pt x="23" y="114"/>
                    </a:move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3"/>
                    </a:lnTo>
                    <a:lnTo>
                      <a:pt x="28" y="112"/>
                    </a:lnTo>
                    <a:lnTo>
                      <a:pt x="28" y="109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9" y="106"/>
                    </a:lnTo>
                    <a:lnTo>
                      <a:pt x="30" y="102"/>
                    </a:lnTo>
                    <a:lnTo>
                      <a:pt x="30" y="100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6" y="103"/>
                    </a:lnTo>
                    <a:lnTo>
                      <a:pt x="22" y="105"/>
                    </a:lnTo>
                    <a:lnTo>
                      <a:pt x="22" y="107"/>
                    </a:lnTo>
                    <a:lnTo>
                      <a:pt x="18" y="108"/>
                    </a:lnTo>
                    <a:lnTo>
                      <a:pt x="20" y="110"/>
                    </a:lnTo>
                    <a:lnTo>
                      <a:pt x="23" y="114"/>
                    </a:lnTo>
                    <a:close/>
                    <a:moveTo>
                      <a:pt x="4" y="164"/>
                    </a:moveTo>
                    <a:lnTo>
                      <a:pt x="4" y="168"/>
                    </a:lnTo>
                    <a:lnTo>
                      <a:pt x="5" y="168"/>
                    </a:lnTo>
                    <a:lnTo>
                      <a:pt x="5" y="166"/>
                    </a:lnTo>
                    <a:lnTo>
                      <a:pt x="6" y="162"/>
                    </a:lnTo>
                    <a:lnTo>
                      <a:pt x="8" y="158"/>
                    </a:lnTo>
                    <a:lnTo>
                      <a:pt x="8" y="161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10" y="163"/>
                    </a:lnTo>
                    <a:lnTo>
                      <a:pt x="11" y="161"/>
                    </a:lnTo>
                    <a:lnTo>
                      <a:pt x="10" y="158"/>
                    </a:lnTo>
                    <a:lnTo>
                      <a:pt x="10" y="157"/>
                    </a:lnTo>
                    <a:lnTo>
                      <a:pt x="10" y="156"/>
                    </a:lnTo>
                    <a:lnTo>
                      <a:pt x="9" y="155"/>
                    </a:lnTo>
                    <a:lnTo>
                      <a:pt x="8" y="153"/>
                    </a:lnTo>
                    <a:lnTo>
                      <a:pt x="8" y="152"/>
                    </a:lnTo>
                    <a:lnTo>
                      <a:pt x="6" y="150"/>
                    </a:lnTo>
                    <a:lnTo>
                      <a:pt x="3" y="150"/>
                    </a:lnTo>
                    <a:lnTo>
                      <a:pt x="2" y="156"/>
                    </a:lnTo>
                    <a:lnTo>
                      <a:pt x="4" y="156"/>
                    </a:lnTo>
                    <a:lnTo>
                      <a:pt x="6" y="158"/>
                    </a:lnTo>
                    <a:lnTo>
                      <a:pt x="4" y="159"/>
                    </a:lnTo>
                    <a:lnTo>
                      <a:pt x="4" y="164"/>
                    </a:lnTo>
                    <a:close/>
                    <a:moveTo>
                      <a:pt x="34" y="140"/>
                    </a:moveTo>
                    <a:lnTo>
                      <a:pt x="36" y="138"/>
                    </a:lnTo>
                    <a:lnTo>
                      <a:pt x="37" y="137"/>
                    </a:lnTo>
                    <a:lnTo>
                      <a:pt x="37" y="136"/>
                    </a:lnTo>
                    <a:lnTo>
                      <a:pt x="37" y="136"/>
                    </a:lnTo>
                    <a:lnTo>
                      <a:pt x="37" y="136"/>
                    </a:lnTo>
                    <a:lnTo>
                      <a:pt x="37" y="135"/>
                    </a:lnTo>
                    <a:lnTo>
                      <a:pt x="36" y="135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5"/>
                    </a:lnTo>
                    <a:lnTo>
                      <a:pt x="33" y="136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5" y="161"/>
                    </a:moveTo>
                    <a:lnTo>
                      <a:pt x="14" y="162"/>
                    </a:lnTo>
                    <a:lnTo>
                      <a:pt x="13" y="163"/>
                    </a:lnTo>
                    <a:lnTo>
                      <a:pt x="12" y="164"/>
                    </a:lnTo>
                    <a:lnTo>
                      <a:pt x="13" y="166"/>
                    </a:lnTo>
                    <a:lnTo>
                      <a:pt x="13" y="167"/>
                    </a:lnTo>
                    <a:lnTo>
                      <a:pt x="12" y="168"/>
                    </a:lnTo>
                    <a:lnTo>
                      <a:pt x="11" y="167"/>
                    </a:lnTo>
                    <a:lnTo>
                      <a:pt x="11" y="165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9" y="166"/>
                    </a:lnTo>
                    <a:lnTo>
                      <a:pt x="8" y="167"/>
                    </a:lnTo>
                    <a:lnTo>
                      <a:pt x="6" y="169"/>
                    </a:lnTo>
                    <a:lnTo>
                      <a:pt x="5" y="171"/>
                    </a:lnTo>
                    <a:lnTo>
                      <a:pt x="4" y="172"/>
                    </a:lnTo>
                    <a:lnTo>
                      <a:pt x="6" y="173"/>
                    </a:lnTo>
                    <a:lnTo>
                      <a:pt x="5" y="174"/>
                    </a:lnTo>
                    <a:lnTo>
                      <a:pt x="6" y="175"/>
                    </a:lnTo>
                    <a:lnTo>
                      <a:pt x="6" y="176"/>
                    </a:lnTo>
                    <a:lnTo>
                      <a:pt x="8" y="174"/>
                    </a:lnTo>
                    <a:lnTo>
                      <a:pt x="9" y="175"/>
                    </a:lnTo>
                    <a:lnTo>
                      <a:pt x="10" y="174"/>
                    </a:lnTo>
                    <a:lnTo>
                      <a:pt x="11" y="175"/>
                    </a:lnTo>
                    <a:lnTo>
                      <a:pt x="11" y="175"/>
                    </a:lnTo>
                    <a:lnTo>
                      <a:pt x="11" y="173"/>
                    </a:lnTo>
                    <a:lnTo>
                      <a:pt x="12" y="172"/>
                    </a:lnTo>
                    <a:lnTo>
                      <a:pt x="13" y="172"/>
                    </a:lnTo>
                    <a:lnTo>
                      <a:pt x="14" y="171"/>
                    </a:lnTo>
                    <a:lnTo>
                      <a:pt x="14" y="168"/>
                    </a:lnTo>
                    <a:lnTo>
                      <a:pt x="15" y="165"/>
                    </a:lnTo>
                    <a:lnTo>
                      <a:pt x="16" y="163"/>
                    </a:lnTo>
                    <a:lnTo>
                      <a:pt x="16" y="161"/>
                    </a:lnTo>
                    <a:lnTo>
                      <a:pt x="16" y="160"/>
                    </a:lnTo>
                    <a:lnTo>
                      <a:pt x="15" y="161"/>
                    </a:lnTo>
                    <a:lnTo>
                      <a:pt x="15" y="161"/>
                    </a:lnTo>
                    <a:close/>
                    <a:moveTo>
                      <a:pt x="17" y="149"/>
                    </a:moveTo>
                    <a:lnTo>
                      <a:pt x="16" y="148"/>
                    </a:lnTo>
                    <a:lnTo>
                      <a:pt x="16" y="147"/>
                    </a:lnTo>
                    <a:lnTo>
                      <a:pt x="13" y="144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0" y="144"/>
                    </a:lnTo>
                    <a:lnTo>
                      <a:pt x="11" y="145"/>
                    </a:lnTo>
                    <a:lnTo>
                      <a:pt x="10" y="148"/>
                    </a:lnTo>
                    <a:lnTo>
                      <a:pt x="9" y="149"/>
                    </a:lnTo>
                    <a:lnTo>
                      <a:pt x="9" y="150"/>
                    </a:lnTo>
                    <a:lnTo>
                      <a:pt x="10" y="154"/>
                    </a:lnTo>
                    <a:lnTo>
                      <a:pt x="10" y="156"/>
                    </a:lnTo>
                    <a:lnTo>
                      <a:pt x="12" y="157"/>
                    </a:lnTo>
                    <a:lnTo>
                      <a:pt x="12" y="158"/>
                    </a:lnTo>
                    <a:lnTo>
                      <a:pt x="14" y="159"/>
                    </a:lnTo>
                    <a:lnTo>
                      <a:pt x="15" y="158"/>
                    </a:lnTo>
                    <a:lnTo>
                      <a:pt x="15" y="158"/>
                    </a:lnTo>
                    <a:lnTo>
                      <a:pt x="16" y="157"/>
                    </a:lnTo>
                    <a:lnTo>
                      <a:pt x="16" y="157"/>
                    </a:lnTo>
                    <a:lnTo>
                      <a:pt x="17" y="156"/>
                    </a:lnTo>
                    <a:lnTo>
                      <a:pt x="17" y="156"/>
                    </a:lnTo>
                    <a:lnTo>
                      <a:pt x="17" y="151"/>
                    </a:lnTo>
                    <a:lnTo>
                      <a:pt x="17" y="150"/>
                    </a:lnTo>
                    <a:lnTo>
                      <a:pt x="17" y="149"/>
                    </a:lnTo>
                    <a:close/>
                    <a:moveTo>
                      <a:pt x="13" y="33"/>
                    </a:moveTo>
                    <a:lnTo>
                      <a:pt x="15" y="33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3" y="31"/>
                    </a:lnTo>
                    <a:lnTo>
                      <a:pt x="13" y="33"/>
                    </a:lnTo>
                    <a:close/>
                    <a:moveTo>
                      <a:pt x="22" y="14"/>
                    </a:moveTo>
                    <a:lnTo>
                      <a:pt x="21" y="15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4"/>
                    </a:lnTo>
                    <a:close/>
                    <a:moveTo>
                      <a:pt x="16" y="26"/>
                    </a:moveTo>
                    <a:lnTo>
                      <a:pt x="15" y="24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6" y="26"/>
                    </a:lnTo>
                    <a:close/>
                    <a:moveTo>
                      <a:pt x="19" y="22"/>
                    </a:moveTo>
                    <a:lnTo>
                      <a:pt x="17" y="24"/>
                    </a:lnTo>
                    <a:lnTo>
                      <a:pt x="18" y="26"/>
                    </a:lnTo>
                    <a:lnTo>
                      <a:pt x="23" y="24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2" y="21"/>
                    </a:lnTo>
                    <a:lnTo>
                      <a:pt x="18" y="17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5" y="20"/>
                    </a:lnTo>
                    <a:lnTo>
                      <a:pt x="19" y="22"/>
                    </a:lnTo>
                    <a:close/>
                    <a:moveTo>
                      <a:pt x="15" y="55"/>
                    </a:moveTo>
                    <a:lnTo>
                      <a:pt x="15" y="54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53"/>
                    </a:lnTo>
                    <a:lnTo>
                      <a:pt x="13" y="56"/>
                    </a:lnTo>
                    <a:lnTo>
                      <a:pt x="15" y="55"/>
                    </a:lnTo>
                    <a:close/>
                    <a:moveTo>
                      <a:pt x="9" y="69"/>
                    </a:moveTo>
                    <a:lnTo>
                      <a:pt x="10" y="71"/>
                    </a:lnTo>
                    <a:lnTo>
                      <a:pt x="11" y="70"/>
                    </a:lnTo>
                    <a:lnTo>
                      <a:pt x="13" y="69"/>
                    </a:lnTo>
                    <a:lnTo>
                      <a:pt x="13" y="65"/>
                    </a:lnTo>
                    <a:lnTo>
                      <a:pt x="13" y="64"/>
                    </a:lnTo>
                    <a:lnTo>
                      <a:pt x="10" y="62"/>
                    </a:lnTo>
                    <a:lnTo>
                      <a:pt x="9" y="66"/>
                    </a:lnTo>
                    <a:lnTo>
                      <a:pt x="8" y="65"/>
                    </a:lnTo>
                    <a:lnTo>
                      <a:pt x="7" y="65"/>
                    </a:lnTo>
                    <a:lnTo>
                      <a:pt x="7" y="68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7" y="71"/>
                    </a:lnTo>
                    <a:lnTo>
                      <a:pt x="9" y="69"/>
                    </a:lnTo>
                    <a:close/>
                    <a:moveTo>
                      <a:pt x="5" y="82"/>
                    </a:moveTo>
                    <a:lnTo>
                      <a:pt x="6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2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4" y="82"/>
                    </a:lnTo>
                    <a:lnTo>
                      <a:pt x="5" y="82"/>
                    </a:lnTo>
                    <a:close/>
                    <a:moveTo>
                      <a:pt x="2" y="75"/>
                    </a:moveTo>
                    <a:lnTo>
                      <a:pt x="4" y="73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2" y="69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2" y="75"/>
                    </a:lnTo>
                    <a:close/>
                    <a:moveTo>
                      <a:pt x="8" y="82"/>
                    </a:moveTo>
                    <a:lnTo>
                      <a:pt x="9" y="85"/>
                    </a:lnTo>
                    <a:lnTo>
                      <a:pt x="10" y="86"/>
                    </a:lnTo>
                    <a:lnTo>
                      <a:pt x="10" y="83"/>
                    </a:lnTo>
                    <a:lnTo>
                      <a:pt x="10" y="80"/>
                    </a:lnTo>
                    <a:lnTo>
                      <a:pt x="7" y="80"/>
                    </a:lnTo>
                    <a:lnTo>
                      <a:pt x="8" y="82"/>
                    </a:lnTo>
                    <a:close/>
                    <a:moveTo>
                      <a:pt x="117" y="55"/>
                    </a:moveTo>
                    <a:lnTo>
                      <a:pt x="115" y="54"/>
                    </a:lnTo>
                    <a:lnTo>
                      <a:pt x="114" y="54"/>
                    </a:lnTo>
                    <a:lnTo>
                      <a:pt x="113" y="54"/>
                    </a:lnTo>
                    <a:lnTo>
                      <a:pt x="113" y="55"/>
                    </a:lnTo>
                    <a:lnTo>
                      <a:pt x="112" y="55"/>
                    </a:lnTo>
                    <a:lnTo>
                      <a:pt x="108" y="53"/>
                    </a:lnTo>
                    <a:lnTo>
                      <a:pt x="107" y="52"/>
                    </a:lnTo>
                    <a:lnTo>
                      <a:pt x="107" y="52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7" y="41"/>
                    </a:lnTo>
                    <a:lnTo>
                      <a:pt x="106" y="41"/>
                    </a:lnTo>
                    <a:lnTo>
                      <a:pt x="105" y="40"/>
                    </a:lnTo>
                    <a:lnTo>
                      <a:pt x="103" y="39"/>
                    </a:lnTo>
                    <a:lnTo>
                      <a:pt x="101" y="39"/>
                    </a:lnTo>
                    <a:lnTo>
                      <a:pt x="99" y="39"/>
                    </a:lnTo>
                    <a:lnTo>
                      <a:pt x="95" y="40"/>
                    </a:lnTo>
                    <a:lnTo>
                      <a:pt x="95" y="38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29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5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2" y="21"/>
                    </a:lnTo>
                    <a:lnTo>
                      <a:pt x="89" y="20"/>
                    </a:lnTo>
                    <a:lnTo>
                      <a:pt x="89" y="19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3" y="21"/>
                    </a:lnTo>
                    <a:lnTo>
                      <a:pt x="80" y="21"/>
                    </a:lnTo>
                    <a:lnTo>
                      <a:pt x="76" y="22"/>
                    </a:lnTo>
                    <a:lnTo>
                      <a:pt x="75" y="21"/>
                    </a:lnTo>
                    <a:lnTo>
                      <a:pt x="73" y="22"/>
                    </a:lnTo>
                    <a:lnTo>
                      <a:pt x="72" y="22"/>
                    </a:lnTo>
                    <a:lnTo>
                      <a:pt x="71" y="21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4" y="20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7" y="16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9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5" y="17"/>
                    </a:lnTo>
                    <a:lnTo>
                      <a:pt x="43" y="16"/>
                    </a:lnTo>
                    <a:lnTo>
                      <a:pt x="42" y="17"/>
                    </a:lnTo>
                    <a:lnTo>
                      <a:pt x="37" y="17"/>
                    </a:lnTo>
                    <a:lnTo>
                      <a:pt x="36" y="16"/>
                    </a:lnTo>
                    <a:lnTo>
                      <a:pt x="35" y="15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5" y="10"/>
                    </a:lnTo>
                    <a:lnTo>
                      <a:pt x="34" y="8"/>
                    </a:lnTo>
                    <a:lnTo>
                      <a:pt x="32" y="5"/>
                    </a:lnTo>
                    <a:lnTo>
                      <a:pt x="33" y="3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2" y="12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9" y="19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6" y="19"/>
                    </a:lnTo>
                    <a:lnTo>
                      <a:pt x="40" y="20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9" y="23"/>
                    </a:lnTo>
                    <a:lnTo>
                      <a:pt x="43" y="22"/>
                    </a:lnTo>
                    <a:lnTo>
                      <a:pt x="44" y="25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60" y="26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7"/>
                    </a:lnTo>
                    <a:lnTo>
                      <a:pt x="67" y="26"/>
                    </a:lnTo>
                    <a:lnTo>
                      <a:pt x="67" y="26"/>
                    </a:lnTo>
                    <a:lnTo>
                      <a:pt x="70" y="26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4" y="28"/>
                    </a:lnTo>
                    <a:lnTo>
                      <a:pt x="75" y="28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1" y="28"/>
                    </a:lnTo>
                    <a:lnTo>
                      <a:pt x="68" y="27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3" y="31"/>
                    </a:lnTo>
                    <a:lnTo>
                      <a:pt x="61" y="30"/>
                    </a:lnTo>
                    <a:lnTo>
                      <a:pt x="59" y="28"/>
                    </a:lnTo>
                    <a:lnTo>
                      <a:pt x="58" y="28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3" y="31"/>
                    </a:lnTo>
                    <a:lnTo>
                      <a:pt x="52" y="30"/>
                    </a:lnTo>
                    <a:lnTo>
                      <a:pt x="51" y="28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39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39" y="22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22" y="38"/>
                    </a:lnTo>
                    <a:lnTo>
                      <a:pt x="25" y="38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8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3" y="41"/>
                    </a:lnTo>
                    <a:lnTo>
                      <a:pt x="22" y="42"/>
                    </a:lnTo>
                    <a:lnTo>
                      <a:pt x="22" y="43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8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4" y="46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5" y="49"/>
                    </a:lnTo>
                    <a:lnTo>
                      <a:pt x="16" y="50"/>
                    </a:lnTo>
                    <a:lnTo>
                      <a:pt x="19" y="49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23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1" y="56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6" y="61"/>
                    </a:lnTo>
                    <a:lnTo>
                      <a:pt x="14" y="62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1" y="66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20" y="66"/>
                    </a:lnTo>
                    <a:lnTo>
                      <a:pt x="21" y="6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20" y="68"/>
                    </a:lnTo>
                    <a:lnTo>
                      <a:pt x="19" y="69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2" y="69"/>
                    </a:lnTo>
                    <a:lnTo>
                      <a:pt x="24" y="68"/>
                    </a:lnTo>
                    <a:lnTo>
                      <a:pt x="24" y="70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6" y="73"/>
                    </a:lnTo>
                    <a:lnTo>
                      <a:pt x="28" y="73"/>
                    </a:lnTo>
                    <a:lnTo>
                      <a:pt x="28" y="72"/>
                    </a:lnTo>
                    <a:lnTo>
                      <a:pt x="31" y="71"/>
                    </a:lnTo>
                    <a:lnTo>
                      <a:pt x="32" y="69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5" y="68"/>
                    </a:lnTo>
                    <a:lnTo>
                      <a:pt x="37" y="69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40" y="70"/>
                    </a:lnTo>
                    <a:lnTo>
                      <a:pt x="42" y="70"/>
                    </a:lnTo>
                    <a:lnTo>
                      <a:pt x="44" y="69"/>
                    </a:lnTo>
                    <a:lnTo>
                      <a:pt x="46" y="68"/>
                    </a:lnTo>
                    <a:lnTo>
                      <a:pt x="46" y="67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6" y="69"/>
                    </a:lnTo>
                    <a:lnTo>
                      <a:pt x="44" y="70"/>
                    </a:lnTo>
                    <a:lnTo>
                      <a:pt x="46" y="71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1"/>
                    </a:lnTo>
                    <a:lnTo>
                      <a:pt x="49" y="70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6" y="75"/>
                    </a:lnTo>
                    <a:lnTo>
                      <a:pt x="58" y="75"/>
                    </a:lnTo>
                    <a:lnTo>
                      <a:pt x="58" y="74"/>
                    </a:lnTo>
                    <a:lnTo>
                      <a:pt x="60" y="73"/>
                    </a:lnTo>
                    <a:lnTo>
                      <a:pt x="61" y="73"/>
                    </a:lnTo>
                    <a:lnTo>
                      <a:pt x="61" y="72"/>
                    </a:lnTo>
                    <a:lnTo>
                      <a:pt x="61" y="70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1" y="65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lnTo>
                      <a:pt x="63" y="66"/>
                    </a:lnTo>
                    <a:lnTo>
                      <a:pt x="64" y="66"/>
                    </a:lnTo>
                    <a:lnTo>
                      <a:pt x="64" y="65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66" y="62"/>
                    </a:lnTo>
                    <a:lnTo>
                      <a:pt x="67" y="61"/>
                    </a:lnTo>
                    <a:lnTo>
                      <a:pt x="68" y="59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9" y="59"/>
                    </a:lnTo>
                    <a:lnTo>
                      <a:pt x="68" y="62"/>
                    </a:lnTo>
                    <a:lnTo>
                      <a:pt x="66" y="65"/>
                    </a:lnTo>
                    <a:lnTo>
                      <a:pt x="66" y="65"/>
                    </a:lnTo>
                    <a:lnTo>
                      <a:pt x="65" y="66"/>
                    </a:lnTo>
                    <a:lnTo>
                      <a:pt x="64" y="67"/>
                    </a:lnTo>
                    <a:lnTo>
                      <a:pt x="63" y="67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6" y="72"/>
                    </a:lnTo>
                    <a:lnTo>
                      <a:pt x="67" y="72"/>
                    </a:lnTo>
                    <a:lnTo>
                      <a:pt x="69" y="72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2" y="73"/>
                    </a:lnTo>
                    <a:lnTo>
                      <a:pt x="73" y="74"/>
                    </a:lnTo>
                    <a:lnTo>
                      <a:pt x="75" y="73"/>
                    </a:lnTo>
                    <a:lnTo>
                      <a:pt x="76" y="72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81" y="69"/>
                    </a:lnTo>
                    <a:lnTo>
                      <a:pt x="80" y="70"/>
                    </a:lnTo>
                    <a:lnTo>
                      <a:pt x="79" y="71"/>
                    </a:lnTo>
                    <a:lnTo>
                      <a:pt x="79" y="71"/>
                    </a:lnTo>
                    <a:lnTo>
                      <a:pt x="79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79" y="73"/>
                    </a:lnTo>
                    <a:lnTo>
                      <a:pt x="77" y="73"/>
                    </a:lnTo>
                    <a:lnTo>
                      <a:pt x="76" y="74"/>
                    </a:lnTo>
                    <a:lnTo>
                      <a:pt x="75" y="75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3" y="75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7" y="75"/>
                    </a:lnTo>
                    <a:lnTo>
                      <a:pt x="77" y="76"/>
                    </a:lnTo>
                    <a:lnTo>
                      <a:pt x="80" y="76"/>
                    </a:lnTo>
                    <a:lnTo>
                      <a:pt x="80" y="75"/>
                    </a:lnTo>
                    <a:lnTo>
                      <a:pt x="81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84" y="75"/>
                    </a:lnTo>
                    <a:lnTo>
                      <a:pt x="84" y="75"/>
                    </a:lnTo>
                    <a:lnTo>
                      <a:pt x="85" y="75"/>
                    </a:lnTo>
                    <a:lnTo>
                      <a:pt x="86" y="75"/>
                    </a:lnTo>
                    <a:lnTo>
                      <a:pt x="87" y="75"/>
                    </a:lnTo>
                    <a:lnTo>
                      <a:pt x="87" y="74"/>
                    </a:lnTo>
                    <a:lnTo>
                      <a:pt x="87" y="74"/>
                    </a:lnTo>
                    <a:lnTo>
                      <a:pt x="87" y="74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6" y="72"/>
                    </a:lnTo>
                    <a:lnTo>
                      <a:pt x="86" y="69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87" y="63"/>
                    </a:lnTo>
                    <a:lnTo>
                      <a:pt x="86" y="62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7" y="60"/>
                    </a:lnTo>
                    <a:lnTo>
                      <a:pt x="87" y="61"/>
                    </a:lnTo>
                    <a:lnTo>
                      <a:pt x="88" y="61"/>
                    </a:lnTo>
                    <a:lnTo>
                      <a:pt x="88" y="61"/>
                    </a:lnTo>
                    <a:lnTo>
                      <a:pt x="88" y="61"/>
                    </a:lnTo>
                    <a:lnTo>
                      <a:pt x="90" y="59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6"/>
                    </a:lnTo>
                    <a:lnTo>
                      <a:pt x="95" y="57"/>
                    </a:lnTo>
                    <a:lnTo>
                      <a:pt x="93" y="58"/>
                    </a:lnTo>
                    <a:lnTo>
                      <a:pt x="92" y="60"/>
                    </a:lnTo>
                    <a:lnTo>
                      <a:pt x="90" y="61"/>
                    </a:lnTo>
                    <a:lnTo>
                      <a:pt x="89" y="63"/>
                    </a:lnTo>
                    <a:lnTo>
                      <a:pt x="88" y="65"/>
                    </a:lnTo>
                    <a:lnTo>
                      <a:pt x="88" y="65"/>
                    </a:lnTo>
                    <a:lnTo>
                      <a:pt x="86" y="66"/>
                    </a:lnTo>
                    <a:lnTo>
                      <a:pt x="86" y="67"/>
                    </a:lnTo>
                    <a:lnTo>
                      <a:pt x="88" y="69"/>
                    </a:lnTo>
                    <a:lnTo>
                      <a:pt x="87" y="72"/>
                    </a:lnTo>
                    <a:lnTo>
                      <a:pt x="88" y="73"/>
                    </a:lnTo>
                    <a:lnTo>
                      <a:pt x="89" y="73"/>
                    </a:lnTo>
                    <a:lnTo>
                      <a:pt x="91" y="73"/>
                    </a:lnTo>
                    <a:lnTo>
                      <a:pt x="94" y="73"/>
                    </a:lnTo>
                    <a:lnTo>
                      <a:pt x="95" y="72"/>
                    </a:lnTo>
                    <a:lnTo>
                      <a:pt x="97" y="72"/>
                    </a:lnTo>
                    <a:lnTo>
                      <a:pt x="97" y="73"/>
                    </a:lnTo>
                    <a:lnTo>
                      <a:pt x="96" y="73"/>
                    </a:lnTo>
                    <a:lnTo>
                      <a:pt x="95" y="74"/>
                    </a:lnTo>
                    <a:lnTo>
                      <a:pt x="94" y="75"/>
                    </a:lnTo>
                    <a:lnTo>
                      <a:pt x="92" y="74"/>
                    </a:lnTo>
                    <a:lnTo>
                      <a:pt x="90" y="75"/>
                    </a:lnTo>
                    <a:lnTo>
                      <a:pt x="89" y="75"/>
                    </a:lnTo>
                    <a:lnTo>
                      <a:pt x="87" y="76"/>
                    </a:lnTo>
                    <a:lnTo>
                      <a:pt x="86" y="76"/>
                    </a:lnTo>
                    <a:lnTo>
                      <a:pt x="86" y="77"/>
                    </a:lnTo>
                    <a:lnTo>
                      <a:pt x="87" y="77"/>
                    </a:lnTo>
                    <a:lnTo>
                      <a:pt x="88" y="78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7" y="79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7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2" y="77"/>
                    </a:lnTo>
                    <a:lnTo>
                      <a:pt x="81" y="78"/>
                    </a:lnTo>
                    <a:lnTo>
                      <a:pt x="80" y="78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5" y="79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2"/>
                    </a:lnTo>
                    <a:lnTo>
                      <a:pt x="76" y="83"/>
                    </a:lnTo>
                    <a:lnTo>
                      <a:pt x="76" y="87"/>
                    </a:lnTo>
                    <a:lnTo>
                      <a:pt x="77" y="88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9" y="91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6" y="94"/>
                    </a:lnTo>
                    <a:lnTo>
                      <a:pt x="76" y="93"/>
                    </a:lnTo>
                    <a:lnTo>
                      <a:pt x="77" y="92"/>
                    </a:lnTo>
                    <a:lnTo>
                      <a:pt x="77" y="91"/>
                    </a:lnTo>
                    <a:lnTo>
                      <a:pt x="77" y="89"/>
                    </a:lnTo>
                    <a:lnTo>
                      <a:pt x="76" y="88"/>
                    </a:lnTo>
                    <a:lnTo>
                      <a:pt x="74" y="86"/>
                    </a:lnTo>
                    <a:lnTo>
                      <a:pt x="73" y="87"/>
                    </a:lnTo>
                    <a:lnTo>
                      <a:pt x="72" y="88"/>
                    </a:lnTo>
                    <a:lnTo>
                      <a:pt x="70" y="89"/>
                    </a:lnTo>
                    <a:lnTo>
                      <a:pt x="69" y="90"/>
                    </a:lnTo>
                    <a:lnTo>
                      <a:pt x="68" y="91"/>
                    </a:lnTo>
                    <a:lnTo>
                      <a:pt x="69" y="88"/>
                    </a:lnTo>
                    <a:lnTo>
                      <a:pt x="70" y="87"/>
                    </a:lnTo>
                    <a:lnTo>
                      <a:pt x="73" y="86"/>
                    </a:lnTo>
                    <a:lnTo>
                      <a:pt x="74" y="85"/>
                    </a:lnTo>
                    <a:lnTo>
                      <a:pt x="74" y="83"/>
                    </a:lnTo>
                    <a:lnTo>
                      <a:pt x="74" y="83"/>
                    </a:lnTo>
                    <a:lnTo>
                      <a:pt x="73" y="81"/>
                    </a:lnTo>
                    <a:lnTo>
                      <a:pt x="73" y="80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1" y="80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6"/>
                    </a:lnTo>
                    <a:lnTo>
                      <a:pt x="69" y="75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4" y="73"/>
                    </a:lnTo>
                    <a:lnTo>
                      <a:pt x="64" y="72"/>
                    </a:lnTo>
                    <a:lnTo>
                      <a:pt x="63" y="73"/>
                    </a:lnTo>
                    <a:lnTo>
                      <a:pt x="62" y="76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0" y="76"/>
                    </a:lnTo>
                    <a:lnTo>
                      <a:pt x="58" y="77"/>
                    </a:lnTo>
                    <a:lnTo>
                      <a:pt x="57" y="78"/>
                    </a:lnTo>
                    <a:lnTo>
                      <a:pt x="56" y="80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3" y="78"/>
                    </a:lnTo>
                    <a:lnTo>
                      <a:pt x="53" y="78"/>
                    </a:lnTo>
                    <a:lnTo>
                      <a:pt x="52" y="79"/>
                    </a:lnTo>
                    <a:lnTo>
                      <a:pt x="51" y="79"/>
                    </a:lnTo>
                    <a:lnTo>
                      <a:pt x="52" y="78"/>
                    </a:lnTo>
                    <a:lnTo>
                      <a:pt x="52" y="77"/>
                    </a:lnTo>
                    <a:lnTo>
                      <a:pt x="53" y="77"/>
                    </a:lnTo>
                    <a:lnTo>
                      <a:pt x="52" y="75"/>
                    </a:lnTo>
                    <a:lnTo>
                      <a:pt x="51" y="75"/>
                    </a:lnTo>
                    <a:lnTo>
                      <a:pt x="50" y="75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0" y="72"/>
                    </a:lnTo>
                    <a:lnTo>
                      <a:pt x="39" y="73"/>
                    </a:lnTo>
                    <a:lnTo>
                      <a:pt x="39" y="74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8" y="75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37" y="72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2" y="73"/>
                    </a:lnTo>
                    <a:lnTo>
                      <a:pt x="32" y="74"/>
                    </a:lnTo>
                    <a:lnTo>
                      <a:pt x="33" y="74"/>
                    </a:lnTo>
                    <a:lnTo>
                      <a:pt x="32" y="75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29" y="74"/>
                    </a:lnTo>
                    <a:lnTo>
                      <a:pt x="29" y="74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27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2" y="75"/>
                    </a:lnTo>
                    <a:lnTo>
                      <a:pt x="21" y="74"/>
                    </a:lnTo>
                    <a:lnTo>
                      <a:pt x="21" y="73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3" y="78"/>
                    </a:lnTo>
                    <a:lnTo>
                      <a:pt x="14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79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5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5" y="81"/>
                    </a:lnTo>
                    <a:lnTo>
                      <a:pt x="14" y="81"/>
                    </a:lnTo>
                    <a:lnTo>
                      <a:pt x="14" y="80"/>
                    </a:lnTo>
                    <a:lnTo>
                      <a:pt x="11" y="79"/>
                    </a:lnTo>
                    <a:lnTo>
                      <a:pt x="11" y="80"/>
                    </a:lnTo>
                    <a:lnTo>
                      <a:pt x="12" y="82"/>
                    </a:lnTo>
                    <a:lnTo>
                      <a:pt x="12" y="84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88"/>
                    </a:lnTo>
                    <a:lnTo>
                      <a:pt x="19" y="89"/>
                    </a:lnTo>
                    <a:lnTo>
                      <a:pt x="20" y="88"/>
                    </a:lnTo>
                    <a:lnTo>
                      <a:pt x="21" y="85"/>
                    </a:lnTo>
                    <a:lnTo>
                      <a:pt x="22" y="85"/>
                    </a:lnTo>
                    <a:lnTo>
                      <a:pt x="24" y="85"/>
                    </a:lnTo>
                    <a:lnTo>
                      <a:pt x="26" y="84"/>
                    </a:lnTo>
                    <a:lnTo>
                      <a:pt x="27" y="84"/>
                    </a:lnTo>
                    <a:lnTo>
                      <a:pt x="26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8" y="87"/>
                    </a:lnTo>
                    <a:lnTo>
                      <a:pt x="27" y="87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1" y="90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18" y="92"/>
                    </a:lnTo>
                    <a:lnTo>
                      <a:pt x="19" y="93"/>
                    </a:lnTo>
                    <a:lnTo>
                      <a:pt x="20" y="93"/>
                    </a:lnTo>
                    <a:lnTo>
                      <a:pt x="21" y="95"/>
                    </a:lnTo>
                    <a:lnTo>
                      <a:pt x="22" y="96"/>
                    </a:lnTo>
                    <a:lnTo>
                      <a:pt x="22" y="97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100"/>
                    </a:lnTo>
                    <a:lnTo>
                      <a:pt x="19" y="99"/>
                    </a:lnTo>
                    <a:lnTo>
                      <a:pt x="19" y="95"/>
                    </a:lnTo>
                    <a:lnTo>
                      <a:pt x="16" y="94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3" y="91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10" y="90"/>
                    </a:lnTo>
                    <a:lnTo>
                      <a:pt x="10" y="91"/>
                    </a:lnTo>
                    <a:lnTo>
                      <a:pt x="11" y="92"/>
                    </a:lnTo>
                    <a:lnTo>
                      <a:pt x="12" y="94"/>
                    </a:lnTo>
                    <a:lnTo>
                      <a:pt x="14" y="94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5" y="98"/>
                    </a:lnTo>
                    <a:lnTo>
                      <a:pt x="15" y="99"/>
                    </a:lnTo>
                    <a:lnTo>
                      <a:pt x="15" y="100"/>
                    </a:lnTo>
                    <a:lnTo>
                      <a:pt x="14" y="99"/>
                    </a:lnTo>
                    <a:lnTo>
                      <a:pt x="13" y="98"/>
                    </a:lnTo>
                    <a:lnTo>
                      <a:pt x="13" y="99"/>
                    </a:lnTo>
                    <a:lnTo>
                      <a:pt x="14" y="100"/>
                    </a:lnTo>
                    <a:lnTo>
                      <a:pt x="15" y="102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5"/>
                    </a:lnTo>
                    <a:lnTo>
                      <a:pt x="19" y="104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6" y="100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9" y="96"/>
                    </a:lnTo>
                    <a:lnTo>
                      <a:pt x="30" y="97"/>
                    </a:lnTo>
                    <a:lnTo>
                      <a:pt x="30" y="96"/>
                    </a:lnTo>
                    <a:lnTo>
                      <a:pt x="31" y="94"/>
                    </a:lnTo>
                    <a:lnTo>
                      <a:pt x="33" y="93"/>
                    </a:lnTo>
                    <a:lnTo>
                      <a:pt x="34" y="92"/>
                    </a:lnTo>
                    <a:lnTo>
                      <a:pt x="34" y="91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4" y="93"/>
                    </a:lnTo>
                    <a:lnTo>
                      <a:pt x="32" y="95"/>
                    </a:lnTo>
                    <a:lnTo>
                      <a:pt x="31" y="96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30" y="98"/>
                    </a:lnTo>
                    <a:lnTo>
                      <a:pt x="33" y="99"/>
                    </a:lnTo>
                    <a:lnTo>
                      <a:pt x="32" y="99"/>
                    </a:lnTo>
                    <a:lnTo>
                      <a:pt x="32" y="100"/>
                    </a:lnTo>
                    <a:lnTo>
                      <a:pt x="32" y="102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29" y="112"/>
                    </a:lnTo>
                    <a:lnTo>
                      <a:pt x="29" y="113"/>
                    </a:lnTo>
                    <a:lnTo>
                      <a:pt x="29" y="114"/>
                    </a:lnTo>
                    <a:lnTo>
                      <a:pt x="27" y="114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3" y="116"/>
                    </a:lnTo>
                    <a:lnTo>
                      <a:pt x="22" y="116"/>
                    </a:lnTo>
                    <a:lnTo>
                      <a:pt x="21" y="115"/>
                    </a:lnTo>
                    <a:lnTo>
                      <a:pt x="20" y="113"/>
                    </a:lnTo>
                    <a:lnTo>
                      <a:pt x="19" y="111"/>
                    </a:lnTo>
                    <a:lnTo>
                      <a:pt x="18" y="109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5" y="109"/>
                    </a:lnTo>
                    <a:lnTo>
                      <a:pt x="15" y="110"/>
                    </a:lnTo>
                    <a:lnTo>
                      <a:pt x="15" y="112"/>
                    </a:lnTo>
                    <a:lnTo>
                      <a:pt x="15" y="113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6" y="116"/>
                    </a:lnTo>
                    <a:lnTo>
                      <a:pt x="14" y="117"/>
                    </a:lnTo>
                    <a:lnTo>
                      <a:pt x="13" y="116"/>
                    </a:lnTo>
                    <a:lnTo>
                      <a:pt x="12" y="116"/>
                    </a:lnTo>
                    <a:lnTo>
                      <a:pt x="11" y="117"/>
                    </a:lnTo>
                    <a:lnTo>
                      <a:pt x="11" y="118"/>
                    </a:lnTo>
                    <a:lnTo>
                      <a:pt x="11" y="119"/>
                    </a:lnTo>
                    <a:lnTo>
                      <a:pt x="12" y="119"/>
                    </a:lnTo>
                    <a:lnTo>
                      <a:pt x="13" y="120"/>
                    </a:lnTo>
                    <a:lnTo>
                      <a:pt x="14" y="120"/>
                    </a:lnTo>
                    <a:lnTo>
                      <a:pt x="16" y="120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5" y="122"/>
                    </a:lnTo>
                    <a:lnTo>
                      <a:pt x="14" y="122"/>
                    </a:lnTo>
                    <a:lnTo>
                      <a:pt x="14" y="122"/>
                    </a:lnTo>
                    <a:lnTo>
                      <a:pt x="13" y="121"/>
                    </a:lnTo>
                    <a:lnTo>
                      <a:pt x="12" y="121"/>
                    </a:lnTo>
                    <a:lnTo>
                      <a:pt x="11" y="121"/>
                    </a:lnTo>
                    <a:lnTo>
                      <a:pt x="11" y="122"/>
                    </a:lnTo>
                    <a:lnTo>
                      <a:pt x="11" y="124"/>
                    </a:lnTo>
                    <a:lnTo>
                      <a:pt x="11" y="125"/>
                    </a:lnTo>
                    <a:lnTo>
                      <a:pt x="11" y="125"/>
                    </a:lnTo>
                    <a:lnTo>
                      <a:pt x="11" y="126"/>
                    </a:lnTo>
                    <a:lnTo>
                      <a:pt x="12" y="126"/>
                    </a:lnTo>
                    <a:lnTo>
                      <a:pt x="13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13" y="126"/>
                    </a:lnTo>
                    <a:lnTo>
                      <a:pt x="12" y="126"/>
                    </a:lnTo>
                    <a:lnTo>
                      <a:pt x="12" y="127"/>
                    </a:lnTo>
                    <a:lnTo>
                      <a:pt x="12" y="128"/>
                    </a:lnTo>
                    <a:lnTo>
                      <a:pt x="13" y="128"/>
                    </a:lnTo>
                    <a:lnTo>
                      <a:pt x="15" y="127"/>
                    </a:lnTo>
                    <a:lnTo>
                      <a:pt x="15" y="128"/>
                    </a:lnTo>
                    <a:lnTo>
                      <a:pt x="15" y="129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6" y="132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18" y="132"/>
                    </a:lnTo>
                    <a:lnTo>
                      <a:pt x="18" y="131"/>
                    </a:lnTo>
                    <a:lnTo>
                      <a:pt x="19" y="131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1" y="130"/>
                    </a:lnTo>
                    <a:lnTo>
                      <a:pt x="21" y="128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2" y="125"/>
                    </a:lnTo>
                    <a:lnTo>
                      <a:pt x="23" y="125"/>
                    </a:lnTo>
                    <a:lnTo>
                      <a:pt x="23" y="124"/>
                    </a:lnTo>
                    <a:lnTo>
                      <a:pt x="25" y="122"/>
                    </a:lnTo>
                    <a:lnTo>
                      <a:pt x="26" y="119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9" y="117"/>
                    </a:lnTo>
                    <a:lnTo>
                      <a:pt x="29" y="118"/>
                    </a:lnTo>
                    <a:lnTo>
                      <a:pt x="30" y="119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3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4" y="126"/>
                    </a:lnTo>
                    <a:lnTo>
                      <a:pt x="25" y="126"/>
                    </a:lnTo>
                    <a:lnTo>
                      <a:pt x="24" y="128"/>
                    </a:lnTo>
                    <a:lnTo>
                      <a:pt x="27" y="128"/>
                    </a:lnTo>
                    <a:lnTo>
                      <a:pt x="27" y="129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2" y="130"/>
                    </a:lnTo>
                    <a:lnTo>
                      <a:pt x="22" y="132"/>
                    </a:lnTo>
                    <a:lnTo>
                      <a:pt x="22" y="133"/>
                    </a:lnTo>
                    <a:lnTo>
                      <a:pt x="22" y="133"/>
                    </a:lnTo>
                    <a:lnTo>
                      <a:pt x="24" y="133"/>
                    </a:lnTo>
                    <a:lnTo>
                      <a:pt x="25" y="132"/>
                    </a:lnTo>
                    <a:lnTo>
                      <a:pt x="26" y="132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8"/>
                    </a:lnTo>
                    <a:lnTo>
                      <a:pt x="27" y="139"/>
                    </a:lnTo>
                    <a:lnTo>
                      <a:pt x="28" y="138"/>
                    </a:lnTo>
                    <a:lnTo>
                      <a:pt x="29" y="139"/>
                    </a:lnTo>
                    <a:lnTo>
                      <a:pt x="28" y="140"/>
                    </a:lnTo>
                    <a:lnTo>
                      <a:pt x="27" y="140"/>
                    </a:lnTo>
                    <a:lnTo>
                      <a:pt x="26" y="140"/>
                    </a:lnTo>
                    <a:lnTo>
                      <a:pt x="25" y="140"/>
                    </a:lnTo>
                    <a:lnTo>
                      <a:pt x="26" y="142"/>
                    </a:lnTo>
                    <a:lnTo>
                      <a:pt x="26" y="143"/>
                    </a:lnTo>
                    <a:lnTo>
                      <a:pt x="26" y="144"/>
                    </a:lnTo>
                    <a:lnTo>
                      <a:pt x="25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8" y="144"/>
                    </a:lnTo>
                    <a:lnTo>
                      <a:pt x="28" y="145"/>
                    </a:lnTo>
                    <a:lnTo>
                      <a:pt x="29" y="145"/>
                    </a:lnTo>
                    <a:lnTo>
                      <a:pt x="30" y="144"/>
                    </a:lnTo>
                    <a:lnTo>
                      <a:pt x="31" y="142"/>
                    </a:lnTo>
                    <a:lnTo>
                      <a:pt x="31" y="141"/>
                    </a:lnTo>
                    <a:lnTo>
                      <a:pt x="31" y="140"/>
                    </a:lnTo>
                    <a:lnTo>
                      <a:pt x="32" y="139"/>
                    </a:lnTo>
                    <a:lnTo>
                      <a:pt x="31" y="137"/>
                    </a:lnTo>
                    <a:lnTo>
                      <a:pt x="31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4" y="133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6" y="130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7" y="127"/>
                    </a:lnTo>
                    <a:lnTo>
                      <a:pt x="40" y="130"/>
                    </a:lnTo>
                    <a:lnTo>
                      <a:pt x="41" y="130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43" y="125"/>
                    </a:lnTo>
                    <a:lnTo>
                      <a:pt x="43" y="124"/>
                    </a:lnTo>
                    <a:lnTo>
                      <a:pt x="42" y="122"/>
                    </a:lnTo>
                    <a:lnTo>
                      <a:pt x="43" y="122"/>
                    </a:lnTo>
                    <a:lnTo>
                      <a:pt x="46" y="122"/>
                    </a:lnTo>
                    <a:lnTo>
                      <a:pt x="45" y="121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4" y="116"/>
                    </a:lnTo>
                    <a:lnTo>
                      <a:pt x="45" y="116"/>
                    </a:lnTo>
                    <a:lnTo>
                      <a:pt x="45" y="118"/>
                    </a:lnTo>
                    <a:lnTo>
                      <a:pt x="45" y="119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8" y="120"/>
                    </a:lnTo>
                    <a:lnTo>
                      <a:pt x="50" y="120"/>
                    </a:lnTo>
                    <a:lnTo>
                      <a:pt x="51" y="119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4" y="118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7" y="117"/>
                    </a:lnTo>
                    <a:lnTo>
                      <a:pt x="58" y="117"/>
                    </a:lnTo>
                    <a:lnTo>
                      <a:pt x="59" y="116"/>
                    </a:lnTo>
                    <a:lnTo>
                      <a:pt x="61" y="114"/>
                    </a:lnTo>
                    <a:lnTo>
                      <a:pt x="61" y="115"/>
                    </a:lnTo>
                    <a:lnTo>
                      <a:pt x="60" y="116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59" y="119"/>
                    </a:lnTo>
                    <a:lnTo>
                      <a:pt x="60" y="120"/>
                    </a:lnTo>
                    <a:lnTo>
                      <a:pt x="62" y="118"/>
                    </a:lnTo>
                    <a:lnTo>
                      <a:pt x="63" y="117"/>
                    </a:lnTo>
                    <a:lnTo>
                      <a:pt x="64" y="117"/>
                    </a:lnTo>
                    <a:lnTo>
                      <a:pt x="66" y="117"/>
                    </a:lnTo>
                    <a:lnTo>
                      <a:pt x="66" y="117"/>
                    </a:lnTo>
                    <a:lnTo>
                      <a:pt x="67" y="115"/>
                    </a:lnTo>
                    <a:lnTo>
                      <a:pt x="67" y="115"/>
                    </a:lnTo>
                    <a:lnTo>
                      <a:pt x="67" y="113"/>
                    </a:lnTo>
                    <a:lnTo>
                      <a:pt x="68" y="113"/>
                    </a:lnTo>
                    <a:lnTo>
                      <a:pt x="68" y="114"/>
                    </a:lnTo>
                    <a:lnTo>
                      <a:pt x="69" y="113"/>
                    </a:lnTo>
                    <a:lnTo>
                      <a:pt x="70" y="112"/>
                    </a:lnTo>
                    <a:lnTo>
                      <a:pt x="71" y="112"/>
                    </a:lnTo>
                    <a:lnTo>
                      <a:pt x="70" y="113"/>
                    </a:lnTo>
                    <a:lnTo>
                      <a:pt x="69" y="115"/>
                    </a:lnTo>
                    <a:lnTo>
                      <a:pt x="67" y="117"/>
                    </a:lnTo>
                    <a:lnTo>
                      <a:pt x="68" y="117"/>
                    </a:lnTo>
                    <a:lnTo>
                      <a:pt x="69" y="117"/>
                    </a:lnTo>
                    <a:lnTo>
                      <a:pt x="70" y="116"/>
                    </a:lnTo>
                    <a:lnTo>
                      <a:pt x="72" y="117"/>
                    </a:lnTo>
                    <a:lnTo>
                      <a:pt x="73" y="117"/>
                    </a:lnTo>
                    <a:lnTo>
                      <a:pt x="73" y="117"/>
                    </a:lnTo>
                    <a:lnTo>
                      <a:pt x="74" y="118"/>
                    </a:lnTo>
                    <a:lnTo>
                      <a:pt x="73" y="119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69" y="118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2" y="120"/>
                    </a:lnTo>
                    <a:lnTo>
                      <a:pt x="61" y="121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0" y="124"/>
                    </a:lnTo>
                    <a:lnTo>
                      <a:pt x="59" y="123"/>
                    </a:lnTo>
                    <a:lnTo>
                      <a:pt x="58" y="124"/>
                    </a:lnTo>
                    <a:lnTo>
                      <a:pt x="57" y="126"/>
                    </a:lnTo>
                    <a:lnTo>
                      <a:pt x="56" y="129"/>
                    </a:lnTo>
                    <a:lnTo>
                      <a:pt x="55" y="132"/>
                    </a:lnTo>
                    <a:lnTo>
                      <a:pt x="54" y="136"/>
                    </a:lnTo>
                    <a:lnTo>
                      <a:pt x="54" y="137"/>
                    </a:lnTo>
                    <a:lnTo>
                      <a:pt x="53" y="138"/>
                    </a:lnTo>
                    <a:lnTo>
                      <a:pt x="53" y="139"/>
                    </a:lnTo>
                    <a:lnTo>
                      <a:pt x="52" y="142"/>
                    </a:lnTo>
                    <a:lnTo>
                      <a:pt x="52" y="141"/>
                    </a:lnTo>
                    <a:lnTo>
                      <a:pt x="51" y="140"/>
                    </a:lnTo>
                    <a:lnTo>
                      <a:pt x="51" y="140"/>
                    </a:lnTo>
                    <a:lnTo>
                      <a:pt x="52" y="139"/>
                    </a:lnTo>
                    <a:lnTo>
                      <a:pt x="52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4"/>
                    </a:lnTo>
                    <a:lnTo>
                      <a:pt x="54" y="132"/>
                    </a:lnTo>
                    <a:lnTo>
                      <a:pt x="55" y="130"/>
                    </a:lnTo>
                    <a:lnTo>
                      <a:pt x="55" y="128"/>
                    </a:lnTo>
                    <a:lnTo>
                      <a:pt x="57" y="125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7" y="120"/>
                    </a:lnTo>
                    <a:lnTo>
                      <a:pt x="55" y="119"/>
                    </a:lnTo>
                    <a:lnTo>
                      <a:pt x="55" y="120"/>
                    </a:lnTo>
                    <a:lnTo>
                      <a:pt x="53" y="121"/>
                    </a:lnTo>
                    <a:lnTo>
                      <a:pt x="53" y="123"/>
                    </a:lnTo>
                    <a:lnTo>
                      <a:pt x="51" y="123"/>
                    </a:lnTo>
                    <a:lnTo>
                      <a:pt x="49" y="123"/>
                    </a:lnTo>
                    <a:lnTo>
                      <a:pt x="49" y="123"/>
                    </a:lnTo>
                    <a:lnTo>
                      <a:pt x="48" y="123"/>
                    </a:lnTo>
                    <a:lnTo>
                      <a:pt x="48" y="124"/>
                    </a:lnTo>
                    <a:lnTo>
                      <a:pt x="48" y="125"/>
                    </a:lnTo>
                    <a:lnTo>
                      <a:pt x="46" y="126"/>
                    </a:lnTo>
                    <a:lnTo>
                      <a:pt x="44" y="127"/>
                    </a:lnTo>
                    <a:lnTo>
                      <a:pt x="43" y="129"/>
                    </a:lnTo>
                    <a:lnTo>
                      <a:pt x="43" y="130"/>
                    </a:lnTo>
                    <a:lnTo>
                      <a:pt x="42" y="131"/>
                    </a:lnTo>
                    <a:lnTo>
                      <a:pt x="40" y="132"/>
                    </a:lnTo>
                    <a:lnTo>
                      <a:pt x="40" y="132"/>
                    </a:lnTo>
                    <a:lnTo>
                      <a:pt x="39" y="132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0" y="138"/>
                    </a:lnTo>
                    <a:lnTo>
                      <a:pt x="40" y="138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3" y="136"/>
                    </a:lnTo>
                    <a:lnTo>
                      <a:pt x="44" y="135"/>
                    </a:lnTo>
                    <a:lnTo>
                      <a:pt x="45" y="136"/>
                    </a:lnTo>
                    <a:lnTo>
                      <a:pt x="44" y="137"/>
                    </a:lnTo>
                    <a:lnTo>
                      <a:pt x="44" y="138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4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5" y="141"/>
                    </a:lnTo>
                    <a:lnTo>
                      <a:pt x="34" y="143"/>
                    </a:lnTo>
                    <a:lnTo>
                      <a:pt x="34" y="144"/>
                    </a:lnTo>
                    <a:lnTo>
                      <a:pt x="33" y="145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3" y="147"/>
                    </a:lnTo>
                    <a:lnTo>
                      <a:pt x="33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31" y="148"/>
                    </a:lnTo>
                    <a:lnTo>
                      <a:pt x="31" y="148"/>
                    </a:lnTo>
                    <a:lnTo>
                      <a:pt x="30" y="148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28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5" y="150"/>
                    </a:lnTo>
                    <a:lnTo>
                      <a:pt x="25" y="151"/>
                    </a:lnTo>
                    <a:lnTo>
                      <a:pt x="24" y="152"/>
                    </a:lnTo>
                    <a:lnTo>
                      <a:pt x="23" y="153"/>
                    </a:lnTo>
                    <a:lnTo>
                      <a:pt x="22" y="154"/>
                    </a:lnTo>
                    <a:lnTo>
                      <a:pt x="23" y="155"/>
                    </a:lnTo>
                    <a:lnTo>
                      <a:pt x="23" y="155"/>
                    </a:lnTo>
                    <a:lnTo>
                      <a:pt x="24" y="154"/>
                    </a:lnTo>
                    <a:lnTo>
                      <a:pt x="26" y="155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7" y="158"/>
                    </a:lnTo>
                    <a:lnTo>
                      <a:pt x="28" y="159"/>
                    </a:lnTo>
                    <a:lnTo>
                      <a:pt x="29" y="159"/>
                    </a:lnTo>
                    <a:lnTo>
                      <a:pt x="30" y="158"/>
                    </a:lnTo>
                    <a:lnTo>
                      <a:pt x="30" y="156"/>
                    </a:lnTo>
                    <a:lnTo>
                      <a:pt x="31" y="154"/>
                    </a:lnTo>
                    <a:lnTo>
                      <a:pt x="32" y="154"/>
                    </a:lnTo>
                    <a:lnTo>
                      <a:pt x="32" y="155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31" y="158"/>
                    </a:lnTo>
                    <a:lnTo>
                      <a:pt x="30" y="159"/>
                    </a:lnTo>
                    <a:lnTo>
                      <a:pt x="31" y="160"/>
                    </a:lnTo>
                    <a:lnTo>
                      <a:pt x="32" y="161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35" y="159"/>
                    </a:lnTo>
                    <a:lnTo>
                      <a:pt x="37" y="159"/>
                    </a:lnTo>
                    <a:lnTo>
                      <a:pt x="37" y="158"/>
                    </a:lnTo>
                    <a:lnTo>
                      <a:pt x="38" y="158"/>
                    </a:lnTo>
                    <a:lnTo>
                      <a:pt x="39" y="157"/>
                    </a:lnTo>
                    <a:lnTo>
                      <a:pt x="40" y="157"/>
                    </a:lnTo>
                    <a:lnTo>
                      <a:pt x="42" y="156"/>
                    </a:lnTo>
                    <a:lnTo>
                      <a:pt x="43" y="156"/>
                    </a:lnTo>
                    <a:lnTo>
                      <a:pt x="43" y="155"/>
                    </a:lnTo>
                    <a:lnTo>
                      <a:pt x="44" y="155"/>
                    </a:lnTo>
                    <a:lnTo>
                      <a:pt x="44" y="156"/>
                    </a:lnTo>
                    <a:lnTo>
                      <a:pt x="44" y="156"/>
                    </a:lnTo>
                    <a:lnTo>
                      <a:pt x="42" y="157"/>
                    </a:lnTo>
                    <a:lnTo>
                      <a:pt x="42" y="157"/>
                    </a:lnTo>
                    <a:lnTo>
                      <a:pt x="40" y="157"/>
                    </a:lnTo>
                    <a:lnTo>
                      <a:pt x="39" y="158"/>
                    </a:lnTo>
                    <a:lnTo>
                      <a:pt x="36" y="160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1" y="162"/>
                    </a:lnTo>
                    <a:lnTo>
                      <a:pt x="30" y="161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9" y="161"/>
                    </a:lnTo>
                    <a:lnTo>
                      <a:pt x="29" y="162"/>
                    </a:lnTo>
                    <a:lnTo>
                      <a:pt x="27" y="163"/>
                    </a:lnTo>
                    <a:lnTo>
                      <a:pt x="25" y="164"/>
                    </a:lnTo>
                    <a:lnTo>
                      <a:pt x="24" y="165"/>
                    </a:lnTo>
                    <a:lnTo>
                      <a:pt x="24" y="166"/>
                    </a:lnTo>
                    <a:lnTo>
                      <a:pt x="26" y="166"/>
                    </a:lnTo>
                    <a:lnTo>
                      <a:pt x="28" y="165"/>
                    </a:lnTo>
                    <a:lnTo>
                      <a:pt x="29" y="166"/>
                    </a:lnTo>
                    <a:lnTo>
                      <a:pt x="27" y="168"/>
                    </a:lnTo>
                    <a:lnTo>
                      <a:pt x="25" y="167"/>
                    </a:lnTo>
                    <a:lnTo>
                      <a:pt x="26" y="169"/>
                    </a:lnTo>
                    <a:lnTo>
                      <a:pt x="27" y="170"/>
                    </a:lnTo>
                    <a:lnTo>
                      <a:pt x="27" y="170"/>
                    </a:lnTo>
                    <a:lnTo>
                      <a:pt x="29" y="171"/>
                    </a:lnTo>
                    <a:lnTo>
                      <a:pt x="29" y="172"/>
                    </a:lnTo>
                    <a:lnTo>
                      <a:pt x="32" y="171"/>
                    </a:lnTo>
                    <a:lnTo>
                      <a:pt x="34" y="172"/>
                    </a:lnTo>
                    <a:lnTo>
                      <a:pt x="35" y="172"/>
                    </a:lnTo>
                    <a:lnTo>
                      <a:pt x="36" y="172"/>
                    </a:lnTo>
                    <a:lnTo>
                      <a:pt x="37" y="169"/>
                    </a:lnTo>
                    <a:lnTo>
                      <a:pt x="38" y="166"/>
                    </a:lnTo>
                    <a:lnTo>
                      <a:pt x="40" y="165"/>
                    </a:lnTo>
                    <a:lnTo>
                      <a:pt x="40" y="163"/>
                    </a:lnTo>
                    <a:lnTo>
                      <a:pt x="42" y="160"/>
                    </a:lnTo>
                    <a:lnTo>
                      <a:pt x="46" y="160"/>
                    </a:lnTo>
                    <a:lnTo>
                      <a:pt x="49" y="158"/>
                    </a:lnTo>
                    <a:lnTo>
                      <a:pt x="54" y="158"/>
                    </a:lnTo>
                    <a:lnTo>
                      <a:pt x="54" y="159"/>
                    </a:lnTo>
                    <a:lnTo>
                      <a:pt x="54" y="163"/>
                    </a:lnTo>
                    <a:lnTo>
                      <a:pt x="52" y="166"/>
                    </a:lnTo>
                    <a:lnTo>
                      <a:pt x="53" y="167"/>
                    </a:lnTo>
                    <a:lnTo>
                      <a:pt x="54" y="168"/>
                    </a:lnTo>
                    <a:lnTo>
                      <a:pt x="55" y="168"/>
                    </a:lnTo>
                    <a:lnTo>
                      <a:pt x="56" y="168"/>
                    </a:lnTo>
                    <a:lnTo>
                      <a:pt x="56" y="167"/>
                    </a:lnTo>
                    <a:lnTo>
                      <a:pt x="63" y="164"/>
                    </a:lnTo>
                    <a:lnTo>
                      <a:pt x="67" y="164"/>
                    </a:lnTo>
                    <a:lnTo>
                      <a:pt x="70" y="161"/>
                    </a:lnTo>
                    <a:lnTo>
                      <a:pt x="70" y="160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3" y="152"/>
                    </a:lnTo>
                    <a:lnTo>
                      <a:pt x="74" y="151"/>
                    </a:lnTo>
                    <a:lnTo>
                      <a:pt x="78" y="151"/>
                    </a:lnTo>
                    <a:lnTo>
                      <a:pt x="80" y="149"/>
                    </a:lnTo>
                    <a:lnTo>
                      <a:pt x="82" y="145"/>
                    </a:lnTo>
                    <a:lnTo>
                      <a:pt x="86" y="140"/>
                    </a:lnTo>
                    <a:lnTo>
                      <a:pt x="87" y="136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93" y="118"/>
                    </a:lnTo>
                    <a:lnTo>
                      <a:pt x="91" y="116"/>
                    </a:lnTo>
                    <a:lnTo>
                      <a:pt x="91" y="116"/>
                    </a:lnTo>
                    <a:lnTo>
                      <a:pt x="91" y="111"/>
                    </a:lnTo>
                    <a:lnTo>
                      <a:pt x="88" y="109"/>
                    </a:lnTo>
                    <a:lnTo>
                      <a:pt x="86" y="108"/>
                    </a:lnTo>
                    <a:lnTo>
                      <a:pt x="85" y="108"/>
                    </a:lnTo>
                    <a:lnTo>
                      <a:pt x="86" y="108"/>
                    </a:lnTo>
                    <a:lnTo>
                      <a:pt x="89" y="105"/>
                    </a:lnTo>
                    <a:lnTo>
                      <a:pt x="90" y="104"/>
                    </a:lnTo>
                    <a:lnTo>
                      <a:pt x="91" y="103"/>
                    </a:lnTo>
                    <a:lnTo>
                      <a:pt x="94" y="104"/>
                    </a:lnTo>
                    <a:lnTo>
                      <a:pt x="95" y="103"/>
                    </a:lnTo>
                    <a:lnTo>
                      <a:pt x="94" y="101"/>
                    </a:lnTo>
                    <a:lnTo>
                      <a:pt x="96" y="97"/>
                    </a:lnTo>
                    <a:lnTo>
                      <a:pt x="97" y="96"/>
                    </a:lnTo>
                    <a:lnTo>
                      <a:pt x="98" y="94"/>
                    </a:lnTo>
                    <a:lnTo>
                      <a:pt x="100" y="93"/>
                    </a:lnTo>
                    <a:lnTo>
                      <a:pt x="102" y="95"/>
                    </a:lnTo>
                    <a:lnTo>
                      <a:pt x="105" y="95"/>
                    </a:lnTo>
                    <a:lnTo>
                      <a:pt x="109" y="90"/>
                    </a:lnTo>
                    <a:lnTo>
                      <a:pt x="110" y="90"/>
                    </a:lnTo>
                    <a:lnTo>
                      <a:pt x="112" y="91"/>
                    </a:lnTo>
                    <a:lnTo>
                      <a:pt x="112" y="89"/>
                    </a:lnTo>
                    <a:lnTo>
                      <a:pt x="113" y="89"/>
                    </a:lnTo>
                    <a:lnTo>
                      <a:pt x="114" y="87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0" y="81"/>
                    </a:lnTo>
                    <a:lnTo>
                      <a:pt x="109" y="78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7" y="77"/>
                    </a:lnTo>
                    <a:lnTo>
                      <a:pt x="108" y="76"/>
                    </a:lnTo>
                    <a:lnTo>
                      <a:pt x="108" y="74"/>
                    </a:lnTo>
                    <a:lnTo>
                      <a:pt x="107" y="73"/>
                    </a:lnTo>
                    <a:lnTo>
                      <a:pt x="108" y="73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3" y="69"/>
                    </a:lnTo>
                    <a:lnTo>
                      <a:pt x="114" y="68"/>
                    </a:lnTo>
                    <a:lnTo>
                      <a:pt x="115" y="67"/>
                    </a:lnTo>
                    <a:lnTo>
                      <a:pt x="113" y="66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3" y="61"/>
                    </a:lnTo>
                    <a:lnTo>
                      <a:pt x="114" y="61"/>
                    </a:lnTo>
                    <a:lnTo>
                      <a:pt x="116" y="61"/>
                    </a:lnTo>
                    <a:lnTo>
                      <a:pt x="117" y="60"/>
                    </a:lnTo>
                    <a:lnTo>
                      <a:pt x="118" y="60"/>
                    </a:lnTo>
                    <a:lnTo>
                      <a:pt x="117" y="5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2" name="Freeform 18">
                <a:extLst>
                  <a:ext uri="{FF2B5EF4-FFF2-40B4-BE49-F238E27FC236}">
                    <a16:creationId xmlns:a16="http://schemas.microsoft.com/office/drawing/2014/main" id="{00000000-0008-0000-0300-00004C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" y="145"/>
                <a:ext cx="163" cy="283"/>
              </a:xfrm>
              <a:custGeom>
                <a:avLst/>
                <a:gdLst>
                  <a:gd name="T0" fmla="*/ 5 w 163"/>
                  <a:gd name="T1" fmla="*/ 270 h 283"/>
                  <a:gd name="T2" fmla="*/ 4 w 163"/>
                  <a:gd name="T3" fmla="*/ 240 h 283"/>
                  <a:gd name="T4" fmla="*/ 20 w 163"/>
                  <a:gd name="T5" fmla="*/ 228 h 283"/>
                  <a:gd name="T6" fmla="*/ 16 w 163"/>
                  <a:gd name="T7" fmla="*/ 219 h 283"/>
                  <a:gd name="T8" fmla="*/ 24 w 163"/>
                  <a:gd name="T9" fmla="*/ 215 h 283"/>
                  <a:gd name="T10" fmla="*/ 30 w 163"/>
                  <a:gd name="T11" fmla="*/ 204 h 283"/>
                  <a:gd name="T12" fmla="*/ 33 w 163"/>
                  <a:gd name="T13" fmla="*/ 200 h 283"/>
                  <a:gd name="T14" fmla="*/ 31 w 163"/>
                  <a:gd name="T15" fmla="*/ 186 h 283"/>
                  <a:gd name="T16" fmla="*/ 27 w 163"/>
                  <a:gd name="T17" fmla="*/ 176 h 283"/>
                  <a:gd name="T18" fmla="*/ 46 w 163"/>
                  <a:gd name="T19" fmla="*/ 160 h 283"/>
                  <a:gd name="T20" fmla="*/ 30 w 163"/>
                  <a:gd name="T21" fmla="*/ 109 h 283"/>
                  <a:gd name="T22" fmla="*/ 101 w 163"/>
                  <a:gd name="T23" fmla="*/ 87 h 283"/>
                  <a:gd name="T24" fmla="*/ 44 w 163"/>
                  <a:gd name="T25" fmla="*/ 83 h 283"/>
                  <a:gd name="T26" fmla="*/ 49 w 163"/>
                  <a:gd name="T27" fmla="*/ 80 h 283"/>
                  <a:gd name="T28" fmla="*/ 66 w 163"/>
                  <a:gd name="T29" fmla="*/ 63 h 283"/>
                  <a:gd name="T30" fmla="*/ 76 w 163"/>
                  <a:gd name="T31" fmla="*/ 61 h 283"/>
                  <a:gd name="T32" fmla="*/ 80 w 163"/>
                  <a:gd name="T33" fmla="*/ 54 h 283"/>
                  <a:gd name="T34" fmla="*/ 160 w 163"/>
                  <a:gd name="T35" fmla="*/ 80 h 283"/>
                  <a:gd name="T36" fmla="*/ 127 w 163"/>
                  <a:gd name="T37" fmla="*/ 100 h 283"/>
                  <a:gd name="T38" fmla="*/ 119 w 163"/>
                  <a:gd name="T39" fmla="*/ 149 h 283"/>
                  <a:gd name="T40" fmla="*/ 98 w 163"/>
                  <a:gd name="T41" fmla="*/ 198 h 283"/>
                  <a:gd name="T42" fmla="*/ 74 w 163"/>
                  <a:gd name="T43" fmla="*/ 236 h 283"/>
                  <a:gd name="T44" fmla="*/ 38 w 163"/>
                  <a:gd name="T45" fmla="*/ 272 h 283"/>
                  <a:gd name="T46" fmla="*/ 16 w 163"/>
                  <a:gd name="T47" fmla="*/ 272 h 283"/>
                  <a:gd name="T48" fmla="*/ 19 w 163"/>
                  <a:gd name="T49" fmla="*/ 266 h 283"/>
                  <a:gd name="T50" fmla="*/ 16 w 163"/>
                  <a:gd name="T51" fmla="*/ 256 h 283"/>
                  <a:gd name="T52" fmla="*/ 11 w 163"/>
                  <a:gd name="T53" fmla="*/ 250 h 283"/>
                  <a:gd name="T54" fmla="*/ 27 w 163"/>
                  <a:gd name="T55" fmla="*/ 249 h 283"/>
                  <a:gd name="T56" fmla="*/ 19 w 163"/>
                  <a:gd name="T57" fmla="*/ 233 h 283"/>
                  <a:gd name="T58" fmla="*/ 24 w 163"/>
                  <a:gd name="T59" fmla="*/ 225 h 283"/>
                  <a:gd name="T60" fmla="*/ 30 w 163"/>
                  <a:gd name="T61" fmla="*/ 211 h 283"/>
                  <a:gd name="T62" fmla="*/ 57 w 163"/>
                  <a:gd name="T63" fmla="*/ 204 h 283"/>
                  <a:gd name="T64" fmla="*/ 41 w 163"/>
                  <a:gd name="T65" fmla="*/ 199 h 283"/>
                  <a:gd name="T66" fmla="*/ 34 w 163"/>
                  <a:gd name="T67" fmla="*/ 181 h 283"/>
                  <a:gd name="T68" fmla="*/ 45 w 163"/>
                  <a:gd name="T69" fmla="*/ 174 h 283"/>
                  <a:gd name="T70" fmla="*/ 54 w 163"/>
                  <a:gd name="T71" fmla="*/ 168 h 283"/>
                  <a:gd name="T72" fmla="*/ 56 w 163"/>
                  <a:gd name="T73" fmla="*/ 153 h 283"/>
                  <a:gd name="T74" fmla="*/ 77 w 163"/>
                  <a:gd name="T75" fmla="*/ 146 h 283"/>
                  <a:gd name="T76" fmla="*/ 85 w 163"/>
                  <a:gd name="T77" fmla="*/ 137 h 283"/>
                  <a:gd name="T78" fmla="*/ 97 w 163"/>
                  <a:gd name="T79" fmla="*/ 134 h 283"/>
                  <a:gd name="T80" fmla="*/ 80 w 163"/>
                  <a:gd name="T81" fmla="*/ 122 h 283"/>
                  <a:gd name="T82" fmla="*/ 90 w 163"/>
                  <a:gd name="T83" fmla="*/ 117 h 283"/>
                  <a:gd name="T84" fmla="*/ 109 w 163"/>
                  <a:gd name="T85" fmla="*/ 113 h 283"/>
                  <a:gd name="T86" fmla="*/ 102 w 163"/>
                  <a:gd name="T87" fmla="*/ 106 h 283"/>
                  <a:gd name="T88" fmla="*/ 93 w 163"/>
                  <a:gd name="T89" fmla="*/ 101 h 283"/>
                  <a:gd name="T90" fmla="*/ 90 w 163"/>
                  <a:gd name="T91" fmla="*/ 95 h 283"/>
                  <a:gd name="T92" fmla="*/ 107 w 163"/>
                  <a:gd name="T93" fmla="*/ 82 h 283"/>
                  <a:gd name="T94" fmla="*/ 102 w 163"/>
                  <a:gd name="T95" fmla="*/ 75 h 283"/>
                  <a:gd name="T96" fmla="*/ 113 w 163"/>
                  <a:gd name="T97" fmla="*/ 79 h 283"/>
                  <a:gd name="T98" fmla="*/ 120 w 163"/>
                  <a:gd name="T99" fmla="*/ 87 h 283"/>
                  <a:gd name="T100" fmla="*/ 125 w 163"/>
                  <a:gd name="T101" fmla="*/ 78 h 283"/>
                  <a:gd name="T102" fmla="*/ 119 w 163"/>
                  <a:gd name="T103" fmla="*/ 65 h 283"/>
                  <a:gd name="T104" fmla="*/ 136 w 163"/>
                  <a:gd name="T105" fmla="*/ 59 h 283"/>
                  <a:gd name="T106" fmla="*/ 145 w 163"/>
                  <a:gd name="T107" fmla="*/ 55 h 283"/>
                  <a:gd name="T108" fmla="*/ 125 w 163"/>
                  <a:gd name="T109" fmla="*/ 52 h 283"/>
                  <a:gd name="T110" fmla="*/ 110 w 163"/>
                  <a:gd name="T111" fmla="*/ 37 h 283"/>
                  <a:gd name="T112" fmla="*/ 113 w 163"/>
                  <a:gd name="T113" fmla="*/ 50 h 283"/>
                  <a:gd name="T114" fmla="*/ 97 w 163"/>
                  <a:gd name="T115" fmla="*/ 56 h 283"/>
                  <a:gd name="T116" fmla="*/ 102 w 163"/>
                  <a:gd name="T117" fmla="*/ 41 h 283"/>
                  <a:gd name="T118" fmla="*/ 89 w 163"/>
                  <a:gd name="T119" fmla="*/ 47 h 283"/>
                  <a:gd name="T120" fmla="*/ 86 w 163"/>
                  <a:gd name="T121" fmla="*/ 30 h 283"/>
                  <a:gd name="T122" fmla="*/ 104 w 163"/>
                  <a:gd name="T123" fmla="*/ 1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283">
                    <a:moveTo>
                      <a:pt x="12" y="270"/>
                    </a:moveTo>
                    <a:lnTo>
                      <a:pt x="12" y="271"/>
                    </a:lnTo>
                    <a:lnTo>
                      <a:pt x="13" y="271"/>
                    </a:lnTo>
                    <a:lnTo>
                      <a:pt x="14" y="272"/>
                    </a:lnTo>
                    <a:lnTo>
                      <a:pt x="13" y="272"/>
                    </a:lnTo>
                    <a:lnTo>
                      <a:pt x="13" y="273"/>
                    </a:lnTo>
                    <a:lnTo>
                      <a:pt x="10" y="274"/>
                    </a:lnTo>
                    <a:lnTo>
                      <a:pt x="8" y="274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8" y="275"/>
                    </a:lnTo>
                    <a:lnTo>
                      <a:pt x="9" y="276"/>
                    </a:lnTo>
                    <a:lnTo>
                      <a:pt x="10" y="277"/>
                    </a:lnTo>
                    <a:lnTo>
                      <a:pt x="9" y="278"/>
                    </a:lnTo>
                    <a:lnTo>
                      <a:pt x="9" y="277"/>
                    </a:lnTo>
                    <a:lnTo>
                      <a:pt x="8" y="277"/>
                    </a:lnTo>
                    <a:lnTo>
                      <a:pt x="8" y="278"/>
                    </a:lnTo>
                    <a:lnTo>
                      <a:pt x="7" y="278"/>
                    </a:lnTo>
                    <a:lnTo>
                      <a:pt x="6" y="277"/>
                    </a:lnTo>
                    <a:lnTo>
                      <a:pt x="6" y="274"/>
                    </a:lnTo>
                    <a:lnTo>
                      <a:pt x="6" y="274"/>
                    </a:lnTo>
                    <a:lnTo>
                      <a:pt x="6" y="274"/>
                    </a:lnTo>
                    <a:lnTo>
                      <a:pt x="5" y="273"/>
                    </a:lnTo>
                    <a:lnTo>
                      <a:pt x="4" y="273"/>
                    </a:lnTo>
                    <a:lnTo>
                      <a:pt x="3" y="273"/>
                    </a:lnTo>
                    <a:lnTo>
                      <a:pt x="1" y="273"/>
                    </a:lnTo>
                    <a:lnTo>
                      <a:pt x="4" y="270"/>
                    </a:lnTo>
                    <a:lnTo>
                      <a:pt x="4" y="268"/>
                    </a:lnTo>
                    <a:lnTo>
                      <a:pt x="4" y="268"/>
                    </a:lnTo>
                    <a:lnTo>
                      <a:pt x="3" y="268"/>
                    </a:lnTo>
                    <a:lnTo>
                      <a:pt x="5" y="267"/>
                    </a:lnTo>
                    <a:lnTo>
                      <a:pt x="5" y="268"/>
                    </a:lnTo>
                    <a:lnTo>
                      <a:pt x="6" y="269"/>
                    </a:lnTo>
                    <a:lnTo>
                      <a:pt x="5" y="270"/>
                    </a:lnTo>
                    <a:lnTo>
                      <a:pt x="5" y="271"/>
                    </a:lnTo>
                    <a:lnTo>
                      <a:pt x="4" y="272"/>
                    </a:lnTo>
                    <a:lnTo>
                      <a:pt x="4" y="273"/>
                    </a:lnTo>
                    <a:lnTo>
                      <a:pt x="4" y="273"/>
                    </a:lnTo>
                    <a:lnTo>
                      <a:pt x="6" y="272"/>
                    </a:lnTo>
                    <a:lnTo>
                      <a:pt x="6" y="273"/>
                    </a:lnTo>
                    <a:lnTo>
                      <a:pt x="6" y="273"/>
                    </a:lnTo>
                    <a:lnTo>
                      <a:pt x="7" y="272"/>
                    </a:lnTo>
                    <a:lnTo>
                      <a:pt x="7" y="272"/>
                    </a:lnTo>
                    <a:lnTo>
                      <a:pt x="7" y="271"/>
                    </a:lnTo>
                    <a:lnTo>
                      <a:pt x="7" y="270"/>
                    </a:lnTo>
                    <a:lnTo>
                      <a:pt x="8" y="269"/>
                    </a:lnTo>
                    <a:lnTo>
                      <a:pt x="8" y="266"/>
                    </a:lnTo>
                    <a:lnTo>
                      <a:pt x="11" y="265"/>
                    </a:lnTo>
                    <a:lnTo>
                      <a:pt x="13" y="267"/>
                    </a:lnTo>
                    <a:lnTo>
                      <a:pt x="13" y="268"/>
                    </a:lnTo>
                    <a:lnTo>
                      <a:pt x="12" y="270"/>
                    </a:lnTo>
                    <a:close/>
                    <a:moveTo>
                      <a:pt x="9" y="251"/>
                    </a:moveTo>
                    <a:lnTo>
                      <a:pt x="7" y="251"/>
                    </a:lnTo>
                    <a:lnTo>
                      <a:pt x="10" y="246"/>
                    </a:lnTo>
                    <a:lnTo>
                      <a:pt x="9" y="251"/>
                    </a:lnTo>
                    <a:close/>
                    <a:moveTo>
                      <a:pt x="10" y="240"/>
                    </a:moveTo>
                    <a:lnTo>
                      <a:pt x="9" y="240"/>
                    </a:lnTo>
                    <a:lnTo>
                      <a:pt x="10" y="239"/>
                    </a:lnTo>
                    <a:lnTo>
                      <a:pt x="10" y="238"/>
                    </a:lnTo>
                    <a:lnTo>
                      <a:pt x="11" y="237"/>
                    </a:lnTo>
                    <a:lnTo>
                      <a:pt x="11" y="237"/>
                    </a:lnTo>
                    <a:lnTo>
                      <a:pt x="11" y="236"/>
                    </a:lnTo>
                    <a:lnTo>
                      <a:pt x="12" y="237"/>
                    </a:lnTo>
                    <a:lnTo>
                      <a:pt x="11" y="238"/>
                    </a:lnTo>
                    <a:lnTo>
                      <a:pt x="11" y="239"/>
                    </a:lnTo>
                    <a:lnTo>
                      <a:pt x="10" y="240"/>
                    </a:lnTo>
                    <a:close/>
                    <a:moveTo>
                      <a:pt x="7" y="236"/>
                    </a:moveTo>
                    <a:lnTo>
                      <a:pt x="4" y="240"/>
                    </a:lnTo>
                    <a:lnTo>
                      <a:pt x="4" y="240"/>
                    </a:lnTo>
                    <a:lnTo>
                      <a:pt x="1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2" y="233"/>
                    </a:lnTo>
                    <a:lnTo>
                      <a:pt x="3" y="232"/>
                    </a:lnTo>
                    <a:lnTo>
                      <a:pt x="7" y="233"/>
                    </a:lnTo>
                    <a:lnTo>
                      <a:pt x="10" y="234"/>
                    </a:lnTo>
                    <a:lnTo>
                      <a:pt x="10" y="235"/>
                    </a:lnTo>
                    <a:lnTo>
                      <a:pt x="7" y="236"/>
                    </a:lnTo>
                    <a:close/>
                    <a:moveTo>
                      <a:pt x="16" y="236"/>
                    </a:moveTo>
                    <a:lnTo>
                      <a:pt x="15" y="236"/>
                    </a:lnTo>
                    <a:lnTo>
                      <a:pt x="15" y="235"/>
                    </a:lnTo>
                    <a:lnTo>
                      <a:pt x="16" y="234"/>
                    </a:lnTo>
                    <a:lnTo>
                      <a:pt x="17" y="234"/>
                    </a:lnTo>
                    <a:lnTo>
                      <a:pt x="17" y="233"/>
                    </a:lnTo>
                    <a:lnTo>
                      <a:pt x="18" y="232"/>
                    </a:lnTo>
                    <a:lnTo>
                      <a:pt x="19" y="232"/>
                    </a:lnTo>
                    <a:lnTo>
                      <a:pt x="18" y="232"/>
                    </a:lnTo>
                    <a:lnTo>
                      <a:pt x="18" y="234"/>
                    </a:lnTo>
                    <a:lnTo>
                      <a:pt x="17" y="235"/>
                    </a:lnTo>
                    <a:lnTo>
                      <a:pt x="16" y="236"/>
                    </a:lnTo>
                    <a:lnTo>
                      <a:pt x="16" y="236"/>
                    </a:lnTo>
                    <a:close/>
                    <a:moveTo>
                      <a:pt x="19" y="230"/>
                    </a:moveTo>
                    <a:lnTo>
                      <a:pt x="17" y="231"/>
                    </a:lnTo>
                    <a:lnTo>
                      <a:pt x="17" y="230"/>
                    </a:lnTo>
                    <a:lnTo>
                      <a:pt x="18" y="229"/>
                    </a:lnTo>
                    <a:lnTo>
                      <a:pt x="18" y="228"/>
                    </a:lnTo>
                    <a:lnTo>
                      <a:pt x="19" y="227"/>
                    </a:lnTo>
                    <a:lnTo>
                      <a:pt x="20" y="227"/>
                    </a:lnTo>
                    <a:lnTo>
                      <a:pt x="20" y="227"/>
                    </a:lnTo>
                    <a:lnTo>
                      <a:pt x="20" y="227"/>
                    </a:lnTo>
                    <a:lnTo>
                      <a:pt x="20" y="227"/>
                    </a:lnTo>
                    <a:lnTo>
                      <a:pt x="20" y="228"/>
                    </a:lnTo>
                    <a:lnTo>
                      <a:pt x="19" y="230"/>
                    </a:lnTo>
                    <a:lnTo>
                      <a:pt x="19" y="230"/>
                    </a:lnTo>
                    <a:close/>
                    <a:moveTo>
                      <a:pt x="18" y="225"/>
                    </a:moveTo>
                    <a:lnTo>
                      <a:pt x="18" y="226"/>
                    </a:lnTo>
                    <a:lnTo>
                      <a:pt x="18" y="224"/>
                    </a:lnTo>
                    <a:lnTo>
                      <a:pt x="19" y="223"/>
                    </a:lnTo>
                    <a:lnTo>
                      <a:pt x="20" y="222"/>
                    </a:lnTo>
                    <a:lnTo>
                      <a:pt x="21" y="221"/>
                    </a:lnTo>
                    <a:lnTo>
                      <a:pt x="22" y="221"/>
                    </a:lnTo>
                    <a:lnTo>
                      <a:pt x="21" y="223"/>
                    </a:lnTo>
                    <a:lnTo>
                      <a:pt x="20" y="224"/>
                    </a:lnTo>
                    <a:lnTo>
                      <a:pt x="20" y="224"/>
                    </a:lnTo>
                    <a:lnTo>
                      <a:pt x="19" y="225"/>
                    </a:lnTo>
                    <a:lnTo>
                      <a:pt x="18" y="225"/>
                    </a:lnTo>
                    <a:close/>
                    <a:moveTo>
                      <a:pt x="8" y="221"/>
                    </a:moveTo>
                    <a:lnTo>
                      <a:pt x="7" y="221"/>
                    </a:lnTo>
                    <a:lnTo>
                      <a:pt x="8" y="220"/>
                    </a:lnTo>
                    <a:lnTo>
                      <a:pt x="8" y="220"/>
                    </a:lnTo>
                    <a:lnTo>
                      <a:pt x="9" y="220"/>
                    </a:lnTo>
                    <a:lnTo>
                      <a:pt x="8" y="221"/>
                    </a:lnTo>
                    <a:lnTo>
                      <a:pt x="8" y="221"/>
                    </a:lnTo>
                    <a:close/>
                    <a:moveTo>
                      <a:pt x="14" y="224"/>
                    </a:moveTo>
                    <a:lnTo>
                      <a:pt x="14" y="225"/>
                    </a:lnTo>
                    <a:lnTo>
                      <a:pt x="14" y="224"/>
                    </a:lnTo>
                    <a:lnTo>
                      <a:pt x="14" y="223"/>
                    </a:lnTo>
                    <a:lnTo>
                      <a:pt x="14" y="222"/>
                    </a:lnTo>
                    <a:lnTo>
                      <a:pt x="14" y="221"/>
                    </a:lnTo>
                    <a:lnTo>
                      <a:pt x="15" y="221"/>
                    </a:lnTo>
                    <a:lnTo>
                      <a:pt x="16" y="220"/>
                    </a:lnTo>
                    <a:lnTo>
                      <a:pt x="16" y="219"/>
                    </a:lnTo>
                    <a:lnTo>
                      <a:pt x="16" y="218"/>
                    </a:lnTo>
                    <a:lnTo>
                      <a:pt x="17" y="218"/>
                    </a:lnTo>
                    <a:lnTo>
                      <a:pt x="17" y="219"/>
                    </a:lnTo>
                    <a:lnTo>
                      <a:pt x="16" y="219"/>
                    </a:lnTo>
                    <a:lnTo>
                      <a:pt x="16" y="221"/>
                    </a:lnTo>
                    <a:lnTo>
                      <a:pt x="16" y="222"/>
                    </a:lnTo>
                    <a:lnTo>
                      <a:pt x="15" y="222"/>
                    </a:lnTo>
                    <a:lnTo>
                      <a:pt x="14" y="224"/>
                    </a:lnTo>
                    <a:close/>
                    <a:moveTo>
                      <a:pt x="14" y="213"/>
                    </a:moveTo>
                    <a:lnTo>
                      <a:pt x="15" y="214"/>
                    </a:lnTo>
                    <a:lnTo>
                      <a:pt x="16" y="213"/>
                    </a:lnTo>
                    <a:lnTo>
                      <a:pt x="17" y="213"/>
                    </a:lnTo>
                    <a:lnTo>
                      <a:pt x="18" y="213"/>
                    </a:lnTo>
                    <a:lnTo>
                      <a:pt x="16" y="216"/>
                    </a:lnTo>
                    <a:lnTo>
                      <a:pt x="15" y="217"/>
                    </a:lnTo>
                    <a:lnTo>
                      <a:pt x="13" y="218"/>
                    </a:lnTo>
                    <a:lnTo>
                      <a:pt x="13" y="217"/>
                    </a:lnTo>
                    <a:lnTo>
                      <a:pt x="13" y="215"/>
                    </a:lnTo>
                    <a:lnTo>
                      <a:pt x="13" y="213"/>
                    </a:lnTo>
                    <a:lnTo>
                      <a:pt x="13" y="213"/>
                    </a:lnTo>
                    <a:lnTo>
                      <a:pt x="14" y="213"/>
                    </a:lnTo>
                    <a:close/>
                    <a:moveTo>
                      <a:pt x="31" y="215"/>
                    </a:moveTo>
                    <a:lnTo>
                      <a:pt x="29" y="216"/>
                    </a:lnTo>
                    <a:lnTo>
                      <a:pt x="28" y="216"/>
                    </a:lnTo>
                    <a:lnTo>
                      <a:pt x="26" y="217"/>
                    </a:lnTo>
                    <a:lnTo>
                      <a:pt x="25" y="217"/>
                    </a:lnTo>
                    <a:lnTo>
                      <a:pt x="23" y="219"/>
                    </a:lnTo>
                    <a:lnTo>
                      <a:pt x="22" y="221"/>
                    </a:lnTo>
                    <a:lnTo>
                      <a:pt x="21" y="221"/>
                    </a:lnTo>
                    <a:lnTo>
                      <a:pt x="18" y="221"/>
                    </a:lnTo>
                    <a:lnTo>
                      <a:pt x="17" y="221"/>
                    </a:lnTo>
                    <a:lnTo>
                      <a:pt x="18" y="219"/>
                    </a:lnTo>
                    <a:lnTo>
                      <a:pt x="20" y="218"/>
                    </a:lnTo>
                    <a:lnTo>
                      <a:pt x="20" y="217"/>
                    </a:lnTo>
                    <a:lnTo>
                      <a:pt x="23" y="213"/>
                    </a:lnTo>
                    <a:lnTo>
                      <a:pt x="24" y="213"/>
                    </a:lnTo>
                    <a:lnTo>
                      <a:pt x="25" y="213"/>
                    </a:lnTo>
                    <a:lnTo>
                      <a:pt x="24" y="215"/>
                    </a:lnTo>
                    <a:lnTo>
                      <a:pt x="25" y="215"/>
                    </a:lnTo>
                    <a:lnTo>
                      <a:pt x="27" y="214"/>
                    </a:lnTo>
                    <a:lnTo>
                      <a:pt x="28" y="213"/>
                    </a:lnTo>
                    <a:lnTo>
                      <a:pt x="29" y="213"/>
                    </a:lnTo>
                    <a:lnTo>
                      <a:pt x="31" y="212"/>
                    </a:lnTo>
                    <a:lnTo>
                      <a:pt x="31" y="213"/>
                    </a:lnTo>
                    <a:lnTo>
                      <a:pt x="31" y="215"/>
                    </a:lnTo>
                    <a:close/>
                    <a:moveTo>
                      <a:pt x="17" y="205"/>
                    </a:moveTo>
                    <a:lnTo>
                      <a:pt x="16" y="205"/>
                    </a:lnTo>
                    <a:lnTo>
                      <a:pt x="16" y="204"/>
                    </a:lnTo>
                    <a:lnTo>
                      <a:pt x="16" y="203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8" y="204"/>
                    </a:lnTo>
                    <a:lnTo>
                      <a:pt x="17" y="205"/>
                    </a:lnTo>
                    <a:close/>
                    <a:moveTo>
                      <a:pt x="28" y="205"/>
                    </a:moveTo>
                    <a:lnTo>
                      <a:pt x="26" y="205"/>
                    </a:lnTo>
                    <a:lnTo>
                      <a:pt x="26" y="204"/>
                    </a:lnTo>
                    <a:lnTo>
                      <a:pt x="26" y="203"/>
                    </a:lnTo>
                    <a:lnTo>
                      <a:pt x="26" y="202"/>
                    </a:lnTo>
                    <a:lnTo>
                      <a:pt x="27" y="202"/>
                    </a:lnTo>
                    <a:lnTo>
                      <a:pt x="28" y="203"/>
                    </a:lnTo>
                    <a:lnTo>
                      <a:pt x="28" y="203"/>
                    </a:lnTo>
                    <a:lnTo>
                      <a:pt x="28" y="203"/>
                    </a:lnTo>
                    <a:lnTo>
                      <a:pt x="29" y="203"/>
                    </a:lnTo>
                    <a:lnTo>
                      <a:pt x="29" y="203"/>
                    </a:lnTo>
                    <a:lnTo>
                      <a:pt x="29" y="204"/>
                    </a:lnTo>
                    <a:lnTo>
                      <a:pt x="29" y="205"/>
                    </a:lnTo>
                    <a:lnTo>
                      <a:pt x="28" y="205"/>
                    </a:lnTo>
                    <a:close/>
                    <a:moveTo>
                      <a:pt x="33" y="204"/>
                    </a:moveTo>
                    <a:lnTo>
                      <a:pt x="32" y="204"/>
                    </a:lnTo>
                    <a:lnTo>
                      <a:pt x="30" y="204"/>
                    </a:lnTo>
                    <a:lnTo>
                      <a:pt x="31" y="203"/>
                    </a:lnTo>
                    <a:lnTo>
                      <a:pt x="31" y="202"/>
                    </a:lnTo>
                    <a:lnTo>
                      <a:pt x="32" y="201"/>
                    </a:lnTo>
                    <a:lnTo>
                      <a:pt x="33" y="201"/>
                    </a:lnTo>
                    <a:lnTo>
                      <a:pt x="34" y="203"/>
                    </a:lnTo>
                    <a:lnTo>
                      <a:pt x="33" y="204"/>
                    </a:lnTo>
                    <a:close/>
                    <a:moveTo>
                      <a:pt x="23" y="200"/>
                    </a:moveTo>
                    <a:lnTo>
                      <a:pt x="24" y="204"/>
                    </a:lnTo>
                    <a:lnTo>
                      <a:pt x="22" y="206"/>
                    </a:lnTo>
                    <a:lnTo>
                      <a:pt x="23" y="206"/>
                    </a:lnTo>
                    <a:lnTo>
                      <a:pt x="23" y="206"/>
                    </a:lnTo>
                    <a:lnTo>
                      <a:pt x="24" y="206"/>
                    </a:lnTo>
                    <a:lnTo>
                      <a:pt x="24" y="208"/>
                    </a:lnTo>
                    <a:lnTo>
                      <a:pt x="24" y="208"/>
                    </a:lnTo>
                    <a:lnTo>
                      <a:pt x="23" y="209"/>
                    </a:lnTo>
                    <a:lnTo>
                      <a:pt x="21" y="211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6" y="211"/>
                    </a:lnTo>
                    <a:lnTo>
                      <a:pt x="16" y="211"/>
                    </a:lnTo>
                    <a:lnTo>
                      <a:pt x="19" y="210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20" y="207"/>
                    </a:lnTo>
                    <a:lnTo>
                      <a:pt x="22" y="203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3" y="200"/>
                    </a:lnTo>
                    <a:close/>
                    <a:moveTo>
                      <a:pt x="39" y="196"/>
                    </a:moveTo>
                    <a:lnTo>
                      <a:pt x="37" y="197"/>
                    </a:lnTo>
                    <a:lnTo>
                      <a:pt x="34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199"/>
                    </a:lnTo>
                    <a:lnTo>
                      <a:pt x="35" y="196"/>
                    </a:lnTo>
                    <a:lnTo>
                      <a:pt x="36" y="196"/>
                    </a:lnTo>
                    <a:lnTo>
                      <a:pt x="37" y="196"/>
                    </a:lnTo>
                    <a:lnTo>
                      <a:pt x="39" y="196"/>
                    </a:lnTo>
                    <a:close/>
                    <a:moveTo>
                      <a:pt x="29" y="201"/>
                    </a:moveTo>
                    <a:lnTo>
                      <a:pt x="26" y="198"/>
                    </a:lnTo>
                    <a:lnTo>
                      <a:pt x="29" y="196"/>
                    </a:lnTo>
                    <a:lnTo>
                      <a:pt x="30" y="195"/>
                    </a:lnTo>
                    <a:lnTo>
                      <a:pt x="32" y="197"/>
                    </a:lnTo>
                    <a:lnTo>
                      <a:pt x="31" y="199"/>
                    </a:lnTo>
                    <a:lnTo>
                      <a:pt x="30" y="200"/>
                    </a:lnTo>
                    <a:lnTo>
                      <a:pt x="29" y="201"/>
                    </a:lnTo>
                    <a:close/>
                    <a:moveTo>
                      <a:pt x="24" y="189"/>
                    </a:moveTo>
                    <a:lnTo>
                      <a:pt x="22" y="190"/>
                    </a:lnTo>
                    <a:lnTo>
                      <a:pt x="23" y="188"/>
                    </a:lnTo>
                    <a:lnTo>
                      <a:pt x="24" y="189"/>
                    </a:lnTo>
                    <a:close/>
                    <a:moveTo>
                      <a:pt x="38" y="189"/>
                    </a:moveTo>
                    <a:lnTo>
                      <a:pt x="35" y="190"/>
                    </a:lnTo>
                    <a:lnTo>
                      <a:pt x="34" y="189"/>
                    </a:lnTo>
                    <a:lnTo>
                      <a:pt x="35" y="187"/>
                    </a:lnTo>
                    <a:lnTo>
                      <a:pt x="36" y="186"/>
                    </a:lnTo>
                    <a:lnTo>
                      <a:pt x="37" y="186"/>
                    </a:lnTo>
                    <a:lnTo>
                      <a:pt x="38" y="187"/>
                    </a:lnTo>
                    <a:lnTo>
                      <a:pt x="38" y="189"/>
                    </a:lnTo>
                    <a:close/>
                    <a:moveTo>
                      <a:pt x="34" y="187"/>
                    </a:moveTo>
                    <a:lnTo>
                      <a:pt x="33" y="189"/>
                    </a:lnTo>
                    <a:lnTo>
                      <a:pt x="33" y="189"/>
                    </a:lnTo>
                    <a:lnTo>
                      <a:pt x="32" y="188"/>
                    </a:lnTo>
                    <a:lnTo>
                      <a:pt x="32" y="190"/>
                    </a:lnTo>
                    <a:lnTo>
                      <a:pt x="31" y="190"/>
                    </a:lnTo>
                    <a:lnTo>
                      <a:pt x="29" y="189"/>
                    </a:lnTo>
                    <a:lnTo>
                      <a:pt x="31" y="187"/>
                    </a:lnTo>
                    <a:lnTo>
                      <a:pt x="31" y="186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4" y="184"/>
                    </a:lnTo>
                    <a:lnTo>
                      <a:pt x="34" y="186"/>
                    </a:lnTo>
                    <a:lnTo>
                      <a:pt x="34" y="187"/>
                    </a:lnTo>
                    <a:close/>
                    <a:moveTo>
                      <a:pt x="13" y="181"/>
                    </a:moveTo>
                    <a:lnTo>
                      <a:pt x="12" y="182"/>
                    </a:lnTo>
                    <a:lnTo>
                      <a:pt x="11" y="182"/>
                    </a:lnTo>
                    <a:lnTo>
                      <a:pt x="10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1" y="179"/>
                    </a:lnTo>
                    <a:lnTo>
                      <a:pt x="12" y="180"/>
                    </a:lnTo>
                    <a:lnTo>
                      <a:pt x="13" y="181"/>
                    </a:lnTo>
                    <a:close/>
                    <a:moveTo>
                      <a:pt x="32" y="180"/>
                    </a:moveTo>
                    <a:lnTo>
                      <a:pt x="30" y="181"/>
                    </a:lnTo>
                    <a:lnTo>
                      <a:pt x="30" y="180"/>
                    </a:lnTo>
                    <a:lnTo>
                      <a:pt x="30" y="179"/>
                    </a:lnTo>
                    <a:lnTo>
                      <a:pt x="30" y="179"/>
                    </a:lnTo>
                    <a:lnTo>
                      <a:pt x="30" y="179"/>
                    </a:lnTo>
                    <a:lnTo>
                      <a:pt x="32" y="178"/>
                    </a:lnTo>
                    <a:lnTo>
                      <a:pt x="33" y="179"/>
                    </a:lnTo>
                    <a:lnTo>
                      <a:pt x="32" y="179"/>
                    </a:lnTo>
                    <a:lnTo>
                      <a:pt x="32" y="180"/>
                    </a:lnTo>
                    <a:close/>
                    <a:moveTo>
                      <a:pt x="27" y="177"/>
                    </a:moveTo>
                    <a:lnTo>
                      <a:pt x="26" y="179"/>
                    </a:lnTo>
                    <a:lnTo>
                      <a:pt x="25" y="178"/>
                    </a:lnTo>
                    <a:lnTo>
                      <a:pt x="24" y="178"/>
                    </a:lnTo>
                    <a:lnTo>
                      <a:pt x="25" y="177"/>
                    </a:lnTo>
                    <a:lnTo>
                      <a:pt x="25" y="177"/>
                    </a:lnTo>
                    <a:lnTo>
                      <a:pt x="25" y="176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7" y="177"/>
                    </a:lnTo>
                    <a:close/>
                    <a:moveTo>
                      <a:pt x="37" y="175"/>
                    </a:moveTo>
                    <a:lnTo>
                      <a:pt x="36" y="176"/>
                    </a:lnTo>
                    <a:lnTo>
                      <a:pt x="35" y="176"/>
                    </a:lnTo>
                    <a:lnTo>
                      <a:pt x="35" y="175"/>
                    </a:lnTo>
                    <a:lnTo>
                      <a:pt x="35" y="173"/>
                    </a:lnTo>
                    <a:lnTo>
                      <a:pt x="36" y="173"/>
                    </a:lnTo>
                    <a:lnTo>
                      <a:pt x="37" y="173"/>
                    </a:lnTo>
                    <a:lnTo>
                      <a:pt x="37" y="175"/>
                    </a:lnTo>
                    <a:close/>
                    <a:moveTo>
                      <a:pt x="38" y="172"/>
                    </a:moveTo>
                    <a:lnTo>
                      <a:pt x="37" y="172"/>
                    </a:lnTo>
                    <a:lnTo>
                      <a:pt x="37" y="171"/>
                    </a:lnTo>
                    <a:lnTo>
                      <a:pt x="37" y="170"/>
                    </a:lnTo>
                    <a:lnTo>
                      <a:pt x="38" y="169"/>
                    </a:lnTo>
                    <a:lnTo>
                      <a:pt x="38" y="170"/>
                    </a:lnTo>
                    <a:lnTo>
                      <a:pt x="38" y="171"/>
                    </a:lnTo>
                    <a:lnTo>
                      <a:pt x="38" y="172"/>
                    </a:lnTo>
                    <a:close/>
                    <a:moveTo>
                      <a:pt x="45" y="166"/>
                    </a:moveTo>
                    <a:lnTo>
                      <a:pt x="43" y="166"/>
                    </a:lnTo>
                    <a:lnTo>
                      <a:pt x="43" y="165"/>
                    </a:lnTo>
                    <a:lnTo>
                      <a:pt x="45" y="164"/>
                    </a:lnTo>
                    <a:lnTo>
                      <a:pt x="46" y="164"/>
                    </a:lnTo>
                    <a:lnTo>
                      <a:pt x="47" y="164"/>
                    </a:lnTo>
                    <a:lnTo>
                      <a:pt x="48" y="164"/>
                    </a:lnTo>
                    <a:lnTo>
                      <a:pt x="49" y="164"/>
                    </a:lnTo>
                    <a:lnTo>
                      <a:pt x="48" y="165"/>
                    </a:lnTo>
                    <a:lnTo>
                      <a:pt x="48" y="166"/>
                    </a:lnTo>
                    <a:lnTo>
                      <a:pt x="46" y="166"/>
                    </a:lnTo>
                    <a:lnTo>
                      <a:pt x="45" y="166"/>
                    </a:lnTo>
                    <a:close/>
                    <a:moveTo>
                      <a:pt x="47" y="162"/>
                    </a:moveTo>
                    <a:lnTo>
                      <a:pt x="45" y="162"/>
                    </a:lnTo>
                    <a:lnTo>
                      <a:pt x="44" y="162"/>
                    </a:lnTo>
                    <a:lnTo>
                      <a:pt x="45" y="160"/>
                    </a:lnTo>
                    <a:lnTo>
                      <a:pt x="46" y="160"/>
                    </a:lnTo>
                    <a:lnTo>
                      <a:pt x="47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50" y="160"/>
                    </a:lnTo>
                    <a:lnTo>
                      <a:pt x="50" y="161"/>
                    </a:lnTo>
                    <a:lnTo>
                      <a:pt x="47" y="162"/>
                    </a:lnTo>
                    <a:lnTo>
                      <a:pt x="47" y="162"/>
                    </a:lnTo>
                    <a:close/>
                    <a:moveTo>
                      <a:pt x="68" y="140"/>
                    </a:moveTo>
                    <a:lnTo>
                      <a:pt x="67" y="142"/>
                    </a:lnTo>
                    <a:lnTo>
                      <a:pt x="67" y="144"/>
                    </a:lnTo>
                    <a:lnTo>
                      <a:pt x="67" y="148"/>
                    </a:lnTo>
                    <a:lnTo>
                      <a:pt x="65" y="149"/>
                    </a:lnTo>
                    <a:lnTo>
                      <a:pt x="65" y="146"/>
                    </a:lnTo>
                    <a:lnTo>
                      <a:pt x="64" y="146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2" y="143"/>
                    </a:lnTo>
                    <a:lnTo>
                      <a:pt x="64" y="141"/>
                    </a:lnTo>
                    <a:lnTo>
                      <a:pt x="64" y="141"/>
                    </a:lnTo>
                    <a:lnTo>
                      <a:pt x="65" y="142"/>
                    </a:lnTo>
                    <a:lnTo>
                      <a:pt x="68" y="139"/>
                    </a:lnTo>
                    <a:lnTo>
                      <a:pt x="68" y="140"/>
                    </a:lnTo>
                    <a:close/>
                    <a:moveTo>
                      <a:pt x="16" y="116"/>
                    </a:moveTo>
                    <a:lnTo>
                      <a:pt x="13" y="116"/>
                    </a:lnTo>
                    <a:lnTo>
                      <a:pt x="13" y="115"/>
                    </a:lnTo>
                    <a:lnTo>
                      <a:pt x="15" y="113"/>
                    </a:lnTo>
                    <a:lnTo>
                      <a:pt x="16" y="115"/>
                    </a:lnTo>
                    <a:lnTo>
                      <a:pt x="16" y="116"/>
                    </a:lnTo>
                    <a:close/>
                    <a:moveTo>
                      <a:pt x="31" y="104"/>
                    </a:moveTo>
                    <a:lnTo>
                      <a:pt x="31" y="107"/>
                    </a:lnTo>
                    <a:lnTo>
                      <a:pt x="31" y="108"/>
                    </a:lnTo>
                    <a:lnTo>
                      <a:pt x="30" y="109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8" y="107"/>
                    </a:lnTo>
                    <a:lnTo>
                      <a:pt x="28" y="108"/>
                    </a:lnTo>
                    <a:lnTo>
                      <a:pt x="26" y="109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9" y="105"/>
                    </a:lnTo>
                    <a:lnTo>
                      <a:pt x="31" y="104"/>
                    </a:lnTo>
                    <a:close/>
                    <a:moveTo>
                      <a:pt x="90" y="87"/>
                    </a:moveTo>
                    <a:lnTo>
                      <a:pt x="90" y="89"/>
                    </a:lnTo>
                    <a:lnTo>
                      <a:pt x="93" y="89"/>
                    </a:lnTo>
                    <a:lnTo>
                      <a:pt x="93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90" y="91"/>
                    </a:lnTo>
                    <a:lnTo>
                      <a:pt x="89" y="91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7" y="87"/>
                    </a:lnTo>
                    <a:lnTo>
                      <a:pt x="88" y="88"/>
                    </a:lnTo>
                    <a:lnTo>
                      <a:pt x="89" y="86"/>
                    </a:lnTo>
                    <a:lnTo>
                      <a:pt x="90" y="87"/>
                    </a:lnTo>
                    <a:close/>
                    <a:moveTo>
                      <a:pt x="104" y="83"/>
                    </a:moveTo>
                    <a:lnTo>
                      <a:pt x="105" y="84"/>
                    </a:lnTo>
                    <a:lnTo>
                      <a:pt x="107" y="84"/>
                    </a:lnTo>
                    <a:lnTo>
                      <a:pt x="108" y="86"/>
                    </a:lnTo>
                    <a:lnTo>
                      <a:pt x="107" y="87"/>
                    </a:lnTo>
                    <a:lnTo>
                      <a:pt x="104" y="85"/>
                    </a:lnTo>
                    <a:lnTo>
                      <a:pt x="102" y="87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99" y="86"/>
                    </a:lnTo>
                    <a:lnTo>
                      <a:pt x="99" y="85"/>
                    </a:lnTo>
                    <a:lnTo>
                      <a:pt x="101" y="85"/>
                    </a:lnTo>
                    <a:lnTo>
                      <a:pt x="102" y="84"/>
                    </a:lnTo>
                    <a:lnTo>
                      <a:pt x="103" y="84"/>
                    </a:lnTo>
                    <a:lnTo>
                      <a:pt x="104" y="83"/>
                    </a:lnTo>
                    <a:close/>
                    <a:moveTo>
                      <a:pt x="42" y="87"/>
                    </a:moveTo>
                    <a:lnTo>
                      <a:pt x="42" y="88"/>
                    </a:lnTo>
                    <a:lnTo>
                      <a:pt x="41" y="88"/>
                    </a:lnTo>
                    <a:lnTo>
                      <a:pt x="39" y="87"/>
                    </a:lnTo>
                    <a:lnTo>
                      <a:pt x="40" y="89"/>
                    </a:lnTo>
                    <a:lnTo>
                      <a:pt x="41" y="89"/>
                    </a:lnTo>
                    <a:lnTo>
                      <a:pt x="39" y="91"/>
                    </a:lnTo>
                    <a:lnTo>
                      <a:pt x="39" y="93"/>
                    </a:lnTo>
                    <a:lnTo>
                      <a:pt x="37" y="93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4" y="96"/>
                    </a:lnTo>
                    <a:lnTo>
                      <a:pt x="33" y="95"/>
                    </a:lnTo>
                    <a:lnTo>
                      <a:pt x="35" y="90"/>
                    </a:lnTo>
                    <a:lnTo>
                      <a:pt x="35" y="88"/>
                    </a:lnTo>
                    <a:lnTo>
                      <a:pt x="38" y="82"/>
                    </a:lnTo>
                    <a:lnTo>
                      <a:pt x="41" y="77"/>
                    </a:lnTo>
                    <a:lnTo>
                      <a:pt x="42" y="79"/>
                    </a:lnTo>
                    <a:lnTo>
                      <a:pt x="41" y="82"/>
                    </a:lnTo>
                    <a:lnTo>
                      <a:pt x="40" y="83"/>
                    </a:lnTo>
                    <a:lnTo>
                      <a:pt x="41" y="83"/>
                    </a:lnTo>
                    <a:lnTo>
                      <a:pt x="42" y="85"/>
                    </a:lnTo>
                    <a:lnTo>
                      <a:pt x="42" y="86"/>
                    </a:lnTo>
                    <a:lnTo>
                      <a:pt x="42" y="87"/>
                    </a:lnTo>
                    <a:close/>
                    <a:moveTo>
                      <a:pt x="47" y="83"/>
                    </a:moveTo>
                    <a:lnTo>
                      <a:pt x="46" y="84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3" y="84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4" y="80"/>
                    </a:lnTo>
                    <a:lnTo>
                      <a:pt x="44" y="78"/>
                    </a:lnTo>
                    <a:lnTo>
                      <a:pt x="46" y="78"/>
                    </a:lnTo>
                    <a:lnTo>
                      <a:pt x="46" y="77"/>
                    </a:lnTo>
                    <a:lnTo>
                      <a:pt x="45" y="76"/>
                    </a:lnTo>
                    <a:lnTo>
                      <a:pt x="46" y="74"/>
                    </a:lnTo>
                    <a:lnTo>
                      <a:pt x="48" y="75"/>
                    </a:lnTo>
                    <a:lnTo>
                      <a:pt x="48" y="77"/>
                    </a:lnTo>
                    <a:lnTo>
                      <a:pt x="47" y="83"/>
                    </a:lnTo>
                    <a:close/>
                    <a:moveTo>
                      <a:pt x="63" y="67"/>
                    </a:moveTo>
                    <a:lnTo>
                      <a:pt x="63" y="68"/>
                    </a:lnTo>
                    <a:lnTo>
                      <a:pt x="65" y="67"/>
                    </a:lnTo>
                    <a:lnTo>
                      <a:pt x="65" y="68"/>
                    </a:lnTo>
                    <a:lnTo>
                      <a:pt x="66" y="69"/>
                    </a:lnTo>
                    <a:lnTo>
                      <a:pt x="65" y="71"/>
                    </a:lnTo>
                    <a:lnTo>
                      <a:pt x="59" y="74"/>
                    </a:lnTo>
                    <a:lnTo>
                      <a:pt x="60" y="77"/>
                    </a:lnTo>
                    <a:lnTo>
                      <a:pt x="59" y="77"/>
                    </a:lnTo>
                    <a:lnTo>
                      <a:pt x="58" y="78"/>
                    </a:lnTo>
                    <a:lnTo>
                      <a:pt x="56" y="78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3" y="79"/>
                    </a:lnTo>
                    <a:lnTo>
                      <a:pt x="53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80"/>
                    </a:lnTo>
                    <a:lnTo>
                      <a:pt x="52" y="81"/>
                    </a:lnTo>
                    <a:lnTo>
                      <a:pt x="51" y="82"/>
                    </a:lnTo>
                    <a:lnTo>
                      <a:pt x="50" y="81"/>
                    </a:lnTo>
                    <a:lnTo>
                      <a:pt x="49" y="80"/>
                    </a:lnTo>
                    <a:lnTo>
                      <a:pt x="50" y="77"/>
                    </a:lnTo>
                    <a:lnTo>
                      <a:pt x="52" y="75"/>
                    </a:lnTo>
                    <a:lnTo>
                      <a:pt x="51" y="75"/>
                    </a:lnTo>
                    <a:lnTo>
                      <a:pt x="50" y="75"/>
                    </a:lnTo>
                    <a:lnTo>
                      <a:pt x="51" y="71"/>
                    </a:lnTo>
                    <a:lnTo>
                      <a:pt x="54" y="70"/>
                    </a:lnTo>
                    <a:lnTo>
                      <a:pt x="54" y="69"/>
                    </a:lnTo>
                    <a:lnTo>
                      <a:pt x="52" y="69"/>
                    </a:lnTo>
                    <a:lnTo>
                      <a:pt x="51" y="68"/>
                    </a:lnTo>
                    <a:lnTo>
                      <a:pt x="55" y="66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58" y="68"/>
                    </a:lnTo>
                    <a:lnTo>
                      <a:pt x="57" y="67"/>
                    </a:lnTo>
                    <a:lnTo>
                      <a:pt x="61" y="63"/>
                    </a:lnTo>
                    <a:lnTo>
                      <a:pt x="63" y="64"/>
                    </a:lnTo>
                    <a:lnTo>
                      <a:pt x="63" y="67"/>
                    </a:lnTo>
                    <a:close/>
                    <a:moveTo>
                      <a:pt x="67" y="64"/>
                    </a:moveTo>
                    <a:lnTo>
                      <a:pt x="67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8" y="69"/>
                    </a:lnTo>
                    <a:lnTo>
                      <a:pt x="67" y="68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6" y="66"/>
                    </a:lnTo>
                    <a:lnTo>
                      <a:pt x="65" y="66"/>
                    </a:lnTo>
                    <a:lnTo>
                      <a:pt x="64" y="64"/>
                    </a:lnTo>
                    <a:lnTo>
                      <a:pt x="65" y="65"/>
                    </a:lnTo>
                    <a:lnTo>
                      <a:pt x="65" y="63"/>
                    </a:lnTo>
                    <a:lnTo>
                      <a:pt x="66" y="63"/>
                    </a:lnTo>
                    <a:lnTo>
                      <a:pt x="67" y="64"/>
                    </a:lnTo>
                    <a:close/>
                    <a:moveTo>
                      <a:pt x="90" y="56"/>
                    </a:moveTo>
                    <a:lnTo>
                      <a:pt x="88" y="61"/>
                    </a:lnTo>
                    <a:lnTo>
                      <a:pt x="86" y="61"/>
                    </a:lnTo>
                    <a:lnTo>
                      <a:pt x="85" y="63"/>
                    </a:lnTo>
                    <a:lnTo>
                      <a:pt x="84" y="64"/>
                    </a:lnTo>
                    <a:lnTo>
                      <a:pt x="80" y="67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9" y="70"/>
                    </a:lnTo>
                    <a:lnTo>
                      <a:pt x="78" y="71"/>
                    </a:lnTo>
                    <a:lnTo>
                      <a:pt x="77" y="70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76" y="69"/>
                    </a:lnTo>
                    <a:lnTo>
                      <a:pt x="76" y="71"/>
                    </a:lnTo>
                    <a:lnTo>
                      <a:pt x="74" y="72"/>
                    </a:lnTo>
                    <a:lnTo>
                      <a:pt x="67" y="76"/>
                    </a:lnTo>
                    <a:lnTo>
                      <a:pt x="67" y="74"/>
                    </a:lnTo>
                    <a:lnTo>
                      <a:pt x="67" y="70"/>
                    </a:lnTo>
                    <a:lnTo>
                      <a:pt x="67" y="70"/>
                    </a:lnTo>
                    <a:lnTo>
                      <a:pt x="67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8"/>
                    </a:lnTo>
                    <a:lnTo>
                      <a:pt x="71" y="64"/>
                    </a:lnTo>
                    <a:lnTo>
                      <a:pt x="72" y="63"/>
                    </a:lnTo>
                    <a:lnTo>
                      <a:pt x="73" y="64"/>
                    </a:lnTo>
                    <a:lnTo>
                      <a:pt x="74" y="63"/>
                    </a:lnTo>
                    <a:lnTo>
                      <a:pt x="72" y="61"/>
                    </a:lnTo>
                    <a:lnTo>
                      <a:pt x="74" y="59"/>
                    </a:lnTo>
                    <a:lnTo>
                      <a:pt x="76" y="61"/>
                    </a:lnTo>
                    <a:lnTo>
                      <a:pt x="76" y="60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7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79" y="59"/>
                    </a:lnTo>
                    <a:lnTo>
                      <a:pt x="80" y="58"/>
                    </a:lnTo>
                    <a:lnTo>
                      <a:pt x="80" y="57"/>
                    </a:lnTo>
                    <a:lnTo>
                      <a:pt x="81" y="57"/>
                    </a:lnTo>
                    <a:lnTo>
                      <a:pt x="83" y="58"/>
                    </a:lnTo>
                    <a:lnTo>
                      <a:pt x="83" y="59"/>
                    </a:lnTo>
                    <a:lnTo>
                      <a:pt x="83" y="60"/>
                    </a:lnTo>
                    <a:lnTo>
                      <a:pt x="84" y="60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6" y="57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6"/>
                    </a:lnTo>
                    <a:close/>
                    <a:moveTo>
                      <a:pt x="79" y="48"/>
                    </a:moveTo>
                    <a:lnTo>
                      <a:pt x="82" y="50"/>
                    </a:lnTo>
                    <a:lnTo>
                      <a:pt x="84" y="49"/>
                    </a:lnTo>
                    <a:lnTo>
                      <a:pt x="84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6" y="50"/>
                    </a:lnTo>
                    <a:lnTo>
                      <a:pt x="87" y="51"/>
                    </a:lnTo>
                    <a:lnTo>
                      <a:pt x="85" y="52"/>
                    </a:lnTo>
                    <a:lnTo>
                      <a:pt x="84" y="53"/>
                    </a:lnTo>
                    <a:lnTo>
                      <a:pt x="82" y="54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79" y="52"/>
                    </a:lnTo>
                    <a:lnTo>
                      <a:pt x="77" y="50"/>
                    </a:lnTo>
                    <a:lnTo>
                      <a:pt x="79" y="48"/>
                    </a:lnTo>
                    <a:close/>
                    <a:moveTo>
                      <a:pt x="161" y="48"/>
                    </a:moveTo>
                    <a:lnTo>
                      <a:pt x="161" y="49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1" y="52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1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7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2" y="64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7"/>
                    </a:lnTo>
                    <a:lnTo>
                      <a:pt x="162" y="67"/>
                    </a:lnTo>
                    <a:lnTo>
                      <a:pt x="162" y="69"/>
                    </a:lnTo>
                    <a:lnTo>
                      <a:pt x="163" y="71"/>
                    </a:lnTo>
                    <a:lnTo>
                      <a:pt x="162" y="71"/>
                    </a:lnTo>
                    <a:lnTo>
                      <a:pt x="162" y="72"/>
                    </a:lnTo>
                    <a:lnTo>
                      <a:pt x="162" y="74"/>
                    </a:lnTo>
                    <a:lnTo>
                      <a:pt x="161" y="76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0" y="78"/>
                    </a:lnTo>
                    <a:lnTo>
                      <a:pt x="160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59" y="81"/>
                    </a:lnTo>
                    <a:lnTo>
                      <a:pt x="159" y="83"/>
                    </a:lnTo>
                    <a:lnTo>
                      <a:pt x="158" y="84"/>
                    </a:lnTo>
                    <a:lnTo>
                      <a:pt x="157" y="86"/>
                    </a:lnTo>
                    <a:lnTo>
                      <a:pt x="156" y="85"/>
                    </a:lnTo>
                    <a:lnTo>
                      <a:pt x="155" y="84"/>
                    </a:lnTo>
                    <a:lnTo>
                      <a:pt x="153" y="83"/>
                    </a:lnTo>
                    <a:lnTo>
                      <a:pt x="152" y="82"/>
                    </a:lnTo>
                    <a:lnTo>
                      <a:pt x="150" y="81"/>
                    </a:lnTo>
                    <a:lnTo>
                      <a:pt x="149" y="80"/>
                    </a:lnTo>
                    <a:lnTo>
                      <a:pt x="147" y="79"/>
                    </a:lnTo>
                    <a:lnTo>
                      <a:pt x="146" y="79"/>
                    </a:lnTo>
                    <a:lnTo>
                      <a:pt x="145" y="78"/>
                    </a:lnTo>
                    <a:lnTo>
                      <a:pt x="144" y="78"/>
                    </a:lnTo>
                    <a:lnTo>
                      <a:pt x="142" y="77"/>
                    </a:lnTo>
                    <a:lnTo>
                      <a:pt x="141" y="78"/>
                    </a:lnTo>
                    <a:lnTo>
                      <a:pt x="140" y="80"/>
                    </a:lnTo>
                    <a:lnTo>
                      <a:pt x="140" y="81"/>
                    </a:lnTo>
                    <a:lnTo>
                      <a:pt x="138" y="83"/>
                    </a:lnTo>
                    <a:lnTo>
                      <a:pt x="137" y="84"/>
                    </a:lnTo>
                    <a:lnTo>
                      <a:pt x="136" y="84"/>
                    </a:lnTo>
                    <a:lnTo>
                      <a:pt x="135" y="86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33" y="87"/>
                    </a:lnTo>
                    <a:lnTo>
                      <a:pt x="131" y="88"/>
                    </a:lnTo>
                    <a:lnTo>
                      <a:pt x="130" y="90"/>
                    </a:lnTo>
                    <a:lnTo>
                      <a:pt x="129" y="91"/>
                    </a:lnTo>
                    <a:lnTo>
                      <a:pt x="129" y="92"/>
                    </a:lnTo>
                    <a:lnTo>
                      <a:pt x="129" y="94"/>
                    </a:lnTo>
                    <a:lnTo>
                      <a:pt x="128" y="95"/>
                    </a:lnTo>
                    <a:lnTo>
                      <a:pt x="128" y="96"/>
                    </a:lnTo>
                    <a:lnTo>
                      <a:pt x="128" y="99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6" y="104"/>
                    </a:lnTo>
                    <a:lnTo>
                      <a:pt x="126" y="106"/>
                    </a:lnTo>
                    <a:lnTo>
                      <a:pt x="125" y="108"/>
                    </a:lnTo>
                    <a:lnTo>
                      <a:pt x="124" y="110"/>
                    </a:lnTo>
                    <a:lnTo>
                      <a:pt x="124" y="111"/>
                    </a:lnTo>
                    <a:lnTo>
                      <a:pt x="123" y="114"/>
                    </a:lnTo>
                    <a:lnTo>
                      <a:pt x="122" y="115"/>
                    </a:lnTo>
                    <a:lnTo>
                      <a:pt x="121" y="115"/>
                    </a:lnTo>
                    <a:lnTo>
                      <a:pt x="119" y="116"/>
                    </a:lnTo>
                    <a:lnTo>
                      <a:pt x="118" y="116"/>
                    </a:lnTo>
                    <a:lnTo>
                      <a:pt x="116" y="116"/>
                    </a:lnTo>
                    <a:lnTo>
                      <a:pt x="115" y="119"/>
                    </a:lnTo>
                    <a:lnTo>
                      <a:pt x="114" y="120"/>
                    </a:lnTo>
                    <a:lnTo>
                      <a:pt x="114" y="122"/>
                    </a:lnTo>
                    <a:lnTo>
                      <a:pt x="116" y="125"/>
                    </a:lnTo>
                    <a:lnTo>
                      <a:pt x="116" y="126"/>
                    </a:lnTo>
                    <a:lnTo>
                      <a:pt x="117" y="127"/>
                    </a:lnTo>
                    <a:lnTo>
                      <a:pt x="119" y="130"/>
                    </a:lnTo>
                    <a:lnTo>
                      <a:pt x="119" y="131"/>
                    </a:lnTo>
                    <a:lnTo>
                      <a:pt x="120" y="133"/>
                    </a:lnTo>
                    <a:lnTo>
                      <a:pt x="121" y="135"/>
                    </a:lnTo>
                    <a:lnTo>
                      <a:pt x="122" y="137"/>
                    </a:lnTo>
                    <a:lnTo>
                      <a:pt x="122" y="138"/>
                    </a:lnTo>
                    <a:lnTo>
                      <a:pt x="122" y="139"/>
                    </a:lnTo>
                    <a:lnTo>
                      <a:pt x="122" y="140"/>
                    </a:lnTo>
                    <a:lnTo>
                      <a:pt x="122" y="143"/>
                    </a:lnTo>
                    <a:lnTo>
                      <a:pt x="122" y="143"/>
                    </a:lnTo>
                    <a:lnTo>
                      <a:pt x="122" y="145"/>
                    </a:lnTo>
                    <a:lnTo>
                      <a:pt x="122" y="146"/>
                    </a:lnTo>
                    <a:lnTo>
                      <a:pt x="122" y="147"/>
                    </a:lnTo>
                    <a:lnTo>
                      <a:pt x="121" y="147"/>
                    </a:lnTo>
                    <a:lnTo>
                      <a:pt x="120" y="149"/>
                    </a:lnTo>
                    <a:lnTo>
                      <a:pt x="119" y="149"/>
                    </a:lnTo>
                    <a:lnTo>
                      <a:pt x="117" y="151"/>
                    </a:lnTo>
                    <a:lnTo>
                      <a:pt x="116" y="153"/>
                    </a:lnTo>
                    <a:lnTo>
                      <a:pt x="116" y="153"/>
                    </a:lnTo>
                    <a:lnTo>
                      <a:pt x="114" y="155"/>
                    </a:lnTo>
                    <a:lnTo>
                      <a:pt x="113" y="156"/>
                    </a:lnTo>
                    <a:lnTo>
                      <a:pt x="112" y="158"/>
                    </a:lnTo>
                    <a:lnTo>
                      <a:pt x="111" y="160"/>
                    </a:lnTo>
                    <a:lnTo>
                      <a:pt x="111" y="162"/>
                    </a:lnTo>
                    <a:lnTo>
                      <a:pt x="110" y="163"/>
                    </a:lnTo>
                    <a:lnTo>
                      <a:pt x="109" y="165"/>
                    </a:lnTo>
                    <a:lnTo>
                      <a:pt x="109" y="165"/>
                    </a:lnTo>
                    <a:lnTo>
                      <a:pt x="108" y="167"/>
                    </a:lnTo>
                    <a:lnTo>
                      <a:pt x="107" y="169"/>
                    </a:lnTo>
                    <a:lnTo>
                      <a:pt x="106" y="169"/>
                    </a:lnTo>
                    <a:lnTo>
                      <a:pt x="106" y="171"/>
                    </a:lnTo>
                    <a:lnTo>
                      <a:pt x="105" y="172"/>
                    </a:lnTo>
                    <a:lnTo>
                      <a:pt x="105" y="173"/>
                    </a:lnTo>
                    <a:lnTo>
                      <a:pt x="104" y="175"/>
                    </a:lnTo>
                    <a:lnTo>
                      <a:pt x="103" y="177"/>
                    </a:lnTo>
                    <a:lnTo>
                      <a:pt x="101" y="178"/>
                    </a:lnTo>
                    <a:lnTo>
                      <a:pt x="101" y="179"/>
                    </a:lnTo>
                    <a:lnTo>
                      <a:pt x="100" y="179"/>
                    </a:lnTo>
                    <a:lnTo>
                      <a:pt x="98" y="181"/>
                    </a:lnTo>
                    <a:lnTo>
                      <a:pt x="98" y="182"/>
                    </a:lnTo>
                    <a:lnTo>
                      <a:pt x="97" y="184"/>
                    </a:lnTo>
                    <a:lnTo>
                      <a:pt x="97" y="185"/>
                    </a:lnTo>
                    <a:lnTo>
                      <a:pt x="97" y="187"/>
                    </a:lnTo>
                    <a:lnTo>
                      <a:pt x="98" y="190"/>
                    </a:lnTo>
                    <a:lnTo>
                      <a:pt x="98" y="191"/>
                    </a:lnTo>
                    <a:lnTo>
                      <a:pt x="99" y="193"/>
                    </a:lnTo>
                    <a:lnTo>
                      <a:pt x="99" y="195"/>
                    </a:lnTo>
                    <a:lnTo>
                      <a:pt x="99" y="197"/>
                    </a:lnTo>
                    <a:lnTo>
                      <a:pt x="99" y="197"/>
                    </a:lnTo>
                    <a:lnTo>
                      <a:pt x="98" y="198"/>
                    </a:lnTo>
                    <a:lnTo>
                      <a:pt x="96" y="199"/>
                    </a:lnTo>
                    <a:lnTo>
                      <a:pt x="95" y="200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0" y="203"/>
                    </a:lnTo>
                    <a:lnTo>
                      <a:pt x="88" y="205"/>
                    </a:lnTo>
                    <a:lnTo>
                      <a:pt x="85" y="205"/>
                    </a:lnTo>
                    <a:lnTo>
                      <a:pt x="83" y="206"/>
                    </a:lnTo>
                    <a:lnTo>
                      <a:pt x="82" y="206"/>
                    </a:lnTo>
                    <a:lnTo>
                      <a:pt x="80" y="206"/>
                    </a:lnTo>
                    <a:lnTo>
                      <a:pt x="79" y="206"/>
                    </a:lnTo>
                    <a:lnTo>
                      <a:pt x="77" y="206"/>
                    </a:lnTo>
                    <a:lnTo>
                      <a:pt x="76" y="206"/>
                    </a:lnTo>
                    <a:lnTo>
                      <a:pt x="74" y="206"/>
                    </a:lnTo>
                    <a:lnTo>
                      <a:pt x="74" y="209"/>
                    </a:lnTo>
                    <a:lnTo>
                      <a:pt x="75" y="211"/>
                    </a:lnTo>
                    <a:lnTo>
                      <a:pt x="75" y="212"/>
                    </a:lnTo>
                    <a:lnTo>
                      <a:pt x="75" y="214"/>
                    </a:lnTo>
                    <a:lnTo>
                      <a:pt x="75" y="215"/>
                    </a:lnTo>
                    <a:lnTo>
                      <a:pt x="75" y="217"/>
                    </a:lnTo>
                    <a:lnTo>
                      <a:pt x="76" y="218"/>
                    </a:lnTo>
                    <a:lnTo>
                      <a:pt x="76" y="220"/>
                    </a:lnTo>
                    <a:lnTo>
                      <a:pt x="76" y="220"/>
                    </a:lnTo>
                    <a:lnTo>
                      <a:pt x="76" y="221"/>
                    </a:lnTo>
                    <a:lnTo>
                      <a:pt x="76" y="223"/>
                    </a:lnTo>
                    <a:lnTo>
                      <a:pt x="76" y="224"/>
                    </a:lnTo>
                    <a:lnTo>
                      <a:pt x="76" y="225"/>
                    </a:lnTo>
                    <a:lnTo>
                      <a:pt x="77" y="227"/>
                    </a:lnTo>
                    <a:lnTo>
                      <a:pt x="76" y="229"/>
                    </a:lnTo>
                    <a:lnTo>
                      <a:pt x="76" y="231"/>
                    </a:lnTo>
                    <a:lnTo>
                      <a:pt x="76" y="231"/>
                    </a:lnTo>
                    <a:lnTo>
                      <a:pt x="75" y="232"/>
                    </a:lnTo>
                    <a:lnTo>
                      <a:pt x="75" y="235"/>
                    </a:lnTo>
                    <a:lnTo>
                      <a:pt x="74" y="236"/>
                    </a:lnTo>
                    <a:lnTo>
                      <a:pt x="74" y="238"/>
                    </a:lnTo>
                    <a:lnTo>
                      <a:pt x="74" y="240"/>
                    </a:lnTo>
                    <a:lnTo>
                      <a:pt x="74" y="242"/>
                    </a:lnTo>
                    <a:lnTo>
                      <a:pt x="73" y="244"/>
                    </a:lnTo>
                    <a:lnTo>
                      <a:pt x="73" y="245"/>
                    </a:lnTo>
                    <a:lnTo>
                      <a:pt x="73" y="246"/>
                    </a:lnTo>
                    <a:lnTo>
                      <a:pt x="73" y="248"/>
                    </a:lnTo>
                    <a:lnTo>
                      <a:pt x="73" y="250"/>
                    </a:lnTo>
                    <a:lnTo>
                      <a:pt x="73" y="251"/>
                    </a:lnTo>
                    <a:lnTo>
                      <a:pt x="73" y="251"/>
                    </a:lnTo>
                    <a:lnTo>
                      <a:pt x="73" y="252"/>
                    </a:lnTo>
                    <a:lnTo>
                      <a:pt x="73" y="253"/>
                    </a:lnTo>
                    <a:lnTo>
                      <a:pt x="73" y="256"/>
                    </a:lnTo>
                    <a:lnTo>
                      <a:pt x="73" y="257"/>
                    </a:lnTo>
                    <a:lnTo>
                      <a:pt x="73" y="260"/>
                    </a:lnTo>
                    <a:lnTo>
                      <a:pt x="73" y="261"/>
                    </a:lnTo>
                    <a:lnTo>
                      <a:pt x="71" y="263"/>
                    </a:lnTo>
                    <a:lnTo>
                      <a:pt x="70" y="264"/>
                    </a:lnTo>
                    <a:lnTo>
                      <a:pt x="70" y="266"/>
                    </a:lnTo>
                    <a:lnTo>
                      <a:pt x="69" y="267"/>
                    </a:lnTo>
                    <a:lnTo>
                      <a:pt x="69" y="269"/>
                    </a:lnTo>
                    <a:lnTo>
                      <a:pt x="69" y="271"/>
                    </a:lnTo>
                    <a:lnTo>
                      <a:pt x="68" y="272"/>
                    </a:lnTo>
                    <a:lnTo>
                      <a:pt x="64" y="271"/>
                    </a:lnTo>
                    <a:lnTo>
                      <a:pt x="61" y="272"/>
                    </a:lnTo>
                    <a:lnTo>
                      <a:pt x="60" y="271"/>
                    </a:lnTo>
                    <a:lnTo>
                      <a:pt x="50" y="273"/>
                    </a:lnTo>
                    <a:lnTo>
                      <a:pt x="49" y="273"/>
                    </a:lnTo>
                    <a:lnTo>
                      <a:pt x="47" y="272"/>
                    </a:lnTo>
                    <a:lnTo>
                      <a:pt x="43" y="273"/>
                    </a:lnTo>
                    <a:lnTo>
                      <a:pt x="43" y="273"/>
                    </a:lnTo>
                    <a:lnTo>
                      <a:pt x="42" y="273"/>
                    </a:lnTo>
                    <a:lnTo>
                      <a:pt x="41" y="273"/>
                    </a:lnTo>
                    <a:lnTo>
                      <a:pt x="38" y="272"/>
                    </a:lnTo>
                    <a:lnTo>
                      <a:pt x="35" y="272"/>
                    </a:lnTo>
                    <a:lnTo>
                      <a:pt x="34" y="274"/>
                    </a:lnTo>
                    <a:lnTo>
                      <a:pt x="32" y="275"/>
                    </a:lnTo>
                    <a:lnTo>
                      <a:pt x="31" y="277"/>
                    </a:lnTo>
                    <a:lnTo>
                      <a:pt x="30" y="277"/>
                    </a:lnTo>
                    <a:lnTo>
                      <a:pt x="31" y="279"/>
                    </a:lnTo>
                    <a:lnTo>
                      <a:pt x="30" y="280"/>
                    </a:lnTo>
                    <a:lnTo>
                      <a:pt x="29" y="280"/>
                    </a:lnTo>
                    <a:lnTo>
                      <a:pt x="26" y="281"/>
                    </a:lnTo>
                    <a:lnTo>
                      <a:pt x="25" y="283"/>
                    </a:lnTo>
                    <a:lnTo>
                      <a:pt x="24" y="282"/>
                    </a:lnTo>
                    <a:lnTo>
                      <a:pt x="22" y="283"/>
                    </a:lnTo>
                    <a:lnTo>
                      <a:pt x="21" y="280"/>
                    </a:lnTo>
                    <a:lnTo>
                      <a:pt x="18" y="280"/>
                    </a:lnTo>
                    <a:lnTo>
                      <a:pt x="16" y="279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0" y="280"/>
                    </a:lnTo>
                    <a:lnTo>
                      <a:pt x="10" y="279"/>
                    </a:lnTo>
                    <a:lnTo>
                      <a:pt x="10" y="279"/>
                    </a:lnTo>
                    <a:lnTo>
                      <a:pt x="11" y="277"/>
                    </a:lnTo>
                    <a:lnTo>
                      <a:pt x="11" y="276"/>
                    </a:lnTo>
                    <a:lnTo>
                      <a:pt x="10" y="275"/>
                    </a:lnTo>
                    <a:lnTo>
                      <a:pt x="11" y="275"/>
                    </a:lnTo>
                    <a:lnTo>
                      <a:pt x="13" y="274"/>
                    </a:lnTo>
                    <a:lnTo>
                      <a:pt x="15" y="272"/>
                    </a:lnTo>
                    <a:lnTo>
                      <a:pt x="16" y="274"/>
                    </a:lnTo>
                    <a:lnTo>
                      <a:pt x="17" y="275"/>
                    </a:lnTo>
                    <a:lnTo>
                      <a:pt x="18" y="274"/>
                    </a:lnTo>
                    <a:lnTo>
                      <a:pt x="18" y="274"/>
                    </a:lnTo>
                    <a:lnTo>
                      <a:pt x="18" y="273"/>
                    </a:lnTo>
                    <a:lnTo>
                      <a:pt x="18" y="273"/>
                    </a:lnTo>
                    <a:lnTo>
                      <a:pt x="17" y="273"/>
                    </a:lnTo>
                    <a:lnTo>
                      <a:pt x="16" y="272"/>
                    </a:lnTo>
                    <a:lnTo>
                      <a:pt x="18" y="271"/>
                    </a:lnTo>
                    <a:lnTo>
                      <a:pt x="18" y="271"/>
                    </a:lnTo>
                    <a:lnTo>
                      <a:pt x="20" y="270"/>
                    </a:lnTo>
                    <a:lnTo>
                      <a:pt x="22" y="270"/>
                    </a:lnTo>
                    <a:lnTo>
                      <a:pt x="24" y="267"/>
                    </a:lnTo>
                    <a:lnTo>
                      <a:pt x="25" y="267"/>
                    </a:lnTo>
                    <a:lnTo>
                      <a:pt x="25" y="266"/>
                    </a:lnTo>
                    <a:lnTo>
                      <a:pt x="26" y="265"/>
                    </a:lnTo>
                    <a:lnTo>
                      <a:pt x="27" y="265"/>
                    </a:lnTo>
                    <a:lnTo>
                      <a:pt x="27" y="264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30" y="260"/>
                    </a:lnTo>
                    <a:lnTo>
                      <a:pt x="31" y="259"/>
                    </a:lnTo>
                    <a:lnTo>
                      <a:pt x="32" y="259"/>
                    </a:lnTo>
                    <a:lnTo>
                      <a:pt x="32" y="258"/>
                    </a:lnTo>
                    <a:lnTo>
                      <a:pt x="29" y="260"/>
                    </a:lnTo>
                    <a:lnTo>
                      <a:pt x="29" y="260"/>
                    </a:lnTo>
                    <a:lnTo>
                      <a:pt x="27" y="261"/>
                    </a:lnTo>
                    <a:lnTo>
                      <a:pt x="26" y="263"/>
                    </a:lnTo>
                    <a:lnTo>
                      <a:pt x="24" y="265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22" y="267"/>
                    </a:lnTo>
                    <a:lnTo>
                      <a:pt x="19" y="269"/>
                    </a:lnTo>
                    <a:lnTo>
                      <a:pt x="18" y="269"/>
                    </a:lnTo>
                    <a:lnTo>
                      <a:pt x="16" y="268"/>
                    </a:lnTo>
                    <a:lnTo>
                      <a:pt x="15" y="268"/>
                    </a:lnTo>
                    <a:lnTo>
                      <a:pt x="16" y="267"/>
                    </a:lnTo>
                    <a:lnTo>
                      <a:pt x="17" y="266"/>
                    </a:lnTo>
                    <a:lnTo>
                      <a:pt x="18" y="267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18" y="265"/>
                    </a:lnTo>
                    <a:lnTo>
                      <a:pt x="17" y="265"/>
                    </a:lnTo>
                    <a:lnTo>
                      <a:pt x="17" y="264"/>
                    </a:lnTo>
                    <a:lnTo>
                      <a:pt x="17" y="263"/>
                    </a:lnTo>
                    <a:lnTo>
                      <a:pt x="15" y="264"/>
                    </a:lnTo>
                    <a:lnTo>
                      <a:pt x="16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63"/>
                    </a:lnTo>
                    <a:lnTo>
                      <a:pt x="18" y="262"/>
                    </a:lnTo>
                    <a:lnTo>
                      <a:pt x="17" y="261"/>
                    </a:lnTo>
                    <a:lnTo>
                      <a:pt x="16" y="261"/>
                    </a:lnTo>
                    <a:lnTo>
                      <a:pt x="15" y="262"/>
                    </a:lnTo>
                    <a:lnTo>
                      <a:pt x="14" y="262"/>
                    </a:lnTo>
                    <a:lnTo>
                      <a:pt x="14" y="263"/>
                    </a:lnTo>
                    <a:lnTo>
                      <a:pt x="13" y="263"/>
                    </a:lnTo>
                    <a:lnTo>
                      <a:pt x="14" y="261"/>
                    </a:lnTo>
                    <a:lnTo>
                      <a:pt x="14" y="261"/>
                    </a:lnTo>
                    <a:lnTo>
                      <a:pt x="14" y="260"/>
                    </a:lnTo>
                    <a:lnTo>
                      <a:pt x="15" y="260"/>
                    </a:lnTo>
                    <a:lnTo>
                      <a:pt x="15" y="259"/>
                    </a:lnTo>
                    <a:lnTo>
                      <a:pt x="16" y="259"/>
                    </a:lnTo>
                    <a:lnTo>
                      <a:pt x="17" y="259"/>
                    </a:lnTo>
                    <a:lnTo>
                      <a:pt x="17" y="258"/>
                    </a:lnTo>
                    <a:lnTo>
                      <a:pt x="18" y="258"/>
                    </a:lnTo>
                    <a:lnTo>
                      <a:pt x="18" y="258"/>
                    </a:lnTo>
                    <a:lnTo>
                      <a:pt x="17" y="257"/>
                    </a:lnTo>
                    <a:lnTo>
                      <a:pt x="18" y="256"/>
                    </a:lnTo>
                    <a:lnTo>
                      <a:pt x="18" y="256"/>
                    </a:lnTo>
                    <a:lnTo>
                      <a:pt x="19" y="255"/>
                    </a:lnTo>
                    <a:lnTo>
                      <a:pt x="18" y="255"/>
                    </a:lnTo>
                    <a:lnTo>
                      <a:pt x="17" y="255"/>
                    </a:lnTo>
                    <a:lnTo>
                      <a:pt x="16" y="255"/>
                    </a:lnTo>
                    <a:lnTo>
                      <a:pt x="16" y="256"/>
                    </a:lnTo>
                    <a:lnTo>
                      <a:pt x="16" y="256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12" y="257"/>
                    </a:lnTo>
                    <a:lnTo>
                      <a:pt x="12" y="260"/>
                    </a:lnTo>
                    <a:lnTo>
                      <a:pt x="12" y="261"/>
                    </a:lnTo>
                    <a:lnTo>
                      <a:pt x="12" y="261"/>
                    </a:lnTo>
                    <a:lnTo>
                      <a:pt x="10" y="262"/>
                    </a:lnTo>
                    <a:lnTo>
                      <a:pt x="10" y="263"/>
                    </a:lnTo>
                    <a:lnTo>
                      <a:pt x="8" y="264"/>
                    </a:lnTo>
                    <a:lnTo>
                      <a:pt x="8" y="263"/>
                    </a:lnTo>
                    <a:lnTo>
                      <a:pt x="8" y="263"/>
                    </a:lnTo>
                    <a:lnTo>
                      <a:pt x="9" y="259"/>
                    </a:lnTo>
                    <a:lnTo>
                      <a:pt x="8" y="259"/>
                    </a:lnTo>
                    <a:lnTo>
                      <a:pt x="9" y="258"/>
                    </a:lnTo>
                    <a:lnTo>
                      <a:pt x="9" y="256"/>
                    </a:lnTo>
                    <a:lnTo>
                      <a:pt x="10" y="254"/>
                    </a:lnTo>
                    <a:lnTo>
                      <a:pt x="10" y="254"/>
                    </a:lnTo>
                    <a:lnTo>
                      <a:pt x="11" y="255"/>
                    </a:lnTo>
                    <a:lnTo>
                      <a:pt x="12" y="255"/>
                    </a:lnTo>
                    <a:lnTo>
                      <a:pt x="13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1" y="254"/>
                    </a:lnTo>
                    <a:lnTo>
                      <a:pt x="10" y="254"/>
                    </a:lnTo>
                    <a:lnTo>
                      <a:pt x="11" y="252"/>
                    </a:lnTo>
                    <a:lnTo>
                      <a:pt x="13" y="250"/>
                    </a:lnTo>
                    <a:lnTo>
                      <a:pt x="16" y="249"/>
                    </a:lnTo>
                    <a:lnTo>
                      <a:pt x="16" y="248"/>
                    </a:lnTo>
                    <a:lnTo>
                      <a:pt x="16" y="247"/>
                    </a:lnTo>
                    <a:lnTo>
                      <a:pt x="14" y="247"/>
                    </a:lnTo>
                    <a:lnTo>
                      <a:pt x="13" y="249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13" y="246"/>
                    </a:lnTo>
                    <a:lnTo>
                      <a:pt x="13" y="245"/>
                    </a:lnTo>
                    <a:lnTo>
                      <a:pt x="13" y="243"/>
                    </a:lnTo>
                    <a:lnTo>
                      <a:pt x="13" y="242"/>
                    </a:lnTo>
                    <a:lnTo>
                      <a:pt x="14" y="241"/>
                    </a:lnTo>
                    <a:lnTo>
                      <a:pt x="15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4"/>
                    </a:lnTo>
                    <a:lnTo>
                      <a:pt x="17" y="245"/>
                    </a:lnTo>
                    <a:lnTo>
                      <a:pt x="18" y="248"/>
                    </a:lnTo>
                    <a:lnTo>
                      <a:pt x="18" y="250"/>
                    </a:lnTo>
                    <a:lnTo>
                      <a:pt x="19" y="252"/>
                    </a:lnTo>
                    <a:lnTo>
                      <a:pt x="19" y="253"/>
                    </a:lnTo>
                    <a:lnTo>
                      <a:pt x="19" y="254"/>
                    </a:lnTo>
                    <a:lnTo>
                      <a:pt x="20" y="254"/>
                    </a:lnTo>
                    <a:lnTo>
                      <a:pt x="20" y="253"/>
                    </a:lnTo>
                    <a:lnTo>
                      <a:pt x="20" y="252"/>
                    </a:lnTo>
                    <a:lnTo>
                      <a:pt x="19" y="251"/>
                    </a:lnTo>
                    <a:lnTo>
                      <a:pt x="19" y="250"/>
                    </a:lnTo>
                    <a:lnTo>
                      <a:pt x="20" y="250"/>
                    </a:lnTo>
                    <a:lnTo>
                      <a:pt x="21" y="250"/>
                    </a:lnTo>
                    <a:lnTo>
                      <a:pt x="21" y="252"/>
                    </a:lnTo>
                    <a:lnTo>
                      <a:pt x="22" y="251"/>
                    </a:lnTo>
                    <a:lnTo>
                      <a:pt x="23" y="253"/>
                    </a:lnTo>
                    <a:lnTo>
                      <a:pt x="24" y="254"/>
                    </a:lnTo>
                    <a:lnTo>
                      <a:pt x="24" y="253"/>
                    </a:lnTo>
                    <a:lnTo>
                      <a:pt x="24" y="252"/>
                    </a:lnTo>
                    <a:lnTo>
                      <a:pt x="23" y="251"/>
                    </a:lnTo>
                    <a:lnTo>
                      <a:pt x="24" y="250"/>
                    </a:lnTo>
                    <a:lnTo>
                      <a:pt x="26" y="250"/>
                    </a:lnTo>
                    <a:lnTo>
                      <a:pt x="27" y="249"/>
                    </a:lnTo>
                    <a:lnTo>
                      <a:pt x="27" y="249"/>
                    </a:lnTo>
                    <a:lnTo>
                      <a:pt x="26" y="249"/>
                    </a:lnTo>
                    <a:lnTo>
                      <a:pt x="23" y="249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2" y="248"/>
                    </a:lnTo>
                    <a:lnTo>
                      <a:pt x="22" y="247"/>
                    </a:lnTo>
                    <a:lnTo>
                      <a:pt x="21" y="246"/>
                    </a:lnTo>
                    <a:lnTo>
                      <a:pt x="23" y="246"/>
                    </a:lnTo>
                    <a:lnTo>
                      <a:pt x="23" y="245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2" y="244"/>
                    </a:lnTo>
                    <a:lnTo>
                      <a:pt x="22" y="243"/>
                    </a:lnTo>
                    <a:lnTo>
                      <a:pt x="22" y="241"/>
                    </a:lnTo>
                    <a:lnTo>
                      <a:pt x="21" y="243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0" y="245"/>
                    </a:lnTo>
                    <a:lnTo>
                      <a:pt x="19" y="245"/>
                    </a:lnTo>
                    <a:lnTo>
                      <a:pt x="19" y="245"/>
                    </a:lnTo>
                    <a:lnTo>
                      <a:pt x="19" y="245"/>
                    </a:lnTo>
                    <a:lnTo>
                      <a:pt x="20" y="243"/>
                    </a:lnTo>
                    <a:lnTo>
                      <a:pt x="19" y="244"/>
                    </a:lnTo>
                    <a:lnTo>
                      <a:pt x="18" y="244"/>
                    </a:lnTo>
                    <a:lnTo>
                      <a:pt x="17" y="243"/>
                    </a:lnTo>
                    <a:lnTo>
                      <a:pt x="17" y="242"/>
                    </a:lnTo>
                    <a:lnTo>
                      <a:pt x="17" y="242"/>
                    </a:lnTo>
                    <a:lnTo>
                      <a:pt x="17" y="241"/>
                    </a:lnTo>
                    <a:lnTo>
                      <a:pt x="17" y="241"/>
                    </a:lnTo>
                    <a:lnTo>
                      <a:pt x="16" y="239"/>
                    </a:lnTo>
                    <a:lnTo>
                      <a:pt x="16" y="237"/>
                    </a:lnTo>
                    <a:lnTo>
                      <a:pt x="18" y="235"/>
                    </a:lnTo>
                    <a:lnTo>
                      <a:pt x="19" y="233"/>
                    </a:lnTo>
                    <a:lnTo>
                      <a:pt x="19" y="233"/>
                    </a:lnTo>
                    <a:lnTo>
                      <a:pt x="21" y="232"/>
                    </a:lnTo>
                    <a:lnTo>
                      <a:pt x="23" y="234"/>
                    </a:lnTo>
                    <a:lnTo>
                      <a:pt x="23" y="234"/>
                    </a:lnTo>
                    <a:lnTo>
                      <a:pt x="23" y="235"/>
                    </a:lnTo>
                    <a:lnTo>
                      <a:pt x="23" y="236"/>
                    </a:lnTo>
                    <a:lnTo>
                      <a:pt x="24" y="237"/>
                    </a:lnTo>
                    <a:lnTo>
                      <a:pt x="24" y="237"/>
                    </a:lnTo>
                    <a:lnTo>
                      <a:pt x="25" y="238"/>
                    </a:lnTo>
                    <a:lnTo>
                      <a:pt x="26" y="238"/>
                    </a:lnTo>
                    <a:lnTo>
                      <a:pt x="27" y="240"/>
                    </a:lnTo>
                    <a:lnTo>
                      <a:pt x="29" y="240"/>
                    </a:lnTo>
                    <a:lnTo>
                      <a:pt x="27" y="239"/>
                    </a:lnTo>
                    <a:lnTo>
                      <a:pt x="28" y="237"/>
                    </a:lnTo>
                    <a:lnTo>
                      <a:pt x="26" y="237"/>
                    </a:lnTo>
                    <a:lnTo>
                      <a:pt x="25" y="236"/>
                    </a:lnTo>
                    <a:lnTo>
                      <a:pt x="24" y="236"/>
                    </a:lnTo>
                    <a:lnTo>
                      <a:pt x="25" y="236"/>
                    </a:lnTo>
                    <a:lnTo>
                      <a:pt x="25" y="234"/>
                    </a:lnTo>
                    <a:lnTo>
                      <a:pt x="25" y="234"/>
                    </a:lnTo>
                    <a:lnTo>
                      <a:pt x="24" y="232"/>
                    </a:lnTo>
                    <a:lnTo>
                      <a:pt x="22" y="230"/>
                    </a:lnTo>
                    <a:lnTo>
                      <a:pt x="23" y="228"/>
                    </a:lnTo>
                    <a:lnTo>
                      <a:pt x="24" y="228"/>
                    </a:lnTo>
                    <a:lnTo>
                      <a:pt x="24" y="227"/>
                    </a:lnTo>
                    <a:lnTo>
                      <a:pt x="25" y="228"/>
                    </a:lnTo>
                    <a:lnTo>
                      <a:pt x="26" y="229"/>
                    </a:lnTo>
                    <a:lnTo>
                      <a:pt x="26" y="229"/>
                    </a:lnTo>
                    <a:lnTo>
                      <a:pt x="26" y="228"/>
                    </a:lnTo>
                    <a:lnTo>
                      <a:pt x="26" y="227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5" y="225"/>
                    </a:lnTo>
                    <a:lnTo>
                      <a:pt x="24" y="225"/>
                    </a:lnTo>
                    <a:lnTo>
                      <a:pt x="24" y="225"/>
                    </a:lnTo>
                    <a:lnTo>
                      <a:pt x="24" y="224"/>
                    </a:lnTo>
                    <a:lnTo>
                      <a:pt x="25" y="222"/>
                    </a:lnTo>
                    <a:lnTo>
                      <a:pt x="25" y="220"/>
                    </a:lnTo>
                    <a:lnTo>
                      <a:pt x="25" y="219"/>
                    </a:lnTo>
                    <a:lnTo>
                      <a:pt x="27" y="218"/>
                    </a:lnTo>
                    <a:lnTo>
                      <a:pt x="27" y="218"/>
                    </a:lnTo>
                    <a:lnTo>
                      <a:pt x="29" y="217"/>
                    </a:lnTo>
                    <a:lnTo>
                      <a:pt x="29" y="216"/>
                    </a:lnTo>
                    <a:lnTo>
                      <a:pt x="31" y="217"/>
                    </a:lnTo>
                    <a:lnTo>
                      <a:pt x="33" y="219"/>
                    </a:lnTo>
                    <a:lnTo>
                      <a:pt x="35" y="220"/>
                    </a:lnTo>
                    <a:lnTo>
                      <a:pt x="35" y="220"/>
                    </a:lnTo>
                    <a:lnTo>
                      <a:pt x="36" y="221"/>
                    </a:lnTo>
                    <a:lnTo>
                      <a:pt x="37" y="222"/>
                    </a:lnTo>
                    <a:lnTo>
                      <a:pt x="38" y="224"/>
                    </a:lnTo>
                    <a:lnTo>
                      <a:pt x="39" y="226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38" y="219"/>
                    </a:lnTo>
                    <a:lnTo>
                      <a:pt x="37" y="218"/>
                    </a:lnTo>
                    <a:lnTo>
                      <a:pt x="35" y="218"/>
                    </a:lnTo>
                    <a:lnTo>
                      <a:pt x="34" y="217"/>
                    </a:lnTo>
                    <a:lnTo>
                      <a:pt x="33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3" y="214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3" y="211"/>
                    </a:lnTo>
                    <a:lnTo>
                      <a:pt x="35" y="210"/>
                    </a:lnTo>
                    <a:lnTo>
                      <a:pt x="34" y="210"/>
                    </a:lnTo>
                    <a:lnTo>
                      <a:pt x="32" y="211"/>
                    </a:lnTo>
                    <a:lnTo>
                      <a:pt x="30" y="211"/>
                    </a:lnTo>
                    <a:lnTo>
                      <a:pt x="29" y="211"/>
                    </a:lnTo>
                    <a:lnTo>
                      <a:pt x="27" y="211"/>
                    </a:lnTo>
                    <a:lnTo>
                      <a:pt x="27" y="211"/>
                    </a:lnTo>
                    <a:lnTo>
                      <a:pt x="25" y="211"/>
                    </a:lnTo>
                    <a:lnTo>
                      <a:pt x="26" y="209"/>
                    </a:lnTo>
                    <a:lnTo>
                      <a:pt x="29" y="207"/>
                    </a:lnTo>
                    <a:lnTo>
                      <a:pt x="29" y="207"/>
                    </a:lnTo>
                    <a:lnTo>
                      <a:pt x="33" y="205"/>
                    </a:lnTo>
                    <a:lnTo>
                      <a:pt x="34" y="205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1" y="202"/>
                    </a:lnTo>
                    <a:lnTo>
                      <a:pt x="44" y="201"/>
                    </a:lnTo>
                    <a:lnTo>
                      <a:pt x="47" y="200"/>
                    </a:lnTo>
                    <a:lnTo>
                      <a:pt x="48" y="200"/>
                    </a:lnTo>
                    <a:lnTo>
                      <a:pt x="49" y="200"/>
                    </a:lnTo>
                    <a:lnTo>
                      <a:pt x="49" y="201"/>
                    </a:lnTo>
                    <a:lnTo>
                      <a:pt x="48" y="202"/>
                    </a:lnTo>
                    <a:lnTo>
                      <a:pt x="48" y="203"/>
                    </a:lnTo>
                    <a:lnTo>
                      <a:pt x="49" y="203"/>
                    </a:lnTo>
                    <a:lnTo>
                      <a:pt x="50" y="202"/>
                    </a:lnTo>
                    <a:lnTo>
                      <a:pt x="49" y="203"/>
                    </a:lnTo>
                    <a:lnTo>
                      <a:pt x="49" y="204"/>
                    </a:lnTo>
                    <a:lnTo>
                      <a:pt x="48" y="206"/>
                    </a:lnTo>
                    <a:lnTo>
                      <a:pt x="49" y="208"/>
                    </a:lnTo>
                    <a:lnTo>
                      <a:pt x="51" y="205"/>
                    </a:lnTo>
                    <a:lnTo>
                      <a:pt x="52" y="204"/>
                    </a:lnTo>
                    <a:lnTo>
                      <a:pt x="53" y="204"/>
                    </a:lnTo>
                    <a:lnTo>
                      <a:pt x="55" y="204"/>
                    </a:lnTo>
                    <a:lnTo>
                      <a:pt x="55" y="205"/>
                    </a:lnTo>
                    <a:lnTo>
                      <a:pt x="55" y="205"/>
                    </a:lnTo>
                    <a:lnTo>
                      <a:pt x="55" y="205"/>
                    </a:lnTo>
                    <a:lnTo>
                      <a:pt x="56" y="205"/>
                    </a:lnTo>
                    <a:lnTo>
                      <a:pt x="57" y="204"/>
                    </a:lnTo>
                    <a:lnTo>
                      <a:pt x="56" y="203"/>
                    </a:lnTo>
                    <a:lnTo>
                      <a:pt x="54" y="203"/>
                    </a:lnTo>
                    <a:lnTo>
                      <a:pt x="52" y="203"/>
                    </a:lnTo>
                    <a:lnTo>
                      <a:pt x="51" y="201"/>
                    </a:lnTo>
                    <a:lnTo>
                      <a:pt x="51" y="200"/>
                    </a:lnTo>
                    <a:lnTo>
                      <a:pt x="52" y="199"/>
                    </a:lnTo>
                    <a:lnTo>
                      <a:pt x="54" y="199"/>
                    </a:lnTo>
                    <a:lnTo>
                      <a:pt x="55" y="199"/>
                    </a:lnTo>
                    <a:lnTo>
                      <a:pt x="55" y="201"/>
                    </a:lnTo>
                    <a:lnTo>
                      <a:pt x="57" y="201"/>
                    </a:lnTo>
                    <a:lnTo>
                      <a:pt x="58" y="200"/>
                    </a:lnTo>
                    <a:lnTo>
                      <a:pt x="60" y="199"/>
                    </a:lnTo>
                    <a:lnTo>
                      <a:pt x="61" y="197"/>
                    </a:lnTo>
                    <a:lnTo>
                      <a:pt x="64" y="195"/>
                    </a:lnTo>
                    <a:lnTo>
                      <a:pt x="65" y="194"/>
                    </a:lnTo>
                    <a:lnTo>
                      <a:pt x="65" y="194"/>
                    </a:lnTo>
                    <a:lnTo>
                      <a:pt x="64" y="193"/>
                    </a:lnTo>
                    <a:lnTo>
                      <a:pt x="62" y="194"/>
                    </a:lnTo>
                    <a:lnTo>
                      <a:pt x="59" y="195"/>
                    </a:lnTo>
                    <a:lnTo>
                      <a:pt x="58" y="197"/>
                    </a:lnTo>
                    <a:lnTo>
                      <a:pt x="56" y="198"/>
                    </a:lnTo>
                    <a:lnTo>
                      <a:pt x="54" y="197"/>
                    </a:lnTo>
                    <a:lnTo>
                      <a:pt x="54" y="197"/>
                    </a:lnTo>
                    <a:lnTo>
                      <a:pt x="53" y="197"/>
                    </a:lnTo>
                    <a:lnTo>
                      <a:pt x="51" y="199"/>
                    </a:lnTo>
                    <a:lnTo>
                      <a:pt x="50" y="198"/>
                    </a:lnTo>
                    <a:lnTo>
                      <a:pt x="51" y="196"/>
                    </a:lnTo>
                    <a:lnTo>
                      <a:pt x="49" y="196"/>
                    </a:lnTo>
                    <a:lnTo>
                      <a:pt x="47" y="198"/>
                    </a:lnTo>
                    <a:lnTo>
                      <a:pt x="47" y="198"/>
                    </a:lnTo>
                    <a:lnTo>
                      <a:pt x="45" y="199"/>
                    </a:lnTo>
                    <a:lnTo>
                      <a:pt x="43" y="198"/>
                    </a:lnTo>
                    <a:lnTo>
                      <a:pt x="43" y="198"/>
                    </a:lnTo>
                    <a:lnTo>
                      <a:pt x="41" y="199"/>
                    </a:lnTo>
                    <a:lnTo>
                      <a:pt x="39" y="201"/>
                    </a:lnTo>
                    <a:lnTo>
                      <a:pt x="38" y="202"/>
                    </a:lnTo>
                    <a:lnTo>
                      <a:pt x="36" y="203"/>
                    </a:lnTo>
                    <a:lnTo>
                      <a:pt x="35" y="202"/>
                    </a:lnTo>
                    <a:lnTo>
                      <a:pt x="35" y="202"/>
                    </a:lnTo>
                    <a:lnTo>
                      <a:pt x="35" y="201"/>
                    </a:lnTo>
                    <a:lnTo>
                      <a:pt x="37" y="199"/>
                    </a:lnTo>
                    <a:lnTo>
                      <a:pt x="39" y="198"/>
                    </a:lnTo>
                    <a:lnTo>
                      <a:pt x="41" y="197"/>
                    </a:lnTo>
                    <a:lnTo>
                      <a:pt x="42" y="196"/>
                    </a:lnTo>
                    <a:lnTo>
                      <a:pt x="44" y="195"/>
                    </a:lnTo>
                    <a:lnTo>
                      <a:pt x="47" y="195"/>
                    </a:lnTo>
                    <a:lnTo>
                      <a:pt x="49" y="195"/>
                    </a:lnTo>
                    <a:lnTo>
                      <a:pt x="49" y="195"/>
                    </a:lnTo>
                    <a:lnTo>
                      <a:pt x="47" y="194"/>
                    </a:lnTo>
                    <a:lnTo>
                      <a:pt x="47" y="193"/>
                    </a:lnTo>
                    <a:lnTo>
                      <a:pt x="47" y="192"/>
                    </a:lnTo>
                    <a:lnTo>
                      <a:pt x="45" y="193"/>
                    </a:lnTo>
                    <a:lnTo>
                      <a:pt x="44" y="194"/>
                    </a:lnTo>
                    <a:lnTo>
                      <a:pt x="41" y="194"/>
                    </a:lnTo>
                    <a:lnTo>
                      <a:pt x="40" y="195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7" y="194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9" y="189"/>
                    </a:lnTo>
                    <a:lnTo>
                      <a:pt x="39" y="187"/>
                    </a:lnTo>
                    <a:lnTo>
                      <a:pt x="39" y="186"/>
                    </a:lnTo>
                    <a:lnTo>
                      <a:pt x="37" y="185"/>
                    </a:lnTo>
                    <a:lnTo>
                      <a:pt x="39" y="185"/>
                    </a:lnTo>
                    <a:lnTo>
                      <a:pt x="38" y="183"/>
                    </a:lnTo>
                    <a:lnTo>
                      <a:pt x="36" y="182"/>
                    </a:lnTo>
                    <a:lnTo>
                      <a:pt x="34" y="181"/>
                    </a:lnTo>
                    <a:lnTo>
                      <a:pt x="35" y="180"/>
                    </a:lnTo>
                    <a:lnTo>
                      <a:pt x="36" y="180"/>
                    </a:lnTo>
                    <a:lnTo>
                      <a:pt x="38" y="179"/>
                    </a:lnTo>
                    <a:lnTo>
                      <a:pt x="39" y="180"/>
                    </a:lnTo>
                    <a:lnTo>
                      <a:pt x="40" y="181"/>
                    </a:lnTo>
                    <a:lnTo>
                      <a:pt x="41" y="183"/>
                    </a:lnTo>
                    <a:lnTo>
                      <a:pt x="41" y="184"/>
                    </a:lnTo>
                    <a:lnTo>
                      <a:pt x="41" y="186"/>
                    </a:lnTo>
                    <a:lnTo>
                      <a:pt x="43" y="186"/>
                    </a:lnTo>
                    <a:lnTo>
                      <a:pt x="46" y="185"/>
                    </a:lnTo>
                    <a:lnTo>
                      <a:pt x="45" y="184"/>
                    </a:lnTo>
                    <a:lnTo>
                      <a:pt x="43" y="183"/>
                    </a:lnTo>
                    <a:lnTo>
                      <a:pt x="43" y="182"/>
                    </a:lnTo>
                    <a:lnTo>
                      <a:pt x="42" y="180"/>
                    </a:lnTo>
                    <a:lnTo>
                      <a:pt x="45" y="180"/>
                    </a:lnTo>
                    <a:lnTo>
                      <a:pt x="48" y="179"/>
                    </a:lnTo>
                    <a:lnTo>
                      <a:pt x="52" y="181"/>
                    </a:lnTo>
                    <a:lnTo>
                      <a:pt x="52" y="180"/>
                    </a:lnTo>
                    <a:lnTo>
                      <a:pt x="49" y="179"/>
                    </a:lnTo>
                    <a:lnTo>
                      <a:pt x="48" y="178"/>
                    </a:lnTo>
                    <a:lnTo>
                      <a:pt x="50" y="177"/>
                    </a:lnTo>
                    <a:lnTo>
                      <a:pt x="52" y="176"/>
                    </a:lnTo>
                    <a:lnTo>
                      <a:pt x="55" y="176"/>
                    </a:lnTo>
                    <a:lnTo>
                      <a:pt x="54" y="175"/>
                    </a:lnTo>
                    <a:lnTo>
                      <a:pt x="52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47" y="178"/>
                    </a:lnTo>
                    <a:lnTo>
                      <a:pt x="43" y="178"/>
                    </a:lnTo>
                    <a:lnTo>
                      <a:pt x="41" y="179"/>
                    </a:lnTo>
                    <a:lnTo>
                      <a:pt x="42" y="176"/>
                    </a:lnTo>
                    <a:lnTo>
                      <a:pt x="42" y="175"/>
                    </a:lnTo>
                    <a:lnTo>
                      <a:pt x="43" y="175"/>
                    </a:lnTo>
                    <a:lnTo>
                      <a:pt x="45" y="174"/>
                    </a:lnTo>
                    <a:lnTo>
                      <a:pt x="44" y="173"/>
                    </a:lnTo>
                    <a:lnTo>
                      <a:pt x="41" y="173"/>
                    </a:lnTo>
                    <a:lnTo>
                      <a:pt x="41" y="173"/>
                    </a:lnTo>
                    <a:lnTo>
                      <a:pt x="40" y="171"/>
                    </a:lnTo>
                    <a:lnTo>
                      <a:pt x="43" y="171"/>
                    </a:lnTo>
                    <a:lnTo>
                      <a:pt x="46" y="171"/>
                    </a:lnTo>
                    <a:lnTo>
                      <a:pt x="47" y="172"/>
                    </a:lnTo>
                    <a:lnTo>
                      <a:pt x="50" y="173"/>
                    </a:lnTo>
                    <a:lnTo>
                      <a:pt x="49" y="172"/>
                    </a:lnTo>
                    <a:lnTo>
                      <a:pt x="49" y="171"/>
                    </a:lnTo>
                    <a:lnTo>
                      <a:pt x="48" y="171"/>
                    </a:lnTo>
                    <a:lnTo>
                      <a:pt x="44" y="170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3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8" y="168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49" y="169"/>
                    </a:lnTo>
                    <a:lnTo>
                      <a:pt x="49" y="169"/>
                    </a:lnTo>
                    <a:lnTo>
                      <a:pt x="52" y="170"/>
                    </a:lnTo>
                    <a:lnTo>
                      <a:pt x="54" y="169"/>
                    </a:lnTo>
                    <a:lnTo>
                      <a:pt x="55" y="169"/>
                    </a:lnTo>
                    <a:lnTo>
                      <a:pt x="55" y="169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8" y="168"/>
                    </a:lnTo>
                    <a:lnTo>
                      <a:pt x="57" y="167"/>
                    </a:lnTo>
                    <a:lnTo>
                      <a:pt x="57" y="167"/>
                    </a:lnTo>
                    <a:lnTo>
                      <a:pt x="54" y="168"/>
                    </a:lnTo>
                    <a:lnTo>
                      <a:pt x="52" y="169"/>
                    </a:lnTo>
                    <a:lnTo>
                      <a:pt x="51" y="169"/>
                    </a:lnTo>
                    <a:lnTo>
                      <a:pt x="51" y="169"/>
                    </a:lnTo>
                    <a:lnTo>
                      <a:pt x="50" y="168"/>
                    </a:lnTo>
                    <a:lnTo>
                      <a:pt x="50" y="167"/>
                    </a:lnTo>
                    <a:lnTo>
                      <a:pt x="50" y="166"/>
                    </a:lnTo>
                    <a:lnTo>
                      <a:pt x="52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3" y="165"/>
                    </a:lnTo>
                    <a:lnTo>
                      <a:pt x="51" y="165"/>
                    </a:lnTo>
                    <a:lnTo>
                      <a:pt x="49" y="164"/>
                    </a:lnTo>
                    <a:lnTo>
                      <a:pt x="49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7" y="164"/>
                    </a:lnTo>
                    <a:lnTo>
                      <a:pt x="60" y="164"/>
                    </a:lnTo>
                    <a:lnTo>
                      <a:pt x="61" y="164"/>
                    </a:lnTo>
                    <a:lnTo>
                      <a:pt x="61" y="163"/>
                    </a:lnTo>
                    <a:lnTo>
                      <a:pt x="58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5" y="161"/>
                    </a:lnTo>
                    <a:lnTo>
                      <a:pt x="54" y="160"/>
                    </a:lnTo>
                    <a:lnTo>
                      <a:pt x="54" y="158"/>
                    </a:lnTo>
                    <a:lnTo>
                      <a:pt x="53" y="158"/>
                    </a:lnTo>
                    <a:lnTo>
                      <a:pt x="52" y="156"/>
                    </a:lnTo>
                    <a:lnTo>
                      <a:pt x="50" y="156"/>
                    </a:lnTo>
                    <a:lnTo>
                      <a:pt x="49" y="153"/>
                    </a:lnTo>
                    <a:lnTo>
                      <a:pt x="52" y="153"/>
                    </a:lnTo>
                    <a:lnTo>
                      <a:pt x="52" y="153"/>
                    </a:lnTo>
                    <a:lnTo>
                      <a:pt x="52" y="153"/>
                    </a:lnTo>
                    <a:lnTo>
                      <a:pt x="55" y="153"/>
                    </a:lnTo>
                    <a:lnTo>
                      <a:pt x="56" y="153"/>
                    </a:lnTo>
                    <a:lnTo>
                      <a:pt x="57" y="153"/>
                    </a:lnTo>
                    <a:lnTo>
                      <a:pt x="55" y="151"/>
                    </a:lnTo>
                    <a:lnTo>
                      <a:pt x="56" y="151"/>
                    </a:lnTo>
                    <a:lnTo>
                      <a:pt x="58" y="151"/>
                    </a:lnTo>
                    <a:lnTo>
                      <a:pt x="60" y="150"/>
                    </a:lnTo>
                    <a:lnTo>
                      <a:pt x="61" y="150"/>
                    </a:lnTo>
                    <a:lnTo>
                      <a:pt x="60" y="152"/>
                    </a:lnTo>
                    <a:lnTo>
                      <a:pt x="59" y="153"/>
                    </a:lnTo>
                    <a:lnTo>
                      <a:pt x="59" y="154"/>
                    </a:lnTo>
                    <a:lnTo>
                      <a:pt x="60" y="153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3" y="150"/>
                    </a:lnTo>
                    <a:lnTo>
                      <a:pt x="62" y="147"/>
                    </a:lnTo>
                    <a:lnTo>
                      <a:pt x="63" y="146"/>
                    </a:lnTo>
                    <a:lnTo>
                      <a:pt x="64" y="149"/>
                    </a:lnTo>
                    <a:lnTo>
                      <a:pt x="65" y="150"/>
                    </a:lnTo>
                    <a:lnTo>
                      <a:pt x="65" y="151"/>
                    </a:lnTo>
                    <a:lnTo>
                      <a:pt x="66" y="151"/>
                    </a:lnTo>
                    <a:lnTo>
                      <a:pt x="68" y="151"/>
                    </a:lnTo>
                    <a:lnTo>
                      <a:pt x="69" y="148"/>
                    </a:lnTo>
                    <a:lnTo>
                      <a:pt x="69" y="148"/>
                    </a:lnTo>
                    <a:lnTo>
                      <a:pt x="68" y="146"/>
                    </a:lnTo>
                    <a:lnTo>
                      <a:pt x="69" y="146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3" y="146"/>
                    </a:lnTo>
                    <a:lnTo>
                      <a:pt x="74" y="147"/>
                    </a:lnTo>
                    <a:lnTo>
                      <a:pt x="75" y="149"/>
                    </a:lnTo>
                    <a:lnTo>
                      <a:pt x="77" y="149"/>
                    </a:lnTo>
                    <a:lnTo>
                      <a:pt x="77" y="148"/>
                    </a:lnTo>
                    <a:lnTo>
                      <a:pt x="78" y="148"/>
                    </a:lnTo>
                    <a:lnTo>
                      <a:pt x="77" y="146"/>
                    </a:lnTo>
                    <a:lnTo>
                      <a:pt x="77" y="146"/>
                    </a:lnTo>
                    <a:lnTo>
                      <a:pt x="75" y="146"/>
                    </a:lnTo>
                    <a:lnTo>
                      <a:pt x="73" y="145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4"/>
                    </a:lnTo>
                    <a:lnTo>
                      <a:pt x="70" y="142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4" y="139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7" y="138"/>
                    </a:lnTo>
                    <a:lnTo>
                      <a:pt x="77" y="138"/>
                    </a:lnTo>
                    <a:lnTo>
                      <a:pt x="79" y="139"/>
                    </a:lnTo>
                    <a:lnTo>
                      <a:pt x="80" y="139"/>
                    </a:lnTo>
                    <a:lnTo>
                      <a:pt x="81" y="139"/>
                    </a:lnTo>
                    <a:lnTo>
                      <a:pt x="77" y="138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1" y="138"/>
                    </a:lnTo>
                    <a:lnTo>
                      <a:pt x="72" y="136"/>
                    </a:lnTo>
                    <a:lnTo>
                      <a:pt x="75" y="135"/>
                    </a:lnTo>
                    <a:lnTo>
                      <a:pt x="77" y="136"/>
                    </a:lnTo>
                    <a:lnTo>
                      <a:pt x="77" y="137"/>
                    </a:lnTo>
                    <a:lnTo>
                      <a:pt x="78" y="137"/>
                    </a:lnTo>
                    <a:lnTo>
                      <a:pt x="79" y="137"/>
                    </a:lnTo>
                    <a:lnTo>
                      <a:pt x="82" y="136"/>
                    </a:lnTo>
                    <a:lnTo>
                      <a:pt x="85" y="135"/>
                    </a:lnTo>
                    <a:lnTo>
                      <a:pt x="86" y="135"/>
                    </a:lnTo>
                    <a:lnTo>
                      <a:pt x="85" y="137"/>
                    </a:lnTo>
                    <a:lnTo>
                      <a:pt x="84" y="139"/>
                    </a:lnTo>
                    <a:lnTo>
                      <a:pt x="84" y="139"/>
                    </a:lnTo>
                    <a:lnTo>
                      <a:pt x="84" y="140"/>
                    </a:lnTo>
                    <a:lnTo>
                      <a:pt x="85" y="141"/>
                    </a:lnTo>
                    <a:lnTo>
                      <a:pt x="86" y="143"/>
                    </a:lnTo>
                    <a:lnTo>
                      <a:pt x="87" y="142"/>
                    </a:lnTo>
                    <a:lnTo>
                      <a:pt x="86" y="140"/>
                    </a:lnTo>
                    <a:lnTo>
                      <a:pt x="85" y="139"/>
                    </a:lnTo>
                    <a:lnTo>
                      <a:pt x="85" y="139"/>
                    </a:lnTo>
                    <a:lnTo>
                      <a:pt x="86" y="138"/>
                    </a:lnTo>
                    <a:lnTo>
                      <a:pt x="87" y="136"/>
                    </a:lnTo>
                    <a:lnTo>
                      <a:pt x="88" y="135"/>
                    </a:lnTo>
                    <a:lnTo>
                      <a:pt x="89" y="136"/>
                    </a:lnTo>
                    <a:lnTo>
                      <a:pt x="89" y="136"/>
                    </a:lnTo>
                    <a:lnTo>
                      <a:pt x="90" y="136"/>
                    </a:lnTo>
                    <a:lnTo>
                      <a:pt x="90" y="137"/>
                    </a:lnTo>
                    <a:lnTo>
                      <a:pt x="91" y="137"/>
                    </a:lnTo>
                    <a:lnTo>
                      <a:pt x="92" y="136"/>
                    </a:lnTo>
                    <a:lnTo>
                      <a:pt x="92" y="137"/>
                    </a:lnTo>
                    <a:lnTo>
                      <a:pt x="94" y="138"/>
                    </a:lnTo>
                    <a:lnTo>
                      <a:pt x="96" y="138"/>
                    </a:lnTo>
                    <a:lnTo>
                      <a:pt x="97" y="139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7" y="143"/>
                    </a:lnTo>
                    <a:lnTo>
                      <a:pt x="97" y="144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99" y="139"/>
                    </a:lnTo>
                    <a:lnTo>
                      <a:pt x="98" y="138"/>
                    </a:lnTo>
                    <a:lnTo>
                      <a:pt x="97" y="137"/>
                    </a:lnTo>
                    <a:lnTo>
                      <a:pt x="97" y="136"/>
                    </a:lnTo>
                    <a:lnTo>
                      <a:pt x="97" y="135"/>
                    </a:lnTo>
                    <a:lnTo>
                      <a:pt x="97" y="134"/>
                    </a:lnTo>
                    <a:lnTo>
                      <a:pt x="97" y="134"/>
                    </a:lnTo>
                    <a:lnTo>
                      <a:pt x="97" y="134"/>
                    </a:lnTo>
                    <a:lnTo>
                      <a:pt x="94" y="135"/>
                    </a:lnTo>
                    <a:lnTo>
                      <a:pt x="95" y="133"/>
                    </a:lnTo>
                    <a:lnTo>
                      <a:pt x="92" y="133"/>
                    </a:lnTo>
                    <a:lnTo>
                      <a:pt x="91" y="133"/>
                    </a:lnTo>
                    <a:lnTo>
                      <a:pt x="89" y="133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1"/>
                    </a:lnTo>
                    <a:lnTo>
                      <a:pt x="91" y="130"/>
                    </a:lnTo>
                    <a:lnTo>
                      <a:pt x="89" y="130"/>
                    </a:lnTo>
                    <a:lnTo>
                      <a:pt x="87" y="131"/>
                    </a:lnTo>
                    <a:lnTo>
                      <a:pt x="85" y="131"/>
                    </a:lnTo>
                    <a:lnTo>
                      <a:pt x="82" y="131"/>
                    </a:lnTo>
                    <a:lnTo>
                      <a:pt x="84" y="132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5"/>
                    </a:lnTo>
                    <a:lnTo>
                      <a:pt x="80" y="132"/>
                    </a:lnTo>
                    <a:lnTo>
                      <a:pt x="81" y="130"/>
                    </a:lnTo>
                    <a:lnTo>
                      <a:pt x="76" y="132"/>
                    </a:lnTo>
                    <a:lnTo>
                      <a:pt x="73" y="133"/>
                    </a:lnTo>
                    <a:lnTo>
                      <a:pt x="72" y="133"/>
                    </a:lnTo>
                    <a:lnTo>
                      <a:pt x="71" y="132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74" y="130"/>
                    </a:lnTo>
                    <a:lnTo>
                      <a:pt x="76" y="127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77" y="124"/>
                    </a:lnTo>
                    <a:lnTo>
                      <a:pt x="78" y="122"/>
                    </a:lnTo>
                    <a:lnTo>
                      <a:pt x="80" y="122"/>
                    </a:lnTo>
                    <a:lnTo>
                      <a:pt x="82" y="122"/>
                    </a:lnTo>
                    <a:lnTo>
                      <a:pt x="83" y="123"/>
                    </a:lnTo>
                    <a:lnTo>
                      <a:pt x="82" y="124"/>
                    </a:lnTo>
                    <a:lnTo>
                      <a:pt x="82" y="125"/>
                    </a:lnTo>
                    <a:lnTo>
                      <a:pt x="83" y="125"/>
                    </a:lnTo>
                    <a:lnTo>
                      <a:pt x="85" y="123"/>
                    </a:lnTo>
                    <a:lnTo>
                      <a:pt x="88" y="122"/>
                    </a:lnTo>
                    <a:lnTo>
                      <a:pt x="89" y="121"/>
                    </a:lnTo>
                    <a:lnTo>
                      <a:pt x="88" y="121"/>
                    </a:lnTo>
                    <a:lnTo>
                      <a:pt x="86" y="121"/>
                    </a:lnTo>
                    <a:lnTo>
                      <a:pt x="84" y="121"/>
                    </a:lnTo>
                    <a:lnTo>
                      <a:pt x="82" y="120"/>
                    </a:lnTo>
                    <a:lnTo>
                      <a:pt x="79" y="120"/>
                    </a:lnTo>
                    <a:lnTo>
                      <a:pt x="80" y="118"/>
                    </a:lnTo>
                    <a:lnTo>
                      <a:pt x="81" y="117"/>
                    </a:lnTo>
                    <a:lnTo>
                      <a:pt x="82" y="115"/>
                    </a:lnTo>
                    <a:lnTo>
                      <a:pt x="83" y="115"/>
                    </a:lnTo>
                    <a:lnTo>
                      <a:pt x="84" y="114"/>
                    </a:lnTo>
                    <a:lnTo>
                      <a:pt x="86" y="113"/>
                    </a:lnTo>
                    <a:lnTo>
                      <a:pt x="86" y="112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1" y="114"/>
                    </a:lnTo>
                    <a:lnTo>
                      <a:pt x="90" y="115"/>
                    </a:lnTo>
                    <a:lnTo>
                      <a:pt x="89" y="115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7" y="115"/>
                    </a:lnTo>
                    <a:lnTo>
                      <a:pt x="87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87" y="118"/>
                    </a:lnTo>
                    <a:lnTo>
                      <a:pt x="88" y="118"/>
                    </a:lnTo>
                    <a:lnTo>
                      <a:pt x="90" y="117"/>
                    </a:lnTo>
                    <a:lnTo>
                      <a:pt x="91" y="117"/>
                    </a:lnTo>
                    <a:lnTo>
                      <a:pt x="93" y="118"/>
                    </a:lnTo>
                    <a:lnTo>
                      <a:pt x="91" y="119"/>
                    </a:lnTo>
                    <a:lnTo>
                      <a:pt x="91" y="119"/>
                    </a:lnTo>
                    <a:lnTo>
                      <a:pt x="91" y="121"/>
                    </a:lnTo>
                    <a:lnTo>
                      <a:pt x="92" y="120"/>
                    </a:lnTo>
                    <a:lnTo>
                      <a:pt x="95" y="118"/>
                    </a:lnTo>
                    <a:lnTo>
                      <a:pt x="98" y="119"/>
                    </a:lnTo>
                    <a:lnTo>
                      <a:pt x="99" y="121"/>
                    </a:lnTo>
                    <a:lnTo>
                      <a:pt x="99" y="122"/>
                    </a:lnTo>
                    <a:lnTo>
                      <a:pt x="100" y="123"/>
                    </a:lnTo>
                    <a:lnTo>
                      <a:pt x="101" y="126"/>
                    </a:lnTo>
                    <a:lnTo>
                      <a:pt x="102" y="127"/>
                    </a:lnTo>
                    <a:lnTo>
                      <a:pt x="102" y="125"/>
                    </a:lnTo>
                    <a:lnTo>
                      <a:pt x="103" y="125"/>
                    </a:lnTo>
                    <a:lnTo>
                      <a:pt x="103" y="124"/>
                    </a:lnTo>
                    <a:lnTo>
                      <a:pt x="104" y="124"/>
                    </a:lnTo>
                    <a:lnTo>
                      <a:pt x="105" y="122"/>
                    </a:lnTo>
                    <a:lnTo>
                      <a:pt x="105" y="122"/>
                    </a:lnTo>
                    <a:lnTo>
                      <a:pt x="104" y="122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2" y="123"/>
                    </a:lnTo>
                    <a:lnTo>
                      <a:pt x="101" y="122"/>
                    </a:lnTo>
                    <a:lnTo>
                      <a:pt x="100" y="122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1" y="118"/>
                    </a:lnTo>
                    <a:lnTo>
                      <a:pt x="101" y="117"/>
                    </a:lnTo>
                    <a:lnTo>
                      <a:pt x="104" y="115"/>
                    </a:lnTo>
                    <a:lnTo>
                      <a:pt x="107" y="114"/>
                    </a:lnTo>
                    <a:lnTo>
                      <a:pt x="108" y="113"/>
                    </a:lnTo>
                    <a:lnTo>
                      <a:pt x="109" y="113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8" y="112"/>
                    </a:lnTo>
                    <a:lnTo>
                      <a:pt x="107" y="112"/>
                    </a:lnTo>
                    <a:lnTo>
                      <a:pt x="105" y="113"/>
                    </a:lnTo>
                    <a:lnTo>
                      <a:pt x="104" y="114"/>
                    </a:lnTo>
                    <a:lnTo>
                      <a:pt x="101" y="115"/>
                    </a:lnTo>
                    <a:lnTo>
                      <a:pt x="100" y="117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2" y="115"/>
                    </a:lnTo>
                    <a:lnTo>
                      <a:pt x="93" y="112"/>
                    </a:lnTo>
                    <a:lnTo>
                      <a:pt x="93" y="111"/>
                    </a:lnTo>
                    <a:lnTo>
                      <a:pt x="96" y="111"/>
                    </a:lnTo>
                    <a:lnTo>
                      <a:pt x="97" y="112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5" y="110"/>
                    </a:lnTo>
                    <a:lnTo>
                      <a:pt x="94" y="109"/>
                    </a:lnTo>
                    <a:lnTo>
                      <a:pt x="92" y="109"/>
                    </a:lnTo>
                    <a:lnTo>
                      <a:pt x="91" y="109"/>
                    </a:lnTo>
                    <a:lnTo>
                      <a:pt x="92" y="107"/>
                    </a:lnTo>
                    <a:lnTo>
                      <a:pt x="93" y="107"/>
                    </a:lnTo>
                    <a:lnTo>
                      <a:pt x="95" y="106"/>
                    </a:lnTo>
                    <a:lnTo>
                      <a:pt x="95" y="106"/>
                    </a:lnTo>
                    <a:lnTo>
                      <a:pt x="94" y="106"/>
                    </a:lnTo>
                    <a:lnTo>
                      <a:pt x="93" y="106"/>
                    </a:lnTo>
                    <a:lnTo>
                      <a:pt x="94" y="105"/>
                    </a:lnTo>
                    <a:lnTo>
                      <a:pt x="94" y="104"/>
                    </a:lnTo>
                    <a:lnTo>
                      <a:pt x="96" y="104"/>
                    </a:lnTo>
                    <a:lnTo>
                      <a:pt x="98" y="106"/>
                    </a:lnTo>
                    <a:lnTo>
                      <a:pt x="100" y="105"/>
                    </a:lnTo>
                    <a:lnTo>
                      <a:pt x="100" y="105"/>
                    </a:lnTo>
                    <a:lnTo>
                      <a:pt x="102" y="106"/>
                    </a:lnTo>
                    <a:lnTo>
                      <a:pt x="103" y="106"/>
                    </a:lnTo>
                    <a:lnTo>
                      <a:pt x="101" y="104"/>
                    </a:lnTo>
                    <a:lnTo>
                      <a:pt x="99" y="103"/>
                    </a:lnTo>
                    <a:lnTo>
                      <a:pt x="98" y="103"/>
                    </a:lnTo>
                    <a:lnTo>
                      <a:pt x="97" y="101"/>
                    </a:lnTo>
                    <a:lnTo>
                      <a:pt x="99" y="101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2" y="102"/>
                    </a:lnTo>
                    <a:lnTo>
                      <a:pt x="104" y="103"/>
                    </a:lnTo>
                    <a:lnTo>
                      <a:pt x="105" y="103"/>
                    </a:lnTo>
                    <a:lnTo>
                      <a:pt x="106" y="106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4"/>
                    </a:lnTo>
                    <a:lnTo>
                      <a:pt x="106" y="103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2" y="100"/>
                    </a:lnTo>
                    <a:lnTo>
                      <a:pt x="99" y="99"/>
                    </a:lnTo>
                    <a:lnTo>
                      <a:pt x="98" y="98"/>
                    </a:lnTo>
                    <a:lnTo>
                      <a:pt x="98" y="97"/>
                    </a:lnTo>
                    <a:lnTo>
                      <a:pt x="98" y="95"/>
                    </a:lnTo>
                    <a:lnTo>
                      <a:pt x="98" y="95"/>
                    </a:lnTo>
                    <a:lnTo>
                      <a:pt x="97" y="94"/>
                    </a:lnTo>
                    <a:lnTo>
                      <a:pt x="97" y="94"/>
                    </a:lnTo>
                    <a:lnTo>
                      <a:pt x="96" y="94"/>
                    </a:lnTo>
                    <a:lnTo>
                      <a:pt x="96" y="95"/>
                    </a:lnTo>
                    <a:lnTo>
                      <a:pt x="96" y="96"/>
                    </a:lnTo>
                    <a:lnTo>
                      <a:pt x="96" y="97"/>
                    </a:lnTo>
                    <a:lnTo>
                      <a:pt x="96" y="98"/>
                    </a:lnTo>
                    <a:lnTo>
                      <a:pt x="96" y="99"/>
                    </a:lnTo>
                    <a:lnTo>
                      <a:pt x="95" y="99"/>
                    </a:lnTo>
                    <a:lnTo>
                      <a:pt x="93" y="101"/>
                    </a:lnTo>
                    <a:lnTo>
                      <a:pt x="91" y="103"/>
                    </a:lnTo>
                    <a:lnTo>
                      <a:pt x="91" y="103"/>
                    </a:lnTo>
                    <a:lnTo>
                      <a:pt x="89" y="105"/>
                    </a:lnTo>
                    <a:lnTo>
                      <a:pt x="88" y="106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2" y="108"/>
                    </a:lnTo>
                    <a:lnTo>
                      <a:pt x="81" y="107"/>
                    </a:lnTo>
                    <a:lnTo>
                      <a:pt x="81" y="106"/>
                    </a:lnTo>
                    <a:lnTo>
                      <a:pt x="83" y="104"/>
                    </a:lnTo>
                    <a:lnTo>
                      <a:pt x="83" y="103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7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0" y="101"/>
                    </a:lnTo>
                    <a:lnTo>
                      <a:pt x="88" y="100"/>
                    </a:lnTo>
                    <a:lnTo>
                      <a:pt x="88" y="100"/>
                    </a:lnTo>
                    <a:lnTo>
                      <a:pt x="88" y="99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2" y="100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97"/>
                    </a:lnTo>
                    <a:lnTo>
                      <a:pt x="83" y="96"/>
                    </a:lnTo>
                    <a:lnTo>
                      <a:pt x="84" y="97"/>
                    </a:lnTo>
                    <a:lnTo>
                      <a:pt x="86" y="96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9" y="95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86" y="94"/>
                    </a:lnTo>
                    <a:lnTo>
                      <a:pt x="86" y="94"/>
                    </a:lnTo>
                    <a:lnTo>
                      <a:pt x="84" y="95"/>
                    </a:lnTo>
                    <a:lnTo>
                      <a:pt x="83" y="94"/>
                    </a:lnTo>
                    <a:lnTo>
                      <a:pt x="84" y="93"/>
                    </a:lnTo>
                    <a:lnTo>
                      <a:pt x="85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91"/>
                    </a:lnTo>
                    <a:lnTo>
                      <a:pt x="91" y="92"/>
                    </a:lnTo>
                    <a:lnTo>
                      <a:pt x="92" y="93"/>
                    </a:lnTo>
                    <a:lnTo>
                      <a:pt x="92" y="93"/>
                    </a:lnTo>
                    <a:lnTo>
                      <a:pt x="94" y="93"/>
                    </a:lnTo>
                    <a:lnTo>
                      <a:pt x="95" y="92"/>
                    </a:lnTo>
                    <a:lnTo>
                      <a:pt x="97" y="91"/>
                    </a:lnTo>
                    <a:lnTo>
                      <a:pt x="99" y="90"/>
                    </a:lnTo>
                    <a:lnTo>
                      <a:pt x="100" y="90"/>
                    </a:lnTo>
                    <a:lnTo>
                      <a:pt x="101" y="90"/>
                    </a:lnTo>
                    <a:lnTo>
                      <a:pt x="101" y="90"/>
                    </a:lnTo>
                    <a:lnTo>
                      <a:pt x="102" y="89"/>
                    </a:lnTo>
                    <a:lnTo>
                      <a:pt x="105" y="88"/>
                    </a:lnTo>
                    <a:lnTo>
                      <a:pt x="105" y="88"/>
                    </a:lnTo>
                    <a:lnTo>
                      <a:pt x="107" y="89"/>
                    </a:lnTo>
                    <a:lnTo>
                      <a:pt x="107" y="89"/>
                    </a:lnTo>
                    <a:lnTo>
                      <a:pt x="108" y="91"/>
                    </a:lnTo>
                    <a:lnTo>
                      <a:pt x="109" y="90"/>
                    </a:lnTo>
                    <a:lnTo>
                      <a:pt x="109" y="88"/>
                    </a:lnTo>
                    <a:lnTo>
                      <a:pt x="110" y="87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09" y="83"/>
                    </a:lnTo>
                    <a:lnTo>
                      <a:pt x="107" y="82"/>
                    </a:lnTo>
                    <a:lnTo>
                      <a:pt x="104" y="82"/>
                    </a:lnTo>
                    <a:lnTo>
                      <a:pt x="104" y="82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2" y="82"/>
                    </a:lnTo>
                    <a:lnTo>
                      <a:pt x="101" y="82"/>
                    </a:lnTo>
                    <a:lnTo>
                      <a:pt x="100" y="80"/>
                    </a:lnTo>
                    <a:lnTo>
                      <a:pt x="99" y="81"/>
                    </a:lnTo>
                    <a:lnTo>
                      <a:pt x="98" y="82"/>
                    </a:lnTo>
                    <a:lnTo>
                      <a:pt x="97" y="82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4"/>
                    </a:lnTo>
                    <a:lnTo>
                      <a:pt x="95" y="84"/>
                    </a:lnTo>
                    <a:lnTo>
                      <a:pt x="95" y="84"/>
                    </a:lnTo>
                    <a:lnTo>
                      <a:pt x="94" y="84"/>
                    </a:lnTo>
                    <a:lnTo>
                      <a:pt x="94" y="83"/>
                    </a:lnTo>
                    <a:lnTo>
                      <a:pt x="94" y="82"/>
                    </a:lnTo>
                    <a:lnTo>
                      <a:pt x="94" y="82"/>
                    </a:lnTo>
                    <a:lnTo>
                      <a:pt x="95" y="81"/>
                    </a:lnTo>
                    <a:lnTo>
                      <a:pt x="96" y="79"/>
                    </a:lnTo>
                    <a:lnTo>
                      <a:pt x="97" y="77"/>
                    </a:lnTo>
                    <a:lnTo>
                      <a:pt x="97" y="76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9" y="77"/>
                    </a:lnTo>
                    <a:lnTo>
                      <a:pt x="99" y="78"/>
                    </a:lnTo>
                    <a:lnTo>
                      <a:pt x="99" y="78"/>
                    </a:lnTo>
                    <a:lnTo>
                      <a:pt x="100" y="78"/>
                    </a:lnTo>
                    <a:lnTo>
                      <a:pt x="101" y="76"/>
                    </a:lnTo>
                    <a:lnTo>
                      <a:pt x="101" y="75"/>
                    </a:lnTo>
                    <a:lnTo>
                      <a:pt x="102" y="75"/>
                    </a:lnTo>
                    <a:lnTo>
                      <a:pt x="101" y="73"/>
                    </a:lnTo>
                    <a:lnTo>
                      <a:pt x="103" y="74"/>
                    </a:lnTo>
                    <a:lnTo>
                      <a:pt x="104" y="75"/>
                    </a:lnTo>
                    <a:lnTo>
                      <a:pt x="104" y="75"/>
                    </a:lnTo>
                    <a:lnTo>
                      <a:pt x="104" y="77"/>
                    </a:lnTo>
                    <a:lnTo>
                      <a:pt x="103" y="78"/>
                    </a:lnTo>
                    <a:lnTo>
                      <a:pt x="102" y="79"/>
                    </a:lnTo>
                    <a:lnTo>
                      <a:pt x="104" y="80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06" y="79"/>
                    </a:lnTo>
                    <a:lnTo>
                      <a:pt x="107" y="78"/>
                    </a:lnTo>
                    <a:lnTo>
                      <a:pt x="108" y="77"/>
                    </a:lnTo>
                    <a:lnTo>
                      <a:pt x="108" y="77"/>
                    </a:lnTo>
                    <a:lnTo>
                      <a:pt x="109" y="76"/>
                    </a:lnTo>
                    <a:lnTo>
                      <a:pt x="109" y="75"/>
                    </a:lnTo>
                    <a:lnTo>
                      <a:pt x="107" y="73"/>
                    </a:lnTo>
                    <a:lnTo>
                      <a:pt x="107" y="73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10" y="70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3" y="70"/>
                    </a:lnTo>
                    <a:lnTo>
                      <a:pt x="113" y="71"/>
                    </a:lnTo>
                    <a:lnTo>
                      <a:pt x="113" y="72"/>
                    </a:lnTo>
                    <a:lnTo>
                      <a:pt x="112" y="74"/>
                    </a:lnTo>
                    <a:lnTo>
                      <a:pt x="114" y="73"/>
                    </a:lnTo>
                    <a:lnTo>
                      <a:pt x="114" y="75"/>
                    </a:lnTo>
                    <a:lnTo>
                      <a:pt x="114" y="77"/>
                    </a:lnTo>
                    <a:lnTo>
                      <a:pt x="113" y="79"/>
                    </a:lnTo>
                    <a:lnTo>
                      <a:pt x="113" y="80"/>
                    </a:lnTo>
                    <a:lnTo>
                      <a:pt x="113" y="81"/>
                    </a:lnTo>
                    <a:lnTo>
                      <a:pt x="113" y="82"/>
                    </a:lnTo>
                    <a:lnTo>
                      <a:pt x="114" y="83"/>
                    </a:lnTo>
                    <a:lnTo>
                      <a:pt x="115" y="84"/>
                    </a:lnTo>
                    <a:lnTo>
                      <a:pt x="115" y="84"/>
                    </a:lnTo>
                    <a:lnTo>
                      <a:pt x="116" y="87"/>
                    </a:lnTo>
                    <a:lnTo>
                      <a:pt x="116" y="89"/>
                    </a:lnTo>
                    <a:lnTo>
                      <a:pt x="116" y="91"/>
                    </a:lnTo>
                    <a:lnTo>
                      <a:pt x="117" y="92"/>
                    </a:lnTo>
                    <a:lnTo>
                      <a:pt x="117" y="92"/>
                    </a:lnTo>
                    <a:lnTo>
                      <a:pt x="118" y="93"/>
                    </a:lnTo>
                    <a:lnTo>
                      <a:pt x="120" y="94"/>
                    </a:lnTo>
                    <a:lnTo>
                      <a:pt x="121" y="96"/>
                    </a:lnTo>
                    <a:lnTo>
                      <a:pt x="123" y="97"/>
                    </a:lnTo>
                    <a:lnTo>
                      <a:pt x="124" y="97"/>
                    </a:lnTo>
                    <a:lnTo>
                      <a:pt x="124" y="97"/>
                    </a:lnTo>
                    <a:lnTo>
                      <a:pt x="123" y="96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2" y="94"/>
                    </a:lnTo>
                    <a:lnTo>
                      <a:pt x="121" y="93"/>
                    </a:lnTo>
                    <a:lnTo>
                      <a:pt x="119" y="92"/>
                    </a:lnTo>
                    <a:lnTo>
                      <a:pt x="118" y="91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6"/>
                    </a:lnTo>
                    <a:lnTo>
                      <a:pt x="117" y="85"/>
                    </a:lnTo>
                    <a:lnTo>
                      <a:pt x="116" y="84"/>
                    </a:lnTo>
                    <a:lnTo>
                      <a:pt x="117" y="83"/>
                    </a:lnTo>
                    <a:lnTo>
                      <a:pt x="118" y="84"/>
                    </a:lnTo>
                    <a:lnTo>
                      <a:pt x="119" y="86"/>
                    </a:lnTo>
                    <a:lnTo>
                      <a:pt x="120" y="87"/>
                    </a:lnTo>
                    <a:lnTo>
                      <a:pt x="121" y="89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22" y="89"/>
                    </a:lnTo>
                    <a:lnTo>
                      <a:pt x="122" y="88"/>
                    </a:lnTo>
                    <a:lnTo>
                      <a:pt x="121" y="87"/>
                    </a:lnTo>
                    <a:lnTo>
                      <a:pt x="121" y="86"/>
                    </a:lnTo>
                    <a:lnTo>
                      <a:pt x="120" y="85"/>
                    </a:lnTo>
                    <a:lnTo>
                      <a:pt x="120" y="84"/>
                    </a:lnTo>
                    <a:lnTo>
                      <a:pt x="121" y="83"/>
                    </a:lnTo>
                    <a:lnTo>
                      <a:pt x="122" y="85"/>
                    </a:lnTo>
                    <a:lnTo>
                      <a:pt x="123" y="86"/>
                    </a:lnTo>
                    <a:lnTo>
                      <a:pt x="123" y="87"/>
                    </a:lnTo>
                    <a:lnTo>
                      <a:pt x="124" y="87"/>
                    </a:lnTo>
                    <a:lnTo>
                      <a:pt x="124" y="86"/>
                    </a:lnTo>
                    <a:lnTo>
                      <a:pt x="124" y="85"/>
                    </a:lnTo>
                    <a:lnTo>
                      <a:pt x="123" y="85"/>
                    </a:lnTo>
                    <a:lnTo>
                      <a:pt x="123" y="84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2" y="82"/>
                    </a:lnTo>
                    <a:lnTo>
                      <a:pt x="121" y="82"/>
                    </a:lnTo>
                    <a:lnTo>
                      <a:pt x="121" y="81"/>
                    </a:lnTo>
                    <a:lnTo>
                      <a:pt x="121" y="78"/>
                    </a:lnTo>
                    <a:lnTo>
                      <a:pt x="122" y="77"/>
                    </a:lnTo>
                    <a:lnTo>
                      <a:pt x="123" y="78"/>
                    </a:lnTo>
                    <a:lnTo>
                      <a:pt x="123" y="79"/>
                    </a:lnTo>
                    <a:lnTo>
                      <a:pt x="124" y="80"/>
                    </a:lnTo>
                    <a:lnTo>
                      <a:pt x="126" y="80"/>
                    </a:lnTo>
                    <a:lnTo>
                      <a:pt x="127" y="81"/>
                    </a:lnTo>
                    <a:lnTo>
                      <a:pt x="128" y="80"/>
                    </a:lnTo>
                    <a:lnTo>
                      <a:pt x="129" y="79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3" y="77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18" y="77"/>
                    </a:lnTo>
                    <a:lnTo>
                      <a:pt x="118" y="77"/>
                    </a:lnTo>
                    <a:lnTo>
                      <a:pt x="117" y="75"/>
                    </a:lnTo>
                    <a:lnTo>
                      <a:pt x="119" y="74"/>
                    </a:lnTo>
                    <a:lnTo>
                      <a:pt x="121" y="75"/>
                    </a:lnTo>
                    <a:lnTo>
                      <a:pt x="122" y="74"/>
                    </a:lnTo>
                    <a:lnTo>
                      <a:pt x="121" y="73"/>
                    </a:lnTo>
                    <a:lnTo>
                      <a:pt x="123" y="74"/>
                    </a:lnTo>
                    <a:lnTo>
                      <a:pt x="125" y="74"/>
                    </a:lnTo>
                    <a:lnTo>
                      <a:pt x="124" y="73"/>
                    </a:lnTo>
                    <a:lnTo>
                      <a:pt x="124" y="72"/>
                    </a:lnTo>
                    <a:lnTo>
                      <a:pt x="123" y="72"/>
                    </a:lnTo>
                    <a:lnTo>
                      <a:pt x="122" y="70"/>
                    </a:lnTo>
                    <a:lnTo>
                      <a:pt x="120" y="70"/>
                    </a:lnTo>
                    <a:lnTo>
                      <a:pt x="117" y="71"/>
                    </a:lnTo>
                    <a:lnTo>
                      <a:pt x="115" y="70"/>
                    </a:lnTo>
                    <a:lnTo>
                      <a:pt x="116" y="70"/>
                    </a:lnTo>
                    <a:lnTo>
                      <a:pt x="117" y="69"/>
                    </a:lnTo>
                    <a:lnTo>
                      <a:pt x="119" y="68"/>
                    </a:lnTo>
                    <a:lnTo>
                      <a:pt x="120" y="68"/>
                    </a:lnTo>
                    <a:lnTo>
                      <a:pt x="119" y="67"/>
                    </a:lnTo>
                    <a:lnTo>
                      <a:pt x="119" y="67"/>
                    </a:lnTo>
                    <a:lnTo>
                      <a:pt x="117" y="67"/>
                    </a:lnTo>
                    <a:lnTo>
                      <a:pt x="116" y="67"/>
                    </a:lnTo>
                    <a:lnTo>
                      <a:pt x="114" y="67"/>
                    </a:lnTo>
                    <a:lnTo>
                      <a:pt x="115" y="64"/>
                    </a:lnTo>
                    <a:lnTo>
                      <a:pt x="117" y="64"/>
                    </a:lnTo>
                    <a:lnTo>
                      <a:pt x="119" y="65"/>
                    </a:lnTo>
                    <a:lnTo>
                      <a:pt x="122" y="67"/>
                    </a:lnTo>
                    <a:lnTo>
                      <a:pt x="123" y="68"/>
                    </a:lnTo>
                    <a:lnTo>
                      <a:pt x="125" y="70"/>
                    </a:lnTo>
                    <a:lnTo>
                      <a:pt x="125" y="71"/>
                    </a:lnTo>
                    <a:lnTo>
                      <a:pt x="127" y="73"/>
                    </a:lnTo>
                    <a:lnTo>
                      <a:pt x="129" y="75"/>
                    </a:lnTo>
                    <a:lnTo>
                      <a:pt x="130" y="75"/>
                    </a:lnTo>
                    <a:lnTo>
                      <a:pt x="131" y="75"/>
                    </a:lnTo>
                    <a:lnTo>
                      <a:pt x="130" y="73"/>
                    </a:lnTo>
                    <a:lnTo>
                      <a:pt x="128" y="72"/>
                    </a:lnTo>
                    <a:lnTo>
                      <a:pt x="127" y="71"/>
                    </a:lnTo>
                    <a:lnTo>
                      <a:pt x="127" y="70"/>
                    </a:lnTo>
                    <a:lnTo>
                      <a:pt x="127" y="68"/>
                    </a:lnTo>
                    <a:lnTo>
                      <a:pt x="126" y="66"/>
                    </a:lnTo>
                    <a:lnTo>
                      <a:pt x="124" y="66"/>
                    </a:lnTo>
                    <a:lnTo>
                      <a:pt x="123" y="65"/>
                    </a:lnTo>
                    <a:lnTo>
                      <a:pt x="121" y="65"/>
                    </a:lnTo>
                    <a:lnTo>
                      <a:pt x="119" y="64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2" y="59"/>
                    </a:lnTo>
                    <a:lnTo>
                      <a:pt x="124" y="58"/>
                    </a:lnTo>
                    <a:lnTo>
                      <a:pt x="126" y="58"/>
                    </a:lnTo>
                    <a:lnTo>
                      <a:pt x="129" y="58"/>
                    </a:lnTo>
                    <a:lnTo>
                      <a:pt x="131" y="59"/>
                    </a:lnTo>
                    <a:lnTo>
                      <a:pt x="131" y="62"/>
                    </a:lnTo>
                    <a:lnTo>
                      <a:pt x="132" y="62"/>
                    </a:lnTo>
                    <a:lnTo>
                      <a:pt x="135" y="61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8" y="59"/>
                    </a:lnTo>
                    <a:lnTo>
                      <a:pt x="138" y="59"/>
                    </a:lnTo>
                    <a:lnTo>
                      <a:pt x="140" y="62"/>
                    </a:lnTo>
                    <a:lnTo>
                      <a:pt x="141" y="65"/>
                    </a:lnTo>
                    <a:lnTo>
                      <a:pt x="142" y="67"/>
                    </a:lnTo>
                    <a:lnTo>
                      <a:pt x="143" y="69"/>
                    </a:lnTo>
                    <a:lnTo>
                      <a:pt x="143" y="72"/>
                    </a:lnTo>
                    <a:lnTo>
                      <a:pt x="144" y="71"/>
                    </a:lnTo>
                    <a:lnTo>
                      <a:pt x="144" y="71"/>
                    </a:lnTo>
                    <a:lnTo>
                      <a:pt x="144" y="71"/>
                    </a:lnTo>
                    <a:lnTo>
                      <a:pt x="143" y="69"/>
                    </a:lnTo>
                    <a:lnTo>
                      <a:pt x="144" y="67"/>
                    </a:lnTo>
                    <a:lnTo>
                      <a:pt x="145" y="68"/>
                    </a:lnTo>
                    <a:lnTo>
                      <a:pt x="144" y="65"/>
                    </a:lnTo>
                    <a:lnTo>
                      <a:pt x="142" y="63"/>
                    </a:lnTo>
                    <a:lnTo>
                      <a:pt x="141" y="60"/>
                    </a:lnTo>
                    <a:lnTo>
                      <a:pt x="140" y="60"/>
                    </a:lnTo>
                    <a:lnTo>
                      <a:pt x="141" y="59"/>
                    </a:lnTo>
                    <a:lnTo>
                      <a:pt x="141" y="58"/>
                    </a:lnTo>
                    <a:lnTo>
                      <a:pt x="142" y="57"/>
                    </a:lnTo>
                    <a:lnTo>
                      <a:pt x="143" y="57"/>
                    </a:lnTo>
                    <a:lnTo>
                      <a:pt x="143" y="57"/>
                    </a:lnTo>
                    <a:lnTo>
                      <a:pt x="144" y="58"/>
                    </a:lnTo>
                    <a:lnTo>
                      <a:pt x="145" y="59"/>
                    </a:lnTo>
                    <a:lnTo>
                      <a:pt x="146" y="60"/>
                    </a:lnTo>
                    <a:lnTo>
                      <a:pt x="149" y="60"/>
                    </a:lnTo>
                    <a:lnTo>
                      <a:pt x="149" y="59"/>
                    </a:lnTo>
                    <a:lnTo>
                      <a:pt x="147" y="59"/>
                    </a:lnTo>
                    <a:lnTo>
                      <a:pt x="145" y="57"/>
                    </a:lnTo>
                    <a:lnTo>
                      <a:pt x="145" y="57"/>
                    </a:lnTo>
                    <a:lnTo>
                      <a:pt x="144" y="56"/>
                    </a:lnTo>
                    <a:lnTo>
                      <a:pt x="145" y="55"/>
                    </a:lnTo>
                    <a:lnTo>
                      <a:pt x="145" y="55"/>
                    </a:lnTo>
                    <a:lnTo>
                      <a:pt x="148" y="55"/>
                    </a:lnTo>
                    <a:lnTo>
                      <a:pt x="150" y="55"/>
                    </a:lnTo>
                    <a:lnTo>
                      <a:pt x="151" y="56"/>
                    </a:lnTo>
                    <a:lnTo>
                      <a:pt x="152" y="56"/>
                    </a:lnTo>
                    <a:lnTo>
                      <a:pt x="153" y="57"/>
                    </a:lnTo>
                    <a:lnTo>
                      <a:pt x="154" y="57"/>
                    </a:lnTo>
                    <a:lnTo>
                      <a:pt x="153" y="56"/>
                    </a:lnTo>
                    <a:lnTo>
                      <a:pt x="152" y="55"/>
                    </a:lnTo>
                    <a:lnTo>
                      <a:pt x="151" y="55"/>
                    </a:lnTo>
                    <a:lnTo>
                      <a:pt x="151" y="54"/>
                    </a:lnTo>
                    <a:lnTo>
                      <a:pt x="148" y="53"/>
                    </a:lnTo>
                    <a:lnTo>
                      <a:pt x="146" y="54"/>
                    </a:lnTo>
                    <a:lnTo>
                      <a:pt x="146" y="52"/>
                    </a:lnTo>
                    <a:lnTo>
                      <a:pt x="147" y="51"/>
                    </a:lnTo>
                    <a:lnTo>
                      <a:pt x="148" y="49"/>
                    </a:lnTo>
                    <a:lnTo>
                      <a:pt x="146" y="49"/>
                    </a:lnTo>
                    <a:lnTo>
                      <a:pt x="145" y="50"/>
                    </a:lnTo>
                    <a:lnTo>
                      <a:pt x="145" y="50"/>
                    </a:lnTo>
                    <a:lnTo>
                      <a:pt x="143" y="52"/>
                    </a:lnTo>
                    <a:lnTo>
                      <a:pt x="142" y="53"/>
                    </a:lnTo>
                    <a:lnTo>
                      <a:pt x="141" y="54"/>
                    </a:lnTo>
                    <a:lnTo>
                      <a:pt x="139" y="55"/>
                    </a:lnTo>
                    <a:lnTo>
                      <a:pt x="135" y="55"/>
                    </a:lnTo>
                    <a:lnTo>
                      <a:pt x="137" y="52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3" y="52"/>
                    </a:lnTo>
                    <a:lnTo>
                      <a:pt x="131" y="54"/>
                    </a:lnTo>
                    <a:lnTo>
                      <a:pt x="126" y="55"/>
                    </a:lnTo>
                    <a:lnTo>
                      <a:pt x="124" y="56"/>
                    </a:lnTo>
                    <a:lnTo>
                      <a:pt x="124" y="56"/>
                    </a:lnTo>
                    <a:lnTo>
                      <a:pt x="124" y="52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8" y="52"/>
                    </a:lnTo>
                    <a:lnTo>
                      <a:pt x="130" y="50"/>
                    </a:lnTo>
                    <a:lnTo>
                      <a:pt x="131" y="48"/>
                    </a:lnTo>
                    <a:lnTo>
                      <a:pt x="139" y="48"/>
                    </a:lnTo>
                    <a:lnTo>
                      <a:pt x="139" y="48"/>
                    </a:lnTo>
                    <a:lnTo>
                      <a:pt x="142" y="48"/>
                    </a:lnTo>
                    <a:lnTo>
                      <a:pt x="145" y="47"/>
                    </a:lnTo>
                    <a:lnTo>
                      <a:pt x="145" y="47"/>
                    </a:lnTo>
                    <a:lnTo>
                      <a:pt x="147" y="45"/>
                    </a:lnTo>
                    <a:lnTo>
                      <a:pt x="148" y="45"/>
                    </a:lnTo>
                    <a:lnTo>
                      <a:pt x="149" y="45"/>
                    </a:lnTo>
                    <a:lnTo>
                      <a:pt x="150" y="45"/>
                    </a:lnTo>
                    <a:lnTo>
                      <a:pt x="153" y="45"/>
                    </a:lnTo>
                    <a:lnTo>
                      <a:pt x="158" y="44"/>
                    </a:lnTo>
                    <a:lnTo>
                      <a:pt x="160" y="47"/>
                    </a:lnTo>
                    <a:lnTo>
                      <a:pt x="161" y="48"/>
                    </a:lnTo>
                    <a:close/>
                    <a:moveTo>
                      <a:pt x="104" y="23"/>
                    </a:moveTo>
                    <a:lnTo>
                      <a:pt x="105" y="24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09" y="27"/>
                    </a:lnTo>
                    <a:lnTo>
                      <a:pt x="107" y="35"/>
                    </a:lnTo>
                    <a:lnTo>
                      <a:pt x="106" y="36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7" y="36"/>
                    </a:lnTo>
                    <a:lnTo>
                      <a:pt x="108" y="35"/>
                    </a:lnTo>
                    <a:lnTo>
                      <a:pt x="109" y="35"/>
                    </a:lnTo>
                    <a:lnTo>
                      <a:pt x="109" y="35"/>
                    </a:lnTo>
                    <a:lnTo>
                      <a:pt x="109" y="34"/>
                    </a:lnTo>
                    <a:lnTo>
                      <a:pt x="110" y="34"/>
                    </a:lnTo>
                    <a:lnTo>
                      <a:pt x="110" y="37"/>
                    </a:lnTo>
                    <a:lnTo>
                      <a:pt x="108" y="38"/>
                    </a:lnTo>
                    <a:lnTo>
                      <a:pt x="108" y="39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2" y="44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1" y="49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2" y="52"/>
                    </a:lnTo>
                    <a:lnTo>
                      <a:pt x="103" y="53"/>
                    </a:lnTo>
                    <a:lnTo>
                      <a:pt x="103" y="54"/>
                    </a:lnTo>
                    <a:lnTo>
                      <a:pt x="102" y="56"/>
                    </a:lnTo>
                    <a:lnTo>
                      <a:pt x="102" y="57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5" y="52"/>
                    </a:lnTo>
                    <a:lnTo>
                      <a:pt x="106" y="51"/>
                    </a:lnTo>
                    <a:lnTo>
                      <a:pt x="106" y="51"/>
                    </a:lnTo>
                    <a:lnTo>
                      <a:pt x="108" y="51"/>
                    </a:lnTo>
                    <a:lnTo>
                      <a:pt x="109" y="48"/>
                    </a:lnTo>
                    <a:lnTo>
                      <a:pt x="110" y="45"/>
                    </a:lnTo>
                    <a:lnTo>
                      <a:pt x="111" y="48"/>
                    </a:lnTo>
                    <a:lnTo>
                      <a:pt x="111" y="50"/>
                    </a:lnTo>
                    <a:lnTo>
                      <a:pt x="112" y="51"/>
                    </a:lnTo>
                    <a:lnTo>
                      <a:pt x="113" y="50"/>
                    </a:lnTo>
                    <a:lnTo>
                      <a:pt x="114" y="51"/>
                    </a:lnTo>
                    <a:lnTo>
                      <a:pt x="113" y="51"/>
                    </a:lnTo>
                    <a:lnTo>
                      <a:pt x="113" y="52"/>
                    </a:lnTo>
                    <a:lnTo>
                      <a:pt x="113" y="55"/>
                    </a:lnTo>
                    <a:lnTo>
                      <a:pt x="111" y="56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8" y="57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6" y="57"/>
                    </a:lnTo>
                    <a:lnTo>
                      <a:pt x="106" y="58"/>
                    </a:lnTo>
                    <a:lnTo>
                      <a:pt x="105" y="59"/>
                    </a:lnTo>
                    <a:lnTo>
                      <a:pt x="105" y="62"/>
                    </a:lnTo>
                    <a:lnTo>
                      <a:pt x="102" y="6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0" y="64"/>
                    </a:lnTo>
                    <a:lnTo>
                      <a:pt x="99" y="64"/>
                    </a:lnTo>
                    <a:lnTo>
                      <a:pt x="97" y="63"/>
                    </a:lnTo>
                    <a:lnTo>
                      <a:pt x="95" y="62"/>
                    </a:lnTo>
                    <a:lnTo>
                      <a:pt x="97" y="59"/>
                    </a:lnTo>
                    <a:lnTo>
                      <a:pt x="100" y="55"/>
                    </a:lnTo>
                    <a:lnTo>
                      <a:pt x="101" y="53"/>
                    </a:lnTo>
                    <a:lnTo>
                      <a:pt x="101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4" y="60"/>
                    </a:lnTo>
                    <a:lnTo>
                      <a:pt x="92" y="63"/>
                    </a:lnTo>
                    <a:lnTo>
                      <a:pt x="90" y="65"/>
                    </a:lnTo>
                    <a:lnTo>
                      <a:pt x="87" y="65"/>
                    </a:lnTo>
                    <a:lnTo>
                      <a:pt x="87" y="64"/>
                    </a:lnTo>
                    <a:lnTo>
                      <a:pt x="88" y="63"/>
                    </a:lnTo>
                    <a:lnTo>
                      <a:pt x="93" y="56"/>
                    </a:lnTo>
                    <a:lnTo>
                      <a:pt x="93" y="55"/>
                    </a:lnTo>
                    <a:lnTo>
                      <a:pt x="91" y="53"/>
                    </a:lnTo>
                    <a:lnTo>
                      <a:pt x="92" y="52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2" y="51"/>
                    </a:lnTo>
                    <a:lnTo>
                      <a:pt x="92" y="49"/>
                    </a:lnTo>
                    <a:lnTo>
                      <a:pt x="94" y="48"/>
                    </a:lnTo>
                    <a:lnTo>
                      <a:pt x="97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1" y="46"/>
                    </a:lnTo>
                    <a:lnTo>
                      <a:pt x="101" y="45"/>
                    </a:lnTo>
                    <a:lnTo>
                      <a:pt x="100" y="44"/>
                    </a:lnTo>
                    <a:lnTo>
                      <a:pt x="98" y="43"/>
                    </a:lnTo>
                    <a:lnTo>
                      <a:pt x="98" y="41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9" y="39"/>
                    </a:lnTo>
                    <a:lnTo>
                      <a:pt x="101" y="39"/>
                    </a:lnTo>
                    <a:lnTo>
                      <a:pt x="102" y="40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3" y="40"/>
                    </a:lnTo>
                    <a:lnTo>
                      <a:pt x="102" y="37"/>
                    </a:lnTo>
                    <a:lnTo>
                      <a:pt x="99" y="37"/>
                    </a:lnTo>
                    <a:lnTo>
                      <a:pt x="98" y="37"/>
                    </a:lnTo>
                    <a:lnTo>
                      <a:pt x="97" y="36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100" y="33"/>
                    </a:lnTo>
                    <a:lnTo>
                      <a:pt x="100" y="32"/>
                    </a:lnTo>
                    <a:lnTo>
                      <a:pt x="101" y="32"/>
                    </a:lnTo>
                    <a:lnTo>
                      <a:pt x="101" y="31"/>
                    </a:lnTo>
                    <a:lnTo>
                      <a:pt x="100" y="30"/>
                    </a:lnTo>
                    <a:lnTo>
                      <a:pt x="101" y="27"/>
                    </a:lnTo>
                    <a:lnTo>
                      <a:pt x="102" y="25"/>
                    </a:lnTo>
                    <a:lnTo>
                      <a:pt x="102" y="24"/>
                    </a:lnTo>
                    <a:lnTo>
                      <a:pt x="102" y="23"/>
                    </a:lnTo>
                    <a:lnTo>
                      <a:pt x="104" y="23"/>
                    </a:lnTo>
                    <a:close/>
                    <a:moveTo>
                      <a:pt x="93" y="32"/>
                    </a:moveTo>
                    <a:lnTo>
                      <a:pt x="93" y="32"/>
                    </a:lnTo>
                    <a:lnTo>
                      <a:pt x="94" y="30"/>
                    </a:lnTo>
                    <a:lnTo>
                      <a:pt x="95" y="29"/>
                    </a:lnTo>
                    <a:lnTo>
                      <a:pt x="96" y="30"/>
                    </a:lnTo>
                    <a:lnTo>
                      <a:pt x="96" y="33"/>
                    </a:lnTo>
                    <a:lnTo>
                      <a:pt x="94" y="3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6" y="38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6" y="42"/>
                    </a:lnTo>
                    <a:lnTo>
                      <a:pt x="91" y="45"/>
                    </a:lnTo>
                    <a:lnTo>
                      <a:pt x="89" y="47"/>
                    </a:lnTo>
                    <a:lnTo>
                      <a:pt x="87" y="48"/>
                    </a:lnTo>
                    <a:lnTo>
                      <a:pt x="86" y="48"/>
                    </a:lnTo>
                    <a:lnTo>
                      <a:pt x="83" y="48"/>
                    </a:lnTo>
                    <a:lnTo>
                      <a:pt x="81" y="44"/>
                    </a:lnTo>
                    <a:lnTo>
                      <a:pt x="84" y="43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90" y="39"/>
                    </a:lnTo>
                    <a:lnTo>
                      <a:pt x="89" y="37"/>
                    </a:lnTo>
                    <a:lnTo>
                      <a:pt x="87" y="40"/>
                    </a:lnTo>
                    <a:lnTo>
                      <a:pt x="85" y="40"/>
                    </a:lnTo>
                    <a:lnTo>
                      <a:pt x="82" y="42"/>
                    </a:lnTo>
                    <a:lnTo>
                      <a:pt x="82" y="43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8" y="45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2" y="41"/>
                    </a:lnTo>
                    <a:lnTo>
                      <a:pt x="76" y="38"/>
                    </a:lnTo>
                    <a:lnTo>
                      <a:pt x="73" y="36"/>
                    </a:lnTo>
                    <a:lnTo>
                      <a:pt x="76" y="34"/>
                    </a:lnTo>
                    <a:lnTo>
                      <a:pt x="77" y="35"/>
                    </a:lnTo>
                    <a:lnTo>
                      <a:pt x="78" y="32"/>
                    </a:lnTo>
                    <a:lnTo>
                      <a:pt x="79" y="32"/>
                    </a:lnTo>
                    <a:lnTo>
                      <a:pt x="79" y="36"/>
                    </a:lnTo>
                    <a:lnTo>
                      <a:pt x="80" y="35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4" y="33"/>
                    </a:lnTo>
                    <a:lnTo>
                      <a:pt x="83" y="32"/>
                    </a:lnTo>
                    <a:lnTo>
                      <a:pt x="86" y="30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8" y="31"/>
                    </a:lnTo>
                    <a:lnTo>
                      <a:pt x="89" y="30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27"/>
                    </a:lnTo>
                    <a:lnTo>
                      <a:pt x="87" y="23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90" y="20"/>
                    </a:lnTo>
                    <a:lnTo>
                      <a:pt x="90" y="21"/>
                    </a:lnTo>
                    <a:lnTo>
                      <a:pt x="90" y="23"/>
                    </a:lnTo>
                    <a:lnTo>
                      <a:pt x="91" y="26"/>
                    </a:lnTo>
                    <a:lnTo>
                      <a:pt x="94" y="27"/>
                    </a:lnTo>
                    <a:lnTo>
                      <a:pt x="93" y="31"/>
                    </a:lnTo>
                    <a:lnTo>
                      <a:pt x="93" y="32"/>
                    </a:lnTo>
                    <a:close/>
                    <a:moveTo>
                      <a:pt x="100" y="26"/>
                    </a:moveTo>
                    <a:lnTo>
                      <a:pt x="98" y="29"/>
                    </a:lnTo>
                    <a:lnTo>
                      <a:pt x="97" y="28"/>
                    </a:lnTo>
                    <a:lnTo>
                      <a:pt x="97" y="27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7" y="23"/>
                    </a:lnTo>
                    <a:lnTo>
                      <a:pt x="97" y="22"/>
                    </a:lnTo>
                    <a:lnTo>
                      <a:pt x="98" y="19"/>
                    </a:lnTo>
                    <a:lnTo>
                      <a:pt x="99" y="18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100" y="14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2" y="12"/>
                    </a:lnTo>
                    <a:lnTo>
                      <a:pt x="104" y="11"/>
                    </a:lnTo>
                    <a:lnTo>
                      <a:pt x="105" y="10"/>
                    </a:lnTo>
                    <a:lnTo>
                      <a:pt x="107" y="7"/>
                    </a:lnTo>
                    <a:lnTo>
                      <a:pt x="106" y="5"/>
                    </a:lnTo>
                    <a:lnTo>
                      <a:pt x="107" y="3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2"/>
                    </a:lnTo>
                    <a:lnTo>
                      <a:pt x="114" y="3"/>
                    </a:lnTo>
                    <a:lnTo>
                      <a:pt x="113" y="4"/>
                    </a:lnTo>
                    <a:lnTo>
                      <a:pt x="112" y="8"/>
                    </a:lnTo>
                    <a:lnTo>
                      <a:pt x="112" y="10"/>
                    </a:lnTo>
                    <a:lnTo>
                      <a:pt x="108" y="15"/>
                    </a:lnTo>
                    <a:lnTo>
                      <a:pt x="107" y="19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1" y="22"/>
                    </a:lnTo>
                    <a:lnTo>
                      <a:pt x="100" y="2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3" name="Freeform 15">
                <a:extLst>
                  <a:ext uri="{FF2B5EF4-FFF2-40B4-BE49-F238E27FC236}">
                    <a16:creationId xmlns:a16="http://schemas.microsoft.com/office/drawing/2014/main" id="{00000000-0008-0000-0300-00004D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" y="513"/>
                <a:ext cx="123" cy="94"/>
              </a:xfrm>
              <a:custGeom>
                <a:avLst/>
                <a:gdLst>
                  <a:gd name="T0" fmla="*/ 8 w 123"/>
                  <a:gd name="T1" fmla="*/ 71 h 94"/>
                  <a:gd name="T2" fmla="*/ 13 w 123"/>
                  <a:gd name="T3" fmla="*/ 64 h 94"/>
                  <a:gd name="T4" fmla="*/ 20 w 123"/>
                  <a:gd name="T5" fmla="*/ 60 h 94"/>
                  <a:gd name="T6" fmla="*/ 23 w 123"/>
                  <a:gd name="T7" fmla="*/ 60 h 94"/>
                  <a:gd name="T8" fmla="*/ 27 w 123"/>
                  <a:gd name="T9" fmla="*/ 50 h 94"/>
                  <a:gd name="T10" fmla="*/ 30 w 123"/>
                  <a:gd name="T11" fmla="*/ 43 h 94"/>
                  <a:gd name="T12" fmla="*/ 44 w 123"/>
                  <a:gd name="T13" fmla="*/ 42 h 94"/>
                  <a:gd name="T14" fmla="*/ 52 w 123"/>
                  <a:gd name="T15" fmla="*/ 40 h 94"/>
                  <a:gd name="T16" fmla="*/ 78 w 123"/>
                  <a:gd name="T17" fmla="*/ 26 h 94"/>
                  <a:gd name="T18" fmla="*/ 66 w 123"/>
                  <a:gd name="T19" fmla="*/ 28 h 94"/>
                  <a:gd name="T20" fmla="*/ 78 w 123"/>
                  <a:gd name="T21" fmla="*/ 22 h 94"/>
                  <a:gd name="T22" fmla="*/ 116 w 123"/>
                  <a:gd name="T23" fmla="*/ 61 h 94"/>
                  <a:gd name="T24" fmla="*/ 100 w 123"/>
                  <a:gd name="T25" fmla="*/ 73 h 94"/>
                  <a:gd name="T26" fmla="*/ 68 w 123"/>
                  <a:gd name="T27" fmla="*/ 84 h 94"/>
                  <a:gd name="T28" fmla="*/ 49 w 123"/>
                  <a:gd name="T29" fmla="*/ 92 h 94"/>
                  <a:gd name="T30" fmla="*/ 26 w 123"/>
                  <a:gd name="T31" fmla="*/ 91 h 94"/>
                  <a:gd name="T32" fmla="*/ 16 w 123"/>
                  <a:gd name="T33" fmla="*/ 88 h 94"/>
                  <a:gd name="T34" fmla="*/ 3 w 123"/>
                  <a:gd name="T35" fmla="*/ 81 h 94"/>
                  <a:gd name="T36" fmla="*/ 8 w 123"/>
                  <a:gd name="T37" fmla="*/ 79 h 94"/>
                  <a:gd name="T38" fmla="*/ 12 w 123"/>
                  <a:gd name="T39" fmla="*/ 85 h 94"/>
                  <a:gd name="T40" fmla="*/ 27 w 123"/>
                  <a:gd name="T41" fmla="*/ 84 h 94"/>
                  <a:gd name="T42" fmla="*/ 18 w 123"/>
                  <a:gd name="T43" fmla="*/ 73 h 94"/>
                  <a:gd name="T44" fmla="*/ 31 w 123"/>
                  <a:gd name="T45" fmla="*/ 65 h 94"/>
                  <a:gd name="T46" fmla="*/ 37 w 123"/>
                  <a:gd name="T47" fmla="*/ 81 h 94"/>
                  <a:gd name="T48" fmla="*/ 37 w 123"/>
                  <a:gd name="T49" fmla="*/ 64 h 94"/>
                  <a:gd name="T50" fmla="*/ 47 w 123"/>
                  <a:gd name="T51" fmla="*/ 64 h 94"/>
                  <a:gd name="T52" fmla="*/ 46 w 123"/>
                  <a:gd name="T53" fmla="*/ 85 h 94"/>
                  <a:gd name="T54" fmla="*/ 54 w 123"/>
                  <a:gd name="T55" fmla="*/ 83 h 94"/>
                  <a:gd name="T56" fmla="*/ 54 w 123"/>
                  <a:gd name="T57" fmla="*/ 75 h 94"/>
                  <a:gd name="T58" fmla="*/ 57 w 123"/>
                  <a:gd name="T59" fmla="*/ 73 h 94"/>
                  <a:gd name="T60" fmla="*/ 48 w 123"/>
                  <a:gd name="T61" fmla="*/ 62 h 94"/>
                  <a:gd name="T62" fmla="*/ 28 w 123"/>
                  <a:gd name="T63" fmla="*/ 59 h 94"/>
                  <a:gd name="T64" fmla="*/ 41 w 123"/>
                  <a:gd name="T65" fmla="*/ 57 h 94"/>
                  <a:gd name="T66" fmla="*/ 33 w 123"/>
                  <a:gd name="T67" fmla="*/ 49 h 94"/>
                  <a:gd name="T68" fmla="*/ 41 w 123"/>
                  <a:gd name="T69" fmla="*/ 49 h 94"/>
                  <a:gd name="T70" fmla="*/ 55 w 123"/>
                  <a:gd name="T71" fmla="*/ 49 h 94"/>
                  <a:gd name="T72" fmla="*/ 61 w 123"/>
                  <a:gd name="T73" fmla="*/ 53 h 94"/>
                  <a:gd name="T74" fmla="*/ 72 w 123"/>
                  <a:gd name="T75" fmla="*/ 58 h 94"/>
                  <a:gd name="T76" fmla="*/ 65 w 123"/>
                  <a:gd name="T77" fmla="*/ 54 h 94"/>
                  <a:gd name="T78" fmla="*/ 75 w 123"/>
                  <a:gd name="T79" fmla="*/ 48 h 94"/>
                  <a:gd name="T80" fmla="*/ 84 w 123"/>
                  <a:gd name="T81" fmla="*/ 47 h 94"/>
                  <a:gd name="T82" fmla="*/ 65 w 123"/>
                  <a:gd name="T83" fmla="*/ 48 h 94"/>
                  <a:gd name="T84" fmla="*/ 60 w 123"/>
                  <a:gd name="T85" fmla="*/ 44 h 94"/>
                  <a:gd name="T86" fmla="*/ 60 w 123"/>
                  <a:gd name="T87" fmla="*/ 37 h 94"/>
                  <a:gd name="T88" fmla="*/ 65 w 123"/>
                  <a:gd name="T89" fmla="*/ 30 h 94"/>
                  <a:gd name="T90" fmla="*/ 76 w 123"/>
                  <a:gd name="T91" fmla="*/ 34 h 94"/>
                  <a:gd name="T92" fmla="*/ 87 w 123"/>
                  <a:gd name="T93" fmla="*/ 41 h 94"/>
                  <a:gd name="T94" fmla="*/ 96 w 123"/>
                  <a:gd name="T95" fmla="*/ 47 h 94"/>
                  <a:gd name="T96" fmla="*/ 85 w 123"/>
                  <a:gd name="T97" fmla="*/ 29 h 94"/>
                  <a:gd name="T98" fmla="*/ 92 w 123"/>
                  <a:gd name="T99" fmla="*/ 33 h 94"/>
                  <a:gd name="T100" fmla="*/ 97 w 123"/>
                  <a:gd name="T101" fmla="*/ 39 h 94"/>
                  <a:gd name="T102" fmla="*/ 99 w 123"/>
                  <a:gd name="T103" fmla="*/ 35 h 94"/>
                  <a:gd name="T104" fmla="*/ 102 w 123"/>
                  <a:gd name="T105" fmla="*/ 31 h 94"/>
                  <a:gd name="T106" fmla="*/ 95 w 123"/>
                  <a:gd name="T107" fmla="*/ 29 h 94"/>
                  <a:gd name="T108" fmla="*/ 114 w 123"/>
                  <a:gd name="T109" fmla="*/ 26 h 94"/>
                  <a:gd name="T110" fmla="*/ 122 w 123"/>
                  <a:gd name="T111" fmla="*/ 42 h 94"/>
                  <a:gd name="T112" fmla="*/ 84 w 123"/>
                  <a:gd name="T113" fmla="*/ 18 h 94"/>
                  <a:gd name="T114" fmla="*/ 102 w 123"/>
                  <a:gd name="T115" fmla="*/ 18 h 94"/>
                  <a:gd name="T116" fmla="*/ 104 w 123"/>
                  <a:gd name="T117" fmla="*/ 19 h 94"/>
                  <a:gd name="T118" fmla="*/ 109 w 123"/>
                  <a:gd name="T119" fmla="*/ 5 h 94"/>
                  <a:gd name="T120" fmla="*/ 90 w 123"/>
                  <a:gd name="T121" fmla="*/ 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" h="94">
                    <a:moveTo>
                      <a:pt x="4" y="70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3" y="67"/>
                    </a:lnTo>
                    <a:lnTo>
                      <a:pt x="4" y="68"/>
                    </a:lnTo>
                    <a:lnTo>
                      <a:pt x="4" y="70"/>
                    </a:lnTo>
                    <a:close/>
                    <a:moveTo>
                      <a:pt x="12" y="73"/>
                    </a:moveTo>
                    <a:lnTo>
                      <a:pt x="12" y="73"/>
                    </a:lnTo>
                    <a:lnTo>
                      <a:pt x="8" y="73"/>
                    </a:lnTo>
                    <a:lnTo>
                      <a:pt x="6" y="73"/>
                    </a:lnTo>
                    <a:lnTo>
                      <a:pt x="5" y="72"/>
                    </a:lnTo>
                    <a:lnTo>
                      <a:pt x="8" y="71"/>
                    </a:lnTo>
                    <a:lnTo>
                      <a:pt x="6" y="70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8" y="66"/>
                    </a:lnTo>
                    <a:lnTo>
                      <a:pt x="12" y="67"/>
                    </a:lnTo>
                    <a:lnTo>
                      <a:pt x="14" y="68"/>
                    </a:lnTo>
                    <a:lnTo>
                      <a:pt x="12" y="73"/>
                    </a:lnTo>
                    <a:close/>
                    <a:moveTo>
                      <a:pt x="6" y="61"/>
                    </a:moveTo>
                    <a:lnTo>
                      <a:pt x="1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3" y="65"/>
                    </a:lnTo>
                    <a:lnTo>
                      <a:pt x="10" y="65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6" y="61"/>
                    </a:lnTo>
                    <a:close/>
                    <a:moveTo>
                      <a:pt x="16" y="71"/>
                    </a:moveTo>
                    <a:lnTo>
                      <a:pt x="15" y="70"/>
                    </a:lnTo>
                    <a:lnTo>
                      <a:pt x="15" y="69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6" y="65"/>
                    </a:lnTo>
                    <a:lnTo>
                      <a:pt x="15" y="64"/>
                    </a:lnTo>
                    <a:lnTo>
                      <a:pt x="16" y="61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1" y="64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6" y="71"/>
                    </a:lnTo>
                    <a:lnTo>
                      <a:pt x="16" y="71"/>
                    </a:lnTo>
                    <a:close/>
                    <a:moveTo>
                      <a:pt x="30" y="63"/>
                    </a:moveTo>
                    <a:lnTo>
                      <a:pt x="25" y="63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3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30" y="61"/>
                    </a:lnTo>
                    <a:lnTo>
                      <a:pt x="31" y="63"/>
                    </a:lnTo>
                    <a:lnTo>
                      <a:pt x="30" y="63"/>
                    </a:lnTo>
                    <a:close/>
                    <a:moveTo>
                      <a:pt x="26" y="55"/>
                    </a:moveTo>
                    <a:lnTo>
                      <a:pt x="25" y="56"/>
                    </a:lnTo>
                    <a:lnTo>
                      <a:pt x="25" y="52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6" y="55"/>
                    </a:lnTo>
                    <a:close/>
                    <a:moveTo>
                      <a:pt x="28" y="44"/>
                    </a:moveTo>
                    <a:lnTo>
                      <a:pt x="29" y="46"/>
                    </a:lnTo>
                    <a:lnTo>
                      <a:pt x="30" y="45"/>
                    </a:lnTo>
                    <a:lnTo>
                      <a:pt x="31" y="48"/>
                    </a:lnTo>
                    <a:lnTo>
                      <a:pt x="31" y="49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8" y="44"/>
                    </a:lnTo>
                    <a:close/>
                    <a:moveTo>
                      <a:pt x="34" y="44"/>
                    </a:moveTo>
                    <a:lnTo>
                      <a:pt x="33" y="47"/>
                    </a:lnTo>
                    <a:lnTo>
                      <a:pt x="31" y="45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4" y="44"/>
                    </a:lnTo>
                    <a:close/>
                    <a:moveTo>
                      <a:pt x="44" y="42"/>
                    </a:moveTo>
                    <a:lnTo>
                      <a:pt x="47" y="43"/>
                    </a:lnTo>
                    <a:lnTo>
                      <a:pt x="47" y="43"/>
                    </a:lnTo>
                    <a:lnTo>
                      <a:pt x="51" y="43"/>
                    </a:lnTo>
                    <a:lnTo>
                      <a:pt x="51" y="46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3" y="48"/>
                    </a:lnTo>
                    <a:lnTo>
                      <a:pt x="42" y="47"/>
                    </a:lnTo>
                    <a:lnTo>
                      <a:pt x="43" y="46"/>
                    </a:lnTo>
                    <a:lnTo>
                      <a:pt x="44" y="45"/>
                    </a:lnTo>
                    <a:lnTo>
                      <a:pt x="44" y="42"/>
                    </a:lnTo>
                    <a:close/>
                    <a:moveTo>
                      <a:pt x="38" y="42"/>
                    </a:moveTo>
                    <a:lnTo>
                      <a:pt x="37" y="42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9" y="38"/>
                    </a:lnTo>
                    <a:lnTo>
                      <a:pt x="38" y="41"/>
                    </a:lnTo>
                    <a:lnTo>
                      <a:pt x="38" y="42"/>
                    </a:lnTo>
                    <a:close/>
                    <a:moveTo>
                      <a:pt x="52" y="40"/>
                    </a:moveTo>
                    <a:lnTo>
                      <a:pt x="51" y="41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8" y="35"/>
                    </a:lnTo>
                    <a:lnTo>
                      <a:pt x="52" y="37"/>
                    </a:lnTo>
                    <a:lnTo>
                      <a:pt x="52" y="40"/>
                    </a:lnTo>
                    <a:close/>
                    <a:moveTo>
                      <a:pt x="80" y="32"/>
                    </a:moveTo>
                    <a:lnTo>
                      <a:pt x="79" y="32"/>
                    </a:lnTo>
                    <a:lnTo>
                      <a:pt x="78" y="31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0" y="32"/>
                    </a:lnTo>
                    <a:close/>
                    <a:moveTo>
                      <a:pt x="78" y="28"/>
                    </a:moveTo>
                    <a:lnTo>
                      <a:pt x="78" y="28"/>
                    </a:lnTo>
                    <a:lnTo>
                      <a:pt x="77" y="28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2" y="23"/>
                    </a:lnTo>
                    <a:lnTo>
                      <a:pt x="81" y="26"/>
                    </a:lnTo>
                    <a:lnTo>
                      <a:pt x="79" y="28"/>
                    </a:lnTo>
                    <a:lnTo>
                      <a:pt x="78" y="28"/>
                    </a:lnTo>
                    <a:close/>
                    <a:moveTo>
                      <a:pt x="75" y="24"/>
                    </a:moveTo>
                    <a:lnTo>
                      <a:pt x="76" y="29"/>
                    </a:lnTo>
                    <a:lnTo>
                      <a:pt x="72" y="31"/>
                    </a:lnTo>
                    <a:lnTo>
                      <a:pt x="70" y="32"/>
                    </a:lnTo>
                    <a:lnTo>
                      <a:pt x="69" y="31"/>
                    </a:lnTo>
                    <a:lnTo>
                      <a:pt x="66" y="29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8" y="27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close/>
                    <a:moveTo>
                      <a:pt x="80" y="23"/>
                    </a:moveTo>
                    <a:lnTo>
                      <a:pt x="79" y="23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7" y="21"/>
                    </a:lnTo>
                    <a:lnTo>
                      <a:pt x="78" y="21"/>
                    </a:lnTo>
                    <a:lnTo>
                      <a:pt x="81" y="21"/>
                    </a:lnTo>
                    <a:lnTo>
                      <a:pt x="82" y="23"/>
                    </a:lnTo>
                    <a:lnTo>
                      <a:pt x="80" y="23"/>
                    </a:lnTo>
                    <a:close/>
                    <a:moveTo>
                      <a:pt x="123" y="47"/>
                    </a:moveTo>
                    <a:lnTo>
                      <a:pt x="123" y="48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0" y="52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9" y="63"/>
                    </a:lnTo>
                    <a:lnTo>
                      <a:pt x="117" y="65"/>
                    </a:lnTo>
                    <a:lnTo>
                      <a:pt x="117" y="66"/>
                    </a:lnTo>
                    <a:lnTo>
                      <a:pt x="117" y="67"/>
                    </a:lnTo>
                    <a:lnTo>
                      <a:pt x="116" y="71"/>
                    </a:lnTo>
                    <a:lnTo>
                      <a:pt x="112" y="74"/>
                    </a:lnTo>
                    <a:lnTo>
                      <a:pt x="108" y="75"/>
                    </a:lnTo>
                    <a:lnTo>
                      <a:pt x="107" y="73"/>
                    </a:lnTo>
                    <a:lnTo>
                      <a:pt x="102" y="73"/>
                    </a:lnTo>
                    <a:lnTo>
                      <a:pt x="100" y="73"/>
                    </a:lnTo>
                    <a:lnTo>
                      <a:pt x="92" y="73"/>
                    </a:lnTo>
                    <a:lnTo>
                      <a:pt x="86" y="74"/>
                    </a:lnTo>
                    <a:lnTo>
                      <a:pt x="85" y="76"/>
                    </a:lnTo>
                    <a:lnTo>
                      <a:pt x="84" y="77"/>
                    </a:lnTo>
                    <a:lnTo>
                      <a:pt x="84" y="77"/>
                    </a:lnTo>
                    <a:lnTo>
                      <a:pt x="82" y="79"/>
                    </a:lnTo>
                    <a:lnTo>
                      <a:pt x="82" y="79"/>
                    </a:lnTo>
                    <a:lnTo>
                      <a:pt x="79" y="83"/>
                    </a:lnTo>
                    <a:lnTo>
                      <a:pt x="75" y="83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70" y="83"/>
                    </a:lnTo>
                    <a:lnTo>
                      <a:pt x="69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7" y="88"/>
                    </a:lnTo>
                    <a:lnTo>
                      <a:pt x="66" y="89"/>
                    </a:lnTo>
                    <a:lnTo>
                      <a:pt x="64" y="87"/>
                    </a:lnTo>
                    <a:lnTo>
                      <a:pt x="61" y="87"/>
                    </a:lnTo>
                    <a:lnTo>
                      <a:pt x="60" y="89"/>
                    </a:lnTo>
                    <a:lnTo>
                      <a:pt x="58" y="90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5" y="91"/>
                    </a:lnTo>
                    <a:lnTo>
                      <a:pt x="55" y="90"/>
                    </a:lnTo>
                    <a:lnTo>
                      <a:pt x="53" y="91"/>
                    </a:lnTo>
                    <a:lnTo>
                      <a:pt x="50" y="91"/>
                    </a:lnTo>
                    <a:lnTo>
                      <a:pt x="49" y="92"/>
                    </a:lnTo>
                    <a:lnTo>
                      <a:pt x="46" y="92"/>
                    </a:lnTo>
                    <a:lnTo>
                      <a:pt x="42" y="93"/>
                    </a:lnTo>
                    <a:lnTo>
                      <a:pt x="41" y="92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7" y="92"/>
                    </a:lnTo>
                    <a:lnTo>
                      <a:pt x="33" y="93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1" y="93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4" y="89"/>
                    </a:lnTo>
                    <a:lnTo>
                      <a:pt x="24" y="89"/>
                    </a:lnTo>
                    <a:lnTo>
                      <a:pt x="25" y="88"/>
                    </a:lnTo>
                    <a:lnTo>
                      <a:pt x="23" y="87"/>
                    </a:lnTo>
                    <a:lnTo>
                      <a:pt x="21" y="89"/>
                    </a:lnTo>
                    <a:lnTo>
                      <a:pt x="21" y="89"/>
                    </a:lnTo>
                    <a:lnTo>
                      <a:pt x="21" y="89"/>
                    </a:lnTo>
                    <a:lnTo>
                      <a:pt x="21" y="89"/>
                    </a:lnTo>
                    <a:lnTo>
                      <a:pt x="21" y="89"/>
                    </a:lnTo>
                    <a:lnTo>
                      <a:pt x="21" y="89"/>
                    </a:lnTo>
                    <a:lnTo>
                      <a:pt x="18" y="90"/>
                    </a:lnTo>
                    <a:lnTo>
                      <a:pt x="17" y="89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1" y="89"/>
                    </a:lnTo>
                    <a:lnTo>
                      <a:pt x="9" y="87"/>
                    </a:lnTo>
                    <a:lnTo>
                      <a:pt x="8" y="88"/>
                    </a:lnTo>
                    <a:lnTo>
                      <a:pt x="3" y="88"/>
                    </a:lnTo>
                    <a:lnTo>
                      <a:pt x="2" y="87"/>
                    </a:lnTo>
                    <a:lnTo>
                      <a:pt x="1" y="86"/>
                    </a:lnTo>
                    <a:lnTo>
                      <a:pt x="0" y="87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2" y="78"/>
                    </a:lnTo>
                    <a:lnTo>
                      <a:pt x="1" y="76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1"/>
                    </a:lnTo>
                    <a:lnTo>
                      <a:pt x="10" y="80"/>
                    </a:lnTo>
                    <a:lnTo>
                      <a:pt x="10" y="78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2" y="75"/>
                    </a:lnTo>
                    <a:lnTo>
                      <a:pt x="15" y="74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6" y="79"/>
                    </a:lnTo>
                    <a:lnTo>
                      <a:pt x="15" y="80"/>
                    </a:lnTo>
                    <a:lnTo>
                      <a:pt x="14" y="83"/>
                    </a:lnTo>
                    <a:lnTo>
                      <a:pt x="13" y="84"/>
                    </a:lnTo>
                    <a:lnTo>
                      <a:pt x="12" y="85"/>
                    </a:lnTo>
                    <a:lnTo>
                      <a:pt x="12" y="86"/>
                    </a:lnTo>
                    <a:lnTo>
                      <a:pt x="13" y="86"/>
                    </a:lnTo>
                    <a:lnTo>
                      <a:pt x="15" y="84"/>
                    </a:lnTo>
                    <a:lnTo>
                      <a:pt x="17" y="81"/>
                    </a:lnTo>
                    <a:lnTo>
                      <a:pt x="18" y="79"/>
                    </a:lnTo>
                    <a:lnTo>
                      <a:pt x="19" y="80"/>
                    </a:lnTo>
                    <a:lnTo>
                      <a:pt x="20" y="81"/>
                    </a:lnTo>
                    <a:lnTo>
                      <a:pt x="19" y="84"/>
                    </a:lnTo>
                    <a:lnTo>
                      <a:pt x="21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4" y="83"/>
                    </a:lnTo>
                    <a:lnTo>
                      <a:pt x="25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5" y="82"/>
                    </a:lnTo>
                    <a:lnTo>
                      <a:pt x="23" y="81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3" y="74"/>
                    </a:lnTo>
                    <a:lnTo>
                      <a:pt x="22" y="74"/>
                    </a:lnTo>
                    <a:lnTo>
                      <a:pt x="20" y="73"/>
                    </a:lnTo>
                    <a:lnTo>
                      <a:pt x="19" y="72"/>
                    </a:lnTo>
                    <a:lnTo>
                      <a:pt x="18" y="71"/>
                    </a:lnTo>
                    <a:lnTo>
                      <a:pt x="21" y="69"/>
                    </a:lnTo>
                    <a:lnTo>
                      <a:pt x="27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2" y="69"/>
                    </a:lnTo>
                    <a:lnTo>
                      <a:pt x="32" y="72"/>
                    </a:lnTo>
                    <a:lnTo>
                      <a:pt x="33" y="73"/>
                    </a:lnTo>
                    <a:lnTo>
                      <a:pt x="33" y="74"/>
                    </a:lnTo>
                    <a:lnTo>
                      <a:pt x="34" y="75"/>
                    </a:lnTo>
                    <a:lnTo>
                      <a:pt x="34" y="77"/>
                    </a:lnTo>
                    <a:lnTo>
                      <a:pt x="34" y="78"/>
                    </a:lnTo>
                    <a:lnTo>
                      <a:pt x="36" y="80"/>
                    </a:lnTo>
                    <a:lnTo>
                      <a:pt x="35" y="81"/>
                    </a:lnTo>
                    <a:lnTo>
                      <a:pt x="34" y="82"/>
                    </a:lnTo>
                    <a:lnTo>
                      <a:pt x="35" y="82"/>
                    </a:lnTo>
                    <a:lnTo>
                      <a:pt x="36" y="81"/>
                    </a:lnTo>
                    <a:lnTo>
                      <a:pt x="37" y="81"/>
                    </a:lnTo>
                    <a:lnTo>
                      <a:pt x="37" y="80"/>
                    </a:lnTo>
                    <a:lnTo>
                      <a:pt x="36" y="77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37" y="76"/>
                    </a:lnTo>
                    <a:lnTo>
                      <a:pt x="35" y="76"/>
                    </a:lnTo>
                    <a:lnTo>
                      <a:pt x="35" y="73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4" y="67"/>
                    </a:lnTo>
                    <a:lnTo>
                      <a:pt x="32" y="65"/>
                    </a:lnTo>
                    <a:lnTo>
                      <a:pt x="33" y="64"/>
                    </a:lnTo>
                    <a:lnTo>
                      <a:pt x="35" y="63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7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41" y="62"/>
                    </a:lnTo>
                    <a:lnTo>
                      <a:pt x="43" y="62"/>
                    </a:lnTo>
                    <a:lnTo>
                      <a:pt x="43" y="63"/>
                    </a:lnTo>
                    <a:lnTo>
                      <a:pt x="45" y="63"/>
                    </a:lnTo>
                    <a:lnTo>
                      <a:pt x="47" y="63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8" y="69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3"/>
                    </a:lnTo>
                    <a:lnTo>
                      <a:pt x="49" y="77"/>
                    </a:lnTo>
                    <a:lnTo>
                      <a:pt x="49" y="80"/>
                    </a:lnTo>
                    <a:lnTo>
                      <a:pt x="47" y="82"/>
                    </a:lnTo>
                    <a:lnTo>
                      <a:pt x="46" y="83"/>
                    </a:lnTo>
                    <a:lnTo>
                      <a:pt x="44" y="85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50" y="87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2" y="85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5" y="86"/>
                    </a:lnTo>
                    <a:lnTo>
                      <a:pt x="55" y="85"/>
                    </a:lnTo>
                    <a:lnTo>
                      <a:pt x="54" y="83"/>
                    </a:lnTo>
                    <a:lnTo>
                      <a:pt x="53" y="83"/>
                    </a:lnTo>
                    <a:lnTo>
                      <a:pt x="52" y="83"/>
                    </a:lnTo>
                    <a:lnTo>
                      <a:pt x="50" y="85"/>
                    </a:lnTo>
                    <a:lnTo>
                      <a:pt x="49" y="84"/>
                    </a:lnTo>
                    <a:lnTo>
                      <a:pt x="48" y="83"/>
                    </a:lnTo>
                    <a:lnTo>
                      <a:pt x="49" y="82"/>
                    </a:lnTo>
                    <a:lnTo>
                      <a:pt x="50" y="81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1" y="77"/>
                    </a:lnTo>
                    <a:lnTo>
                      <a:pt x="51" y="74"/>
                    </a:lnTo>
                    <a:lnTo>
                      <a:pt x="51" y="73"/>
                    </a:lnTo>
                    <a:lnTo>
                      <a:pt x="53" y="74"/>
                    </a:lnTo>
                    <a:lnTo>
                      <a:pt x="54" y="75"/>
                    </a:lnTo>
                    <a:lnTo>
                      <a:pt x="55" y="75"/>
                    </a:lnTo>
                    <a:lnTo>
                      <a:pt x="56" y="76"/>
                    </a:lnTo>
                    <a:lnTo>
                      <a:pt x="58" y="74"/>
                    </a:lnTo>
                    <a:lnTo>
                      <a:pt x="59" y="75"/>
                    </a:lnTo>
                    <a:lnTo>
                      <a:pt x="61" y="76"/>
                    </a:lnTo>
                    <a:lnTo>
                      <a:pt x="62" y="78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76"/>
                    </a:lnTo>
                    <a:lnTo>
                      <a:pt x="62" y="75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57" y="73"/>
                    </a:lnTo>
                    <a:lnTo>
                      <a:pt x="56" y="73"/>
                    </a:lnTo>
                    <a:lnTo>
                      <a:pt x="55" y="73"/>
                    </a:lnTo>
                    <a:lnTo>
                      <a:pt x="54" y="73"/>
                    </a:lnTo>
                    <a:lnTo>
                      <a:pt x="53" y="72"/>
                    </a:lnTo>
                    <a:lnTo>
                      <a:pt x="50" y="71"/>
                    </a:lnTo>
                    <a:lnTo>
                      <a:pt x="50" y="70"/>
                    </a:lnTo>
                    <a:lnTo>
                      <a:pt x="50" y="69"/>
                    </a:lnTo>
                    <a:lnTo>
                      <a:pt x="49" y="68"/>
                    </a:lnTo>
                    <a:lnTo>
                      <a:pt x="50" y="67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50" y="64"/>
                    </a:lnTo>
                    <a:lnTo>
                      <a:pt x="49" y="63"/>
                    </a:lnTo>
                    <a:lnTo>
                      <a:pt x="48" y="62"/>
                    </a:lnTo>
                    <a:lnTo>
                      <a:pt x="47" y="61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6" y="61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6" y="58"/>
                    </a:lnTo>
                    <a:lnTo>
                      <a:pt x="23" y="58"/>
                    </a:lnTo>
                    <a:lnTo>
                      <a:pt x="24" y="57"/>
                    </a:lnTo>
                    <a:lnTo>
                      <a:pt x="27" y="57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6" y="57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3" y="58"/>
                    </a:lnTo>
                    <a:lnTo>
                      <a:pt x="41" y="57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6" y="54"/>
                    </a:lnTo>
                    <a:lnTo>
                      <a:pt x="35" y="55"/>
                    </a:lnTo>
                    <a:lnTo>
                      <a:pt x="29" y="54"/>
                    </a:lnTo>
                    <a:lnTo>
                      <a:pt x="30" y="52"/>
                    </a:lnTo>
                    <a:lnTo>
                      <a:pt x="30" y="51"/>
                    </a:lnTo>
                    <a:lnTo>
                      <a:pt x="31" y="50"/>
                    </a:lnTo>
                    <a:lnTo>
                      <a:pt x="33" y="49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0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40" y="50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52"/>
                    </a:lnTo>
                    <a:lnTo>
                      <a:pt x="41" y="53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41" y="49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7" y="49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51" y="50"/>
                    </a:lnTo>
                    <a:lnTo>
                      <a:pt x="50" y="50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6" y="52"/>
                    </a:lnTo>
                    <a:lnTo>
                      <a:pt x="57" y="51"/>
                    </a:lnTo>
                    <a:lnTo>
                      <a:pt x="59" y="52"/>
                    </a:lnTo>
                    <a:lnTo>
                      <a:pt x="61" y="53"/>
                    </a:lnTo>
                    <a:lnTo>
                      <a:pt x="62" y="53"/>
                    </a:lnTo>
                    <a:lnTo>
                      <a:pt x="63" y="54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7" y="59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69" y="59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6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1" y="57"/>
                    </a:lnTo>
                    <a:lnTo>
                      <a:pt x="70" y="57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6" y="56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67" y="52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69" y="53"/>
                    </a:lnTo>
                    <a:lnTo>
                      <a:pt x="69" y="52"/>
                    </a:lnTo>
                    <a:lnTo>
                      <a:pt x="68" y="52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8" y="50"/>
                    </a:lnTo>
                    <a:lnTo>
                      <a:pt x="70" y="49"/>
                    </a:lnTo>
                    <a:lnTo>
                      <a:pt x="75" y="48"/>
                    </a:lnTo>
                    <a:lnTo>
                      <a:pt x="75" y="48"/>
                    </a:lnTo>
                    <a:lnTo>
                      <a:pt x="79" y="47"/>
                    </a:lnTo>
                    <a:lnTo>
                      <a:pt x="81" y="48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6" y="51"/>
                    </a:lnTo>
                    <a:lnTo>
                      <a:pt x="86" y="50"/>
                    </a:lnTo>
                    <a:lnTo>
                      <a:pt x="86" y="49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5" y="46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3" y="45"/>
                    </a:lnTo>
                    <a:lnTo>
                      <a:pt x="80" y="45"/>
                    </a:lnTo>
                    <a:lnTo>
                      <a:pt x="78" y="45"/>
                    </a:lnTo>
                    <a:lnTo>
                      <a:pt x="74" y="47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68" y="48"/>
                    </a:lnTo>
                    <a:lnTo>
                      <a:pt x="67" y="48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6" y="47"/>
                    </a:lnTo>
                    <a:lnTo>
                      <a:pt x="65" y="46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9" y="44"/>
                    </a:lnTo>
                    <a:lnTo>
                      <a:pt x="75" y="43"/>
                    </a:lnTo>
                    <a:lnTo>
                      <a:pt x="73" y="42"/>
                    </a:lnTo>
                    <a:lnTo>
                      <a:pt x="68" y="43"/>
                    </a:lnTo>
                    <a:lnTo>
                      <a:pt x="65" y="43"/>
                    </a:lnTo>
                    <a:lnTo>
                      <a:pt x="63" y="43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4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7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5" y="35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7" y="29"/>
                    </a:lnTo>
                    <a:lnTo>
                      <a:pt x="60" y="27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5" y="30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8" y="34"/>
                    </a:lnTo>
                    <a:lnTo>
                      <a:pt x="70" y="35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7" y="33"/>
                    </a:lnTo>
                    <a:lnTo>
                      <a:pt x="76" y="34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3" y="32"/>
                    </a:lnTo>
                    <a:lnTo>
                      <a:pt x="84" y="32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8" y="35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9" y="43"/>
                    </a:lnTo>
                    <a:lnTo>
                      <a:pt x="90" y="4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8"/>
                    </a:lnTo>
                    <a:lnTo>
                      <a:pt x="97" y="50"/>
                    </a:lnTo>
                    <a:lnTo>
                      <a:pt x="98" y="52"/>
                    </a:lnTo>
                    <a:lnTo>
                      <a:pt x="99" y="53"/>
                    </a:lnTo>
                    <a:lnTo>
                      <a:pt x="99" y="52"/>
                    </a:lnTo>
                    <a:lnTo>
                      <a:pt x="99" y="50"/>
                    </a:lnTo>
                    <a:lnTo>
                      <a:pt x="99" y="49"/>
                    </a:lnTo>
                    <a:lnTo>
                      <a:pt x="97" y="48"/>
                    </a:lnTo>
                    <a:lnTo>
                      <a:pt x="97" y="48"/>
                    </a:lnTo>
                    <a:lnTo>
                      <a:pt x="96" y="47"/>
                    </a:lnTo>
                    <a:lnTo>
                      <a:pt x="94" y="45"/>
                    </a:lnTo>
                    <a:lnTo>
                      <a:pt x="93" y="44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89" y="41"/>
                    </a:lnTo>
                    <a:lnTo>
                      <a:pt x="88" y="39"/>
                    </a:lnTo>
                    <a:lnTo>
                      <a:pt x="90" y="36"/>
                    </a:lnTo>
                    <a:lnTo>
                      <a:pt x="88" y="35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7" y="32"/>
                    </a:lnTo>
                    <a:lnTo>
                      <a:pt x="86" y="31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81" y="30"/>
                    </a:lnTo>
                    <a:lnTo>
                      <a:pt x="81" y="30"/>
                    </a:lnTo>
                    <a:lnTo>
                      <a:pt x="82" y="28"/>
                    </a:lnTo>
                    <a:lnTo>
                      <a:pt x="83" y="28"/>
                    </a:lnTo>
                    <a:lnTo>
                      <a:pt x="84" y="27"/>
                    </a:lnTo>
                    <a:lnTo>
                      <a:pt x="85" y="25"/>
                    </a:lnTo>
                    <a:lnTo>
                      <a:pt x="88" y="24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91" y="30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3" y="32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6"/>
                    </a:lnTo>
                    <a:lnTo>
                      <a:pt x="94" y="37"/>
                    </a:lnTo>
                    <a:lnTo>
                      <a:pt x="92" y="39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7" y="39"/>
                    </a:lnTo>
                    <a:lnTo>
                      <a:pt x="97" y="39"/>
                    </a:lnTo>
                    <a:lnTo>
                      <a:pt x="99" y="40"/>
                    </a:lnTo>
                    <a:lnTo>
                      <a:pt x="101" y="41"/>
                    </a:lnTo>
                    <a:lnTo>
                      <a:pt x="102" y="43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4" y="42"/>
                    </a:lnTo>
                    <a:lnTo>
                      <a:pt x="103" y="41"/>
                    </a:lnTo>
                    <a:lnTo>
                      <a:pt x="103" y="40"/>
                    </a:lnTo>
                    <a:lnTo>
                      <a:pt x="102" y="39"/>
                    </a:lnTo>
                    <a:lnTo>
                      <a:pt x="100" y="39"/>
                    </a:lnTo>
                    <a:lnTo>
                      <a:pt x="99" y="38"/>
                    </a:lnTo>
                    <a:lnTo>
                      <a:pt x="98" y="36"/>
                    </a:lnTo>
                    <a:lnTo>
                      <a:pt x="97" y="35"/>
                    </a:lnTo>
                    <a:lnTo>
                      <a:pt x="99" y="35"/>
                    </a:lnTo>
                    <a:lnTo>
                      <a:pt x="100" y="35"/>
                    </a:lnTo>
                    <a:lnTo>
                      <a:pt x="102" y="35"/>
                    </a:lnTo>
                    <a:lnTo>
                      <a:pt x="102" y="34"/>
                    </a:lnTo>
                    <a:lnTo>
                      <a:pt x="103" y="34"/>
                    </a:lnTo>
                    <a:lnTo>
                      <a:pt x="103" y="34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3" y="33"/>
                    </a:lnTo>
                    <a:lnTo>
                      <a:pt x="102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99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1" y="31"/>
                    </a:lnTo>
                    <a:lnTo>
                      <a:pt x="101" y="30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6" y="33"/>
                    </a:lnTo>
                    <a:lnTo>
                      <a:pt x="95" y="32"/>
                    </a:lnTo>
                    <a:lnTo>
                      <a:pt x="96" y="31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93" y="30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100" y="26"/>
                    </a:lnTo>
                    <a:lnTo>
                      <a:pt x="100" y="28"/>
                    </a:lnTo>
                    <a:lnTo>
                      <a:pt x="101" y="28"/>
                    </a:lnTo>
                    <a:lnTo>
                      <a:pt x="104" y="28"/>
                    </a:lnTo>
                    <a:lnTo>
                      <a:pt x="106" y="27"/>
                    </a:lnTo>
                    <a:lnTo>
                      <a:pt x="109" y="25"/>
                    </a:lnTo>
                    <a:lnTo>
                      <a:pt x="112" y="25"/>
                    </a:lnTo>
                    <a:lnTo>
                      <a:pt x="114" y="25"/>
                    </a:lnTo>
                    <a:lnTo>
                      <a:pt x="114" y="26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4" y="29"/>
                    </a:lnTo>
                    <a:lnTo>
                      <a:pt x="117" y="28"/>
                    </a:lnTo>
                    <a:lnTo>
                      <a:pt x="117" y="32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9" y="34"/>
                    </a:lnTo>
                    <a:lnTo>
                      <a:pt x="117" y="35"/>
                    </a:lnTo>
                    <a:lnTo>
                      <a:pt x="117" y="38"/>
                    </a:lnTo>
                    <a:lnTo>
                      <a:pt x="119" y="39"/>
                    </a:lnTo>
                    <a:lnTo>
                      <a:pt x="121" y="39"/>
                    </a:lnTo>
                    <a:lnTo>
                      <a:pt x="123" y="40"/>
                    </a:lnTo>
                    <a:lnTo>
                      <a:pt x="122" y="42"/>
                    </a:lnTo>
                    <a:lnTo>
                      <a:pt x="123" y="43"/>
                    </a:lnTo>
                    <a:lnTo>
                      <a:pt x="123" y="47"/>
                    </a:lnTo>
                    <a:close/>
                    <a:moveTo>
                      <a:pt x="89" y="16"/>
                    </a:moveTo>
                    <a:lnTo>
                      <a:pt x="90" y="17"/>
                    </a:lnTo>
                    <a:lnTo>
                      <a:pt x="92" y="16"/>
                    </a:lnTo>
                    <a:lnTo>
                      <a:pt x="93" y="19"/>
                    </a:lnTo>
                    <a:lnTo>
                      <a:pt x="94" y="20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8"/>
                    </a:lnTo>
                    <a:lnTo>
                      <a:pt x="88" y="16"/>
                    </a:lnTo>
                    <a:lnTo>
                      <a:pt x="89" y="16"/>
                    </a:lnTo>
                    <a:close/>
                    <a:moveTo>
                      <a:pt x="102" y="20"/>
                    </a:moveTo>
                    <a:lnTo>
                      <a:pt x="97" y="21"/>
                    </a:lnTo>
                    <a:lnTo>
                      <a:pt x="95" y="20"/>
                    </a:lnTo>
                    <a:lnTo>
                      <a:pt x="95" y="19"/>
                    </a:lnTo>
                    <a:lnTo>
                      <a:pt x="95" y="19"/>
                    </a:lnTo>
                    <a:lnTo>
                      <a:pt x="94" y="17"/>
                    </a:lnTo>
                    <a:lnTo>
                      <a:pt x="95" y="14"/>
                    </a:lnTo>
                    <a:lnTo>
                      <a:pt x="99" y="14"/>
                    </a:lnTo>
                    <a:lnTo>
                      <a:pt x="100" y="15"/>
                    </a:lnTo>
                    <a:lnTo>
                      <a:pt x="100" y="17"/>
                    </a:lnTo>
                    <a:lnTo>
                      <a:pt x="102" y="17"/>
                    </a:lnTo>
                    <a:lnTo>
                      <a:pt x="102" y="18"/>
                    </a:lnTo>
                    <a:lnTo>
                      <a:pt x="102" y="20"/>
                    </a:lnTo>
                    <a:close/>
                    <a:moveTo>
                      <a:pt x="106" y="10"/>
                    </a:moveTo>
                    <a:lnTo>
                      <a:pt x="103" y="11"/>
                    </a:lnTo>
                    <a:lnTo>
                      <a:pt x="101" y="10"/>
                    </a:lnTo>
                    <a:lnTo>
                      <a:pt x="100" y="9"/>
                    </a:lnTo>
                    <a:lnTo>
                      <a:pt x="101" y="8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6" y="10"/>
                    </a:lnTo>
                    <a:close/>
                    <a:moveTo>
                      <a:pt x="111" y="19"/>
                    </a:move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18"/>
                    </a:lnTo>
                    <a:lnTo>
                      <a:pt x="103" y="16"/>
                    </a:lnTo>
                    <a:lnTo>
                      <a:pt x="102" y="14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7" y="12"/>
                    </a:lnTo>
                    <a:lnTo>
                      <a:pt x="112" y="10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08" y="9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0" y="5"/>
                    </a:lnTo>
                    <a:lnTo>
                      <a:pt x="111" y="8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2" y="9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1" y="16"/>
                    </a:lnTo>
                    <a:lnTo>
                      <a:pt x="112" y="19"/>
                    </a:lnTo>
                    <a:lnTo>
                      <a:pt x="111" y="19"/>
                    </a:lnTo>
                    <a:close/>
                    <a:moveTo>
                      <a:pt x="93" y="7"/>
                    </a:moveTo>
                    <a:lnTo>
                      <a:pt x="90" y="9"/>
                    </a:lnTo>
                    <a:lnTo>
                      <a:pt x="87" y="9"/>
                    </a:lnTo>
                    <a:lnTo>
                      <a:pt x="85" y="7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2" y="2"/>
                    </a:lnTo>
                    <a:lnTo>
                      <a:pt x="84" y="1"/>
                    </a:lnTo>
                    <a:lnTo>
                      <a:pt x="91" y="0"/>
                    </a:lnTo>
                    <a:lnTo>
                      <a:pt x="93" y="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4" name="Freeform 50">
                <a:extLst>
                  <a:ext uri="{FF2B5EF4-FFF2-40B4-BE49-F238E27FC236}">
                    <a16:creationId xmlns:a16="http://schemas.microsoft.com/office/drawing/2014/main" id="{00000000-0008-0000-0300-00004E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" y="413"/>
                <a:ext cx="182" cy="184"/>
              </a:xfrm>
              <a:custGeom>
                <a:avLst/>
                <a:gdLst>
                  <a:gd name="T0" fmla="*/ 94 w 182"/>
                  <a:gd name="T1" fmla="*/ 40 h 184"/>
                  <a:gd name="T2" fmla="*/ 94 w 182"/>
                  <a:gd name="T3" fmla="*/ 32 h 184"/>
                  <a:gd name="T4" fmla="*/ 97 w 182"/>
                  <a:gd name="T5" fmla="*/ 18 h 184"/>
                  <a:gd name="T6" fmla="*/ 107 w 182"/>
                  <a:gd name="T7" fmla="*/ 11 h 184"/>
                  <a:gd name="T8" fmla="*/ 146 w 182"/>
                  <a:gd name="T9" fmla="*/ 6 h 184"/>
                  <a:gd name="T10" fmla="*/ 124 w 182"/>
                  <a:gd name="T11" fmla="*/ 12 h 184"/>
                  <a:gd name="T12" fmla="*/ 115 w 182"/>
                  <a:gd name="T13" fmla="*/ 5 h 184"/>
                  <a:gd name="T14" fmla="*/ 115 w 182"/>
                  <a:gd name="T15" fmla="*/ 7 h 184"/>
                  <a:gd name="T16" fmla="*/ 106 w 182"/>
                  <a:gd name="T17" fmla="*/ 12 h 184"/>
                  <a:gd name="T18" fmla="*/ 106 w 182"/>
                  <a:gd name="T19" fmla="*/ 17 h 184"/>
                  <a:gd name="T20" fmla="*/ 104 w 182"/>
                  <a:gd name="T21" fmla="*/ 21 h 184"/>
                  <a:gd name="T22" fmla="*/ 126 w 182"/>
                  <a:gd name="T23" fmla="*/ 13 h 184"/>
                  <a:gd name="T24" fmla="*/ 113 w 182"/>
                  <a:gd name="T25" fmla="*/ 17 h 184"/>
                  <a:gd name="T26" fmla="*/ 104 w 182"/>
                  <a:gd name="T27" fmla="*/ 26 h 184"/>
                  <a:gd name="T28" fmla="*/ 109 w 182"/>
                  <a:gd name="T29" fmla="*/ 35 h 184"/>
                  <a:gd name="T30" fmla="*/ 101 w 182"/>
                  <a:gd name="T31" fmla="*/ 46 h 184"/>
                  <a:gd name="T32" fmla="*/ 91 w 182"/>
                  <a:gd name="T33" fmla="*/ 38 h 184"/>
                  <a:gd name="T34" fmla="*/ 81 w 182"/>
                  <a:gd name="T35" fmla="*/ 43 h 184"/>
                  <a:gd name="T36" fmla="*/ 73 w 182"/>
                  <a:gd name="T37" fmla="*/ 46 h 184"/>
                  <a:gd name="T38" fmla="*/ 68 w 182"/>
                  <a:gd name="T39" fmla="*/ 56 h 184"/>
                  <a:gd name="T40" fmla="*/ 61 w 182"/>
                  <a:gd name="T41" fmla="*/ 68 h 184"/>
                  <a:gd name="T42" fmla="*/ 56 w 182"/>
                  <a:gd name="T43" fmla="*/ 78 h 184"/>
                  <a:gd name="T44" fmla="*/ 47 w 182"/>
                  <a:gd name="T45" fmla="*/ 91 h 184"/>
                  <a:gd name="T46" fmla="*/ 52 w 182"/>
                  <a:gd name="T47" fmla="*/ 92 h 184"/>
                  <a:gd name="T48" fmla="*/ 58 w 182"/>
                  <a:gd name="T49" fmla="*/ 103 h 184"/>
                  <a:gd name="T50" fmla="*/ 78 w 182"/>
                  <a:gd name="T51" fmla="*/ 91 h 184"/>
                  <a:gd name="T52" fmla="*/ 83 w 182"/>
                  <a:gd name="T53" fmla="*/ 81 h 184"/>
                  <a:gd name="T54" fmla="*/ 88 w 182"/>
                  <a:gd name="T55" fmla="*/ 75 h 184"/>
                  <a:gd name="T56" fmla="*/ 94 w 182"/>
                  <a:gd name="T57" fmla="*/ 71 h 184"/>
                  <a:gd name="T58" fmla="*/ 89 w 182"/>
                  <a:gd name="T59" fmla="*/ 81 h 184"/>
                  <a:gd name="T60" fmla="*/ 95 w 182"/>
                  <a:gd name="T61" fmla="*/ 84 h 184"/>
                  <a:gd name="T62" fmla="*/ 83 w 182"/>
                  <a:gd name="T63" fmla="*/ 94 h 184"/>
                  <a:gd name="T64" fmla="*/ 82 w 182"/>
                  <a:gd name="T65" fmla="*/ 98 h 184"/>
                  <a:gd name="T66" fmla="*/ 80 w 182"/>
                  <a:gd name="T67" fmla="*/ 110 h 184"/>
                  <a:gd name="T68" fmla="*/ 60 w 182"/>
                  <a:gd name="T69" fmla="*/ 108 h 184"/>
                  <a:gd name="T70" fmla="*/ 52 w 182"/>
                  <a:gd name="T71" fmla="*/ 115 h 184"/>
                  <a:gd name="T72" fmla="*/ 51 w 182"/>
                  <a:gd name="T73" fmla="*/ 102 h 184"/>
                  <a:gd name="T74" fmla="*/ 36 w 182"/>
                  <a:gd name="T75" fmla="*/ 100 h 184"/>
                  <a:gd name="T76" fmla="*/ 37 w 182"/>
                  <a:gd name="T77" fmla="*/ 106 h 184"/>
                  <a:gd name="T78" fmla="*/ 33 w 182"/>
                  <a:gd name="T79" fmla="*/ 112 h 184"/>
                  <a:gd name="T80" fmla="*/ 27 w 182"/>
                  <a:gd name="T81" fmla="*/ 107 h 184"/>
                  <a:gd name="T82" fmla="*/ 22 w 182"/>
                  <a:gd name="T83" fmla="*/ 114 h 184"/>
                  <a:gd name="T84" fmla="*/ 10 w 182"/>
                  <a:gd name="T85" fmla="*/ 123 h 184"/>
                  <a:gd name="T86" fmla="*/ 2 w 182"/>
                  <a:gd name="T87" fmla="*/ 128 h 184"/>
                  <a:gd name="T88" fmla="*/ 22 w 182"/>
                  <a:gd name="T89" fmla="*/ 126 h 184"/>
                  <a:gd name="T90" fmla="*/ 33 w 182"/>
                  <a:gd name="T91" fmla="*/ 141 h 184"/>
                  <a:gd name="T92" fmla="*/ 27 w 182"/>
                  <a:gd name="T93" fmla="*/ 167 h 184"/>
                  <a:gd name="T94" fmla="*/ 45 w 182"/>
                  <a:gd name="T95" fmla="*/ 177 h 184"/>
                  <a:gd name="T96" fmla="*/ 76 w 182"/>
                  <a:gd name="T97" fmla="*/ 158 h 184"/>
                  <a:gd name="T98" fmla="*/ 95 w 182"/>
                  <a:gd name="T99" fmla="*/ 175 h 184"/>
                  <a:gd name="T100" fmla="*/ 118 w 182"/>
                  <a:gd name="T101" fmla="*/ 183 h 184"/>
                  <a:gd name="T102" fmla="*/ 114 w 182"/>
                  <a:gd name="T103" fmla="*/ 162 h 184"/>
                  <a:gd name="T104" fmla="*/ 119 w 182"/>
                  <a:gd name="T105" fmla="*/ 140 h 184"/>
                  <a:gd name="T106" fmla="*/ 114 w 182"/>
                  <a:gd name="T107" fmla="*/ 120 h 184"/>
                  <a:gd name="T108" fmla="*/ 119 w 182"/>
                  <a:gd name="T109" fmla="*/ 102 h 184"/>
                  <a:gd name="T110" fmla="*/ 129 w 182"/>
                  <a:gd name="T111" fmla="*/ 86 h 184"/>
                  <a:gd name="T112" fmla="*/ 146 w 182"/>
                  <a:gd name="T113" fmla="*/ 71 h 184"/>
                  <a:gd name="T114" fmla="*/ 168 w 182"/>
                  <a:gd name="T115" fmla="*/ 75 h 184"/>
                  <a:gd name="T116" fmla="*/ 177 w 182"/>
                  <a:gd name="T117" fmla="*/ 62 h 184"/>
                  <a:gd name="T118" fmla="*/ 163 w 182"/>
                  <a:gd name="T119" fmla="*/ 39 h 184"/>
                  <a:gd name="T120" fmla="*/ 175 w 182"/>
                  <a:gd name="T121" fmla="*/ 17 h 184"/>
                  <a:gd name="T122" fmla="*/ 23 w 182"/>
                  <a:gd name="T123" fmla="*/ 81 h 184"/>
                  <a:gd name="T124" fmla="*/ 23 w 182"/>
                  <a:gd name="T125" fmla="*/ 9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2" h="184">
                    <a:moveTo>
                      <a:pt x="112" y="3"/>
                    </a:moveTo>
                    <a:lnTo>
                      <a:pt x="109" y="2"/>
                    </a:lnTo>
                    <a:lnTo>
                      <a:pt x="106" y="3"/>
                    </a:lnTo>
                    <a:lnTo>
                      <a:pt x="104" y="6"/>
                    </a:lnTo>
                    <a:lnTo>
                      <a:pt x="106" y="7"/>
                    </a:lnTo>
                    <a:lnTo>
                      <a:pt x="112" y="3"/>
                    </a:lnTo>
                    <a:close/>
                    <a:moveTo>
                      <a:pt x="94" y="30"/>
                    </a:moveTo>
                    <a:lnTo>
                      <a:pt x="96" y="32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94" y="30"/>
                    </a:lnTo>
                    <a:close/>
                    <a:moveTo>
                      <a:pt x="93" y="37"/>
                    </a:moveTo>
                    <a:lnTo>
                      <a:pt x="93" y="37"/>
                    </a:lnTo>
                    <a:lnTo>
                      <a:pt x="94" y="40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7" y="40"/>
                    </a:lnTo>
                    <a:lnTo>
                      <a:pt x="98" y="41"/>
                    </a:lnTo>
                    <a:lnTo>
                      <a:pt x="98" y="42"/>
                    </a:lnTo>
                    <a:lnTo>
                      <a:pt x="100" y="42"/>
                    </a:lnTo>
                    <a:lnTo>
                      <a:pt x="101" y="39"/>
                    </a:lnTo>
                    <a:lnTo>
                      <a:pt x="100" y="39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1" y="33"/>
                    </a:lnTo>
                    <a:lnTo>
                      <a:pt x="91" y="34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3" y="37"/>
                    </a:lnTo>
                    <a:close/>
                    <a:moveTo>
                      <a:pt x="89" y="17"/>
                    </a:moveTo>
                    <a:lnTo>
                      <a:pt x="91" y="16"/>
                    </a:lnTo>
                    <a:lnTo>
                      <a:pt x="91" y="17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7" y="18"/>
                    </a:lnTo>
                    <a:lnTo>
                      <a:pt x="98" y="17"/>
                    </a:lnTo>
                    <a:lnTo>
                      <a:pt x="98" y="16"/>
                    </a:lnTo>
                    <a:lnTo>
                      <a:pt x="98" y="15"/>
                    </a:lnTo>
                    <a:lnTo>
                      <a:pt x="94" y="10"/>
                    </a:lnTo>
                    <a:lnTo>
                      <a:pt x="93" y="9"/>
                    </a:lnTo>
                    <a:lnTo>
                      <a:pt x="87" y="13"/>
                    </a:lnTo>
                    <a:lnTo>
                      <a:pt x="86" y="12"/>
                    </a:lnTo>
                    <a:lnTo>
                      <a:pt x="84" y="14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7" y="18"/>
                    </a:lnTo>
                    <a:lnTo>
                      <a:pt x="89" y="17"/>
                    </a:lnTo>
                    <a:close/>
                    <a:moveTo>
                      <a:pt x="107" y="11"/>
                    </a:moveTo>
                    <a:lnTo>
                      <a:pt x="107" y="11"/>
                    </a:lnTo>
                    <a:lnTo>
                      <a:pt x="107" y="11"/>
                    </a:lnTo>
                    <a:lnTo>
                      <a:pt x="107" y="11"/>
                    </a:lnTo>
                    <a:close/>
                    <a:moveTo>
                      <a:pt x="178" y="3"/>
                    </a:moveTo>
                    <a:lnTo>
                      <a:pt x="175" y="4"/>
                    </a:lnTo>
                    <a:lnTo>
                      <a:pt x="174" y="3"/>
                    </a:lnTo>
                    <a:lnTo>
                      <a:pt x="164" y="5"/>
                    </a:lnTo>
                    <a:lnTo>
                      <a:pt x="163" y="5"/>
                    </a:lnTo>
                    <a:lnTo>
                      <a:pt x="160" y="4"/>
                    </a:lnTo>
                    <a:lnTo>
                      <a:pt x="157" y="5"/>
                    </a:lnTo>
                    <a:lnTo>
                      <a:pt x="156" y="5"/>
                    </a:lnTo>
                    <a:lnTo>
                      <a:pt x="155" y="5"/>
                    </a:lnTo>
                    <a:lnTo>
                      <a:pt x="152" y="4"/>
                    </a:lnTo>
                    <a:lnTo>
                      <a:pt x="149" y="4"/>
                    </a:lnTo>
                    <a:lnTo>
                      <a:pt x="148" y="6"/>
                    </a:lnTo>
                    <a:lnTo>
                      <a:pt x="146" y="6"/>
                    </a:lnTo>
                    <a:lnTo>
                      <a:pt x="145" y="9"/>
                    </a:lnTo>
                    <a:lnTo>
                      <a:pt x="143" y="9"/>
                    </a:lnTo>
                    <a:lnTo>
                      <a:pt x="144" y="11"/>
                    </a:lnTo>
                    <a:lnTo>
                      <a:pt x="144" y="12"/>
                    </a:lnTo>
                    <a:lnTo>
                      <a:pt x="142" y="12"/>
                    </a:lnTo>
                    <a:lnTo>
                      <a:pt x="140" y="13"/>
                    </a:lnTo>
                    <a:lnTo>
                      <a:pt x="139" y="15"/>
                    </a:lnTo>
                    <a:lnTo>
                      <a:pt x="138" y="14"/>
                    </a:lnTo>
                    <a:lnTo>
                      <a:pt x="135" y="14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29" y="11"/>
                    </a:lnTo>
                    <a:lnTo>
                      <a:pt x="126" y="13"/>
                    </a:lnTo>
                    <a:lnTo>
                      <a:pt x="126" y="13"/>
                    </a:lnTo>
                    <a:lnTo>
                      <a:pt x="124" y="12"/>
                    </a:lnTo>
                    <a:lnTo>
                      <a:pt x="124" y="11"/>
                    </a:lnTo>
                    <a:lnTo>
                      <a:pt x="123" y="10"/>
                    </a:lnTo>
                    <a:lnTo>
                      <a:pt x="123" y="10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0"/>
                    </a:lnTo>
                    <a:lnTo>
                      <a:pt x="121" y="10"/>
                    </a:lnTo>
                    <a:lnTo>
                      <a:pt x="120" y="9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18" y="5"/>
                    </a:lnTo>
                    <a:lnTo>
                      <a:pt x="117" y="5"/>
                    </a:lnTo>
                    <a:lnTo>
                      <a:pt x="117" y="5"/>
                    </a:lnTo>
                    <a:lnTo>
                      <a:pt x="115" y="5"/>
                    </a:lnTo>
                    <a:lnTo>
                      <a:pt x="118" y="2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6" y="1"/>
                    </a:lnTo>
                    <a:lnTo>
                      <a:pt x="113" y="4"/>
                    </a:lnTo>
                    <a:lnTo>
                      <a:pt x="112" y="6"/>
                    </a:lnTo>
                    <a:lnTo>
                      <a:pt x="112" y="7"/>
                    </a:lnTo>
                    <a:lnTo>
                      <a:pt x="111" y="7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7"/>
                    </a:lnTo>
                    <a:lnTo>
                      <a:pt x="115" y="7"/>
                    </a:lnTo>
                    <a:lnTo>
                      <a:pt x="115" y="7"/>
                    </a:lnTo>
                    <a:lnTo>
                      <a:pt x="115" y="7"/>
                    </a:lnTo>
                    <a:lnTo>
                      <a:pt x="114" y="8"/>
                    </a:lnTo>
                    <a:lnTo>
                      <a:pt x="113" y="9"/>
                    </a:lnTo>
                    <a:lnTo>
                      <a:pt x="112" y="10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8" y="10"/>
                    </a:lnTo>
                    <a:lnTo>
                      <a:pt x="107" y="11"/>
                    </a:lnTo>
                    <a:lnTo>
                      <a:pt x="110" y="11"/>
                    </a:lnTo>
                    <a:lnTo>
                      <a:pt x="112" y="11"/>
                    </a:lnTo>
                    <a:lnTo>
                      <a:pt x="110" y="13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3"/>
                    </a:lnTo>
                    <a:lnTo>
                      <a:pt x="105" y="13"/>
                    </a:lnTo>
                    <a:lnTo>
                      <a:pt x="105" y="13"/>
                    </a:lnTo>
                    <a:lnTo>
                      <a:pt x="106" y="15"/>
                    </a:lnTo>
                    <a:lnTo>
                      <a:pt x="104" y="15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1" y="14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101" y="17"/>
                    </a:lnTo>
                    <a:lnTo>
                      <a:pt x="104" y="17"/>
                    </a:lnTo>
                    <a:lnTo>
                      <a:pt x="106" y="17"/>
                    </a:lnTo>
                    <a:lnTo>
                      <a:pt x="103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7" y="21"/>
                    </a:lnTo>
                    <a:lnTo>
                      <a:pt x="101" y="22"/>
                    </a:lnTo>
                    <a:lnTo>
                      <a:pt x="101" y="23"/>
                    </a:lnTo>
                    <a:lnTo>
                      <a:pt x="97" y="25"/>
                    </a:lnTo>
                    <a:lnTo>
                      <a:pt x="95" y="26"/>
                    </a:lnTo>
                    <a:lnTo>
                      <a:pt x="97" y="26"/>
                    </a:lnTo>
                    <a:lnTo>
                      <a:pt x="98" y="26"/>
                    </a:lnTo>
                    <a:lnTo>
                      <a:pt x="101" y="25"/>
                    </a:lnTo>
                    <a:lnTo>
                      <a:pt x="102" y="23"/>
                    </a:lnTo>
                    <a:lnTo>
                      <a:pt x="103" y="22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8" y="20"/>
                    </a:lnTo>
                    <a:lnTo>
                      <a:pt x="108" y="18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3" y="15"/>
                    </a:lnTo>
                    <a:lnTo>
                      <a:pt x="115" y="14"/>
                    </a:lnTo>
                    <a:lnTo>
                      <a:pt x="117" y="14"/>
                    </a:lnTo>
                    <a:lnTo>
                      <a:pt x="118" y="13"/>
                    </a:lnTo>
                    <a:lnTo>
                      <a:pt x="120" y="12"/>
                    </a:lnTo>
                    <a:lnTo>
                      <a:pt x="122" y="12"/>
                    </a:lnTo>
                    <a:lnTo>
                      <a:pt x="124" y="13"/>
                    </a:lnTo>
                    <a:lnTo>
                      <a:pt x="124" y="14"/>
                    </a:lnTo>
                    <a:lnTo>
                      <a:pt x="126" y="13"/>
                    </a:lnTo>
                    <a:lnTo>
                      <a:pt x="127" y="14"/>
                    </a:lnTo>
                    <a:lnTo>
                      <a:pt x="129" y="16"/>
                    </a:lnTo>
                    <a:lnTo>
                      <a:pt x="129" y="16"/>
                    </a:lnTo>
                    <a:lnTo>
                      <a:pt x="129" y="17"/>
                    </a:lnTo>
                    <a:lnTo>
                      <a:pt x="128" y="17"/>
                    </a:lnTo>
                    <a:lnTo>
                      <a:pt x="127" y="16"/>
                    </a:lnTo>
                    <a:lnTo>
                      <a:pt x="126" y="15"/>
                    </a:lnTo>
                    <a:lnTo>
                      <a:pt x="124" y="15"/>
                    </a:lnTo>
                    <a:lnTo>
                      <a:pt x="123" y="14"/>
                    </a:lnTo>
                    <a:lnTo>
                      <a:pt x="122" y="14"/>
                    </a:lnTo>
                    <a:lnTo>
                      <a:pt x="120" y="14"/>
                    </a:lnTo>
                    <a:lnTo>
                      <a:pt x="119" y="14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3" y="17"/>
                    </a:lnTo>
                    <a:lnTo>
                      <a:pt x="112" y="17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08" y="21"/>
                    </a:lnTo>
                    <a:lnTo>
                      <a:pt x="111" y="22"/>
                    </a:lnTo>
                    <a:lnTo>
                      <a:pt x="114" y="22"/>
                    </a:lnTo>
                    <a:lnTo>
                      <a:pt x="113" y="23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107" y="24"/>
                    </a:lnTo>
                    <a:lnTo>
                      <a:pt x="107" y="25"/>
                    </a:lnTo>
                    <a:lnTo>
                      <a:pt x="107" y="26"/>
                    </a:lnTo>
                    <a:lnTo>
                      <a:pt x="106" y="26"/>
                    </a:lnTo>
                    <a:lnTo>
                      <a:pt x="105" y="25"/>
                    </a:lnTo>
                    <a:lnTo>
                      <a:pt x="104" y="26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101" y="31"/>
                    </a:lnTo>
                    <a:lnTo>
                      <a:pt x="101" y="32"/>
                    </a:lnTo>
                    <a:lnTo>
                      <a:pt x="100" y="35"/>
                    </a:lnTo>
                    <a:lnTo>
                      <a:pt x="99" y="37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5" y="36"/>
                    </a:lnTo>
                    <a:lnTo>
                      <a:pt x="106" y="35"/>
                    </a:lnTo>
                    <a:lnTo>
                      <a:pt x="107" y="36"/>
                    </a:lnTo>
                    <a:lnTo>
                      <a:pt x="108" y="35"/>
                    </a:lnTo>
                    <a:lnTo>
                      <a:pt x="109" y="35"/>
                    </a:lnTo>
                    <a:lnTo>
                      <a:pt x="109" y="36"/>
                    </a:lnTo>
                    <a:lnTo>
                      <a:pt x="109" y="36"/>
                    </a:lnTo>
                    <a:lnTo>
                      <a:pt x="109" y="37"/>
                    </a:lnTo>
                    <a:lnTo>
                      <a:pt x="105" y="39"/>
                    </a:lnTo>
                    <a:lnTo>
                      <a:pt x="104" y="40"/>
                    </a:lnTo>
                    <a:lnTo>
                      <a:pt x="102" y="41"/>
                    </a:lnTo>
                    <a:lnTo>
                      <a:pt x="102" y="43"/>
                    </a:lnTo>
                    <a:lnTo>
                      <a:pt x="104" y="43"/>
                    </a:lnTo>
                    <a:lnTo>
                      <a:pt x="105" y="42"/>
                    </a:lnTo>
                    <a:lnTo>
                      <a:pt x="106" y="43"/>
                    </a:lnTo>
                    <a:lnTo>
                      <a:pt x="106" y="44"/>
                    </a:lnTo>
                    <a:lnTo>
                      <a:pt x="105" y="45"/>
                    </a:lnTo>
                    <a:lnTo>
                      <a:pt x="104" y="45"/>
                    </a:lnTo>
                    <a:lnTo>
                      <a:pt x="102" y="46"/>
                    </a:lnTo>
                    <a:lnTo>
                      <a:pt x="101" y="46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8" y="50"/>
                    </a:lnTo>
                    <a:lnTo>
                      <a:pt x="96" y="51"/>
                    </a:lnTo>
                    <a:lnTo>
                      <a:pt x="96" y="52"/>
                    </a:lnTo>
                    <a:lnTo>
                      <a:pt x="94" y="52"/>
                    </a:lnTo>
                    <a:lnTo>
                      <a:pt x="96" y="48"/>
                    </a:lnTo>
                    <a:lnTo>
                      <a:pt x="97" y="46"/>
                    </a:lnTo>
                    <a:lnTo>
                      <a:pt x="98" y="46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3" y="45"/>
                    </a:lnTo>
                    <a:lnTo>
                      <a:pt x="94" y="42"/>
                    </a:lnTo>
                    <a:lnTo>
                      <a:pt x="91" y="40"/>
                    </a:lnTo>
                    <a:lnTo>
                      <a:pt x="91" y="38"/>
                    </a:lnTo>
                    <a:lnTo>
                      <a:pt x="91" y="37"/>
                    </a:lnTo>
                    <a:lnTo>
                      <a:pt x="89" y="35"/>
                    </a:lnTo>
                    <a:lnTo>
                      <a:pt x="88" y="34"/>
                    </a:lnTo>
                    <a:lnTo>
                      <a:pt x="87" y="35"/>
                    </a:lnTo>
                    <a:lnTo>
                      <a:pt x="88" y="37"/>
                    </a:lnTo>
                    <a:lnTo>
                      <a:pt x="88" y="39"/>
                    </a:lnTo>
                    <a:lnTo>
                      <a:pt x="88" y="41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85" y="40"/>
                    </a:lnTo>
                    <a:lnTo>
                      <a:pt x="84" y="40"/>
                    </a:lnTo>
                    <a:lnTo>
                      <a:pt x="84" y="42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6" y="44"/>
                    </a:lnTo>
                    <a:lnTo>
                      <a:pt x="77" y="45"/>
                    </a:lnTo>
                    <a:lnTo>
                      <a:pt x="76" y="46"/>
                    </a:lnTo>
                    <a:lnTo>
                      <a:pt x="76" y="45"/>
                    </a:lnTo>
                    <a:lnTo>
                      <a:pt x="75" y="44"/>
                    </a:lnTo>
                    <a:lnTo>
                      <a:pt x="73" y="46"/>
                    </a:lnTo>
                    <a:lnTo>
                      <a:pt x="74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8" y="50"/>
                    </a:lnTo>
                    <a:lnTo>
                      <a:pt x="77" y="51"/>
                    </a:lnTo>
                    <a:lnTo>
                      <a:pt x="75" y="48"/>
                    </a:lnTo>
                    <a:lnTo>
                      <a:pt x="75" y="49"/>
                    </a:lnTo>
                    <a:lnTo>
                      <a:pt x="73" y="50"/>
                    </a:lnTo>
                    <a:lnTo>
                      <a:pt x="74" y="52"/>
                    </a:lnTo>
                    <a:lnTo>
                      <a:pt x="74" y="53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0" y="53"/>
                    </a:lnTo>
                    <a:lnTo>
                      <a:pt x="70" y="54"/>
                    </a:lnTo>
                    <a:lnTo>
                      <a:pt x="68" y="56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6" y="59"/>
                    </a:lnTo>
                    <a:lnTo>
                      <a:pt x="65" y="62"/>
                    </a:lnTo>
                    <a:lnTo>
                      <a:pt x="63" y="63"/>
                    </a:lnTo>
                    <a:lnTo>
                      <a:pt x="64" y="64"/>
                    </a:lnTo>
                    <a:lnTo>
                      <a:pt x="65" y="65"/>
                    </a:lnTo>
                    <a:lnTo>
                      <a:pt x="64" y="66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60" y="64"/>
                    </a:lnTo>
                    <a:lnTo>
                      <a:pt x="61" y="66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61" y="69"/>
                    </a:lnTo>
                    <a:lnTo>
                      <a:pt x="59" y="71"/>
                    </a:lnTo>
                    <a:lnTo>
                      <a:pt x="58" y="73"/>
                    </a:lnTo>
                    <a:lnTo>
                      <a:pt x="59" y="73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4" y="74"/>
                    </a:lnTo>
                    <a:lnTo>
                      <a:pt x="64" y="75"/>
                    </a:lnTo>
                    <a:lnTo>
                      <a:pt x="65" y="77"/>
                    </a:lnTo>
                    <a:lnTo>
                      <a:pt x="64" y="77"/>
                    </a:lnTo>
                    <a:lnTo>
                      <a:pt x="63" y="76"/>
                    </a:lnTo>
                    <a:lnTo>
                      <a:pt x="60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4" y="79"/>
                    </a:lnTo>
                    <a:lnTo>
                      <a:pt x="54" y="80"/>
                    </a:lnTo>
                    <a:lnTo>
                      <a:pt x="54" y="81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47" y="82"/>
                    </a:lnTo>
                    <a:lnTo>
                      <a:pt x="45" y="85"/>
                    </a:lnTo>
                    <a:lnTo>
                      <a:pt x="50" y="85"/>
                    </a:lnTo>
                    <a:lnTo>
                      <a:pt x="51" y="86"/>
                    </a:lnTo>
                    <a:lnTo>
                      <a:pt x="48" y="86"/>
                    </a:lnTo>
                    <a:lnTo>
                      <a:pt x="45" y="87"/>
                    </a:lnTo>
                    <a:lnTo>
                      <a:pt x="44" y="92"/>
                    </a:lnTo>
                    <a:lnTo>
                      <a:pt x="47" y="91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5" y="87"/>
                    </a:lnTo>
                    <a:lnTo>
                      <a:pt x="58" y="86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57" y="90"/>
                    </a:lnTo>
                    <a:lnTo>
                      <a:pt x="56" y="90"/>
                    </a:lnTo>
                    <a:lnTo>
                      <a:pt x="53" y="90"/>
                    </a:lnTo>
                    <a:lnTo>
                      <a:pt x="52" y="92"/>
                    </a:lnTo>
                    <a:lnTo>
                      <a:pt x="52" y="93"/>
                    </a:lnTo>
                    <a:lnTo>
                      <a:pt x="53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2" y="95"/>
                    </a:lnTo>
                    <a:lnTo>
                      <a:pt x="53" y="97"/>
                    </a:lnTo>
                    <a:lnTo>
                      <a:pt x="54" y="97"/>
                    </a:lnTo>
                    <a:lnTo>
                      <a:pt x="54" y="97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2"/>
                    </a:lnTo>
                    <a:lnTo>
                      <a:pt x="55" y="102"/>
                    </a:lnTo>
                    <a:lnTo>
                      <a:pt x="56" y="103"/>
                    </a:lnTo>
                    <a:lnTo>
                      <a:pt x="58" y="103"/>
                    </a:lnTo>
                    <a:lnTo>
                      <a:pt x="58" y="10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63" y="101"/>
                    </a:lnTo>
                    <a:lnTo>
                      <a:pt x="63" y="100"/>
                    </a:lnTo>
                    <a:lnTo>
                      <a:pt x="66" y="99"/>
                    </a:lnTo>
                    <a:lnTo>
                      <a:pt x="69" y="98"/>
                    </a:lnTo>
                    <a:lnTo>
                      <a:pt x="70" y="97"/>
                    </a:lnTo>
                    <a:lnTo>
                      <a:pt x="72" y="96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5" y="94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8" y="91"/>
                    </a:lnTo>
                    <a:lnTo>
                      <a:pt x="81" y="91"/>
                    </a:lnTo>
                    <a:lnTo>
                      <a:pt x="82" y="90"/>
                    </a:lnTo>
                    <a:lnTo>
                      <a:pt x="83" y="89"/>
                    </a:lnTo>
                    <a:lnTo>
                      <a:pt x="84" y="88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87" y="82"/>
                    </a:lnTo>
                    <a:lnTo>
                      <a:pt x="87" y="80"/>
                    </a:lnTo>
                    <a:lnTo>
                      <a:pt x="86" y="79"/>
                    </a:lnTo>
                    <a:lnTo>
                      <a:pt x="85" y="80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1" y="82"/>
                    </a:lnTo>
                    <a:lnTo>
                      <a:pt x="79" y="83"/>
                    </a:lnTo>
                    <a:lnTo>
                      <a:pt x="77" y="84"/>
                    </a:lnTo>
                    <a:lnTo>
                      <a:pt x="77" y="84"/>
                    </a:lnTo>
                    <a:lnTo>
                      <a:pt x="76" y="84"/>
                    </a:lnTo>
                    <a:lnTo>
                      <a:pt x="75" y="84"/>
                    </a:lnTo>
                    <a:lnTo>
                      <a:pt x="75" y="84"/>
                    </a:lnTo>
                    <a:lnTo>
                      <a:pt x="75" y="83"/>
                    </a:lnTo>
                    <a:lnTo>
                      <a:pt x="77" y="82"/>
                    </a:lnTo>
                    <a:lnTo>
                      <a:pt x="79" y="81"/>
                    </a:lnTo>
                    <a:lnTo>
                      <a:pt x="81" y="81"/>
                    </a:lnTo>
                    <a:lnTo>
                      <a:pt x="82" y="80"/>
                    </a:lnTo>
                    <a:lnTo>
                      <a:pt x="84" y="78"/>
                    </a:lnTo>
                    <a:lnTo>
                      <a:pt x="86" y="77"/>
                    </a:lnTo>
                    <a:lnTo>
                      <a:pt x="88" y="75"/>
                    </a:lnTo>
                    <a:lnTo>
                      <a:pt x="90" y="74"/>
                    </a:lnTo>
                    <a:lnTo>
                      <a:pt x="91" y="73"/>
                    </a:lnTo>
                    <a:lnTo>
                      <a:pt x="92" y="72"/>
                    </a:lnTo>
                    <a:lnTo>
                      <a:pt x="92" y="71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6" y="67"/>
                    </a:lnTo>
                    <a:lnTo>
                      <a:pt x="96" y="66"/>
                    </a:lnTo>
                    <a:lnTo>
                      <a:pt x="97" y="66"/>
                    </a:lnTo>
                    <a:lnTo>
                      <a:pt x="97" y="66"/>
                    </a:lnTo>
                    <a:lnTo>
                      <a:pt x="98" y="67"/>
                    </a:lnTo>
                    <a:lnTo>
                      <a:pt x="97" y="68"/>
                    </a:lnTo>
                    <a:lnTo>
                      <a:pt x="96" y="69"/>
                    </a:lnTo>
                    <a:lnTo>
                      <a:pt x="94" y="70"/>
                    </a:lnTo>
                    <a:lnTo>
                      <a:pt x="94" y="71"/>
                    </a:lnTo>
                    <a:lnTo>
                      <a:pt x="97" y="71"/>
                    </a:lnTo>
                    <a:lnTo>
                      <a:pt x="99" y="72"/>
                    </a:lnTo>
                    <a:lnTo>
                      <a:pt x="100" y="72"/>
                    </a:lnTo>
                    <a:lnTo>
                      <a:pt x="101" y="72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7" y="75"/>
                    </a:lnTo>
                    <a:lnTo>
                      <a:pt x="96" y="75"/>
                    </a:lnTo>
                    <a:lnTo>
                      <a:pt x="94" y="76"/>
                    </a:lnTo>
                    <a:lnTo>
                      <a:pt x="91" y="78"/>
                    </a:lnTo>
                    <a:lnTo>
                      <a:pt x="89" y="80"/>
                    </a:lnTo>
                    <a:lnTo>
                      <a:pt x="89" y="81"/>
                    </a:lnTo>
                    <a:lnTo>
                      <a:pt x="90" y="82"/>
                    </a:lnTo>
                    <a:lnTo>
                      <a:pt x="90" y="83"/>
                    </a:lnTo>
                    <a:lnTo>
                      <a:pt x="92" y="83"/>
                    </a:lnTo>
                    <a:lnTo>
                      <a:pt x="93" y="82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0"/>
                    </a:lnTo>
                    <a:lnTo>
                      <a:pt x="96" y="78"/>
                    </a:lnTo>
                    <a:lnTo>
                      <a:pt x="97" y="77"/>
                    </a:lnTo>
                    <a:lnTo>
                      <a:pt x="98" y="77"/>
                    </a:lnTo>
                    <a:lnTo>
                      <a:pt x="98" y="80"/>
                    </a:lnTo>
                    <a:lnTo>
                      <a:pt x="97" y="81"/>
                    </a:lnTo>
                    <a:lnTo>
                      <a:pt x="97" y="82"/>
                    </a:lnTo>
                    <a:lnTo>
                      <a:pt x="95" y="83"/>
                    </a:lnTo>
                    <a:lnTo>
                      <a:pt x="95" y="84"/>
                    </a:lnTo>
                    <a:lnTo>
                      <a:pt x="97" y="84"/>
                    </a:lnTo>
                    <a:lnTo>
                      <a:pt x="98" y="84"/>
                    </a:lnTo>
                    <a:lnTo>
                      <a:pt x="99" y="85"/>
                    </a:lnTo>
                    <a:lnTo>
                      <a:pt x="99" y="85"/>
                    </a:lnTo>
                    <a:lnTo>
                      <a:pt x="99" y="86"/>
                    </a:lnTo>
                    <a:lnTo>
                      <a:pt x="98" y="88"/>
                    </a:lnTo>
                    <a:lnTo>
                      <a:pt x="95" y="89"/>
                    </a:lnTo>
                    <a:lnTo>
                      <a:pt x="93" y="89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88" y="92"/>
                    </a:lnTo>
                    <a:lnTo>
                      <a:pt x="85" y="92"/>
                    </a:lnTo>
                    <a:lnTo>
                      <a:pt x="84" y="93"/>
                    </a:lnTo>
                    <a:lnTo>
                      <a:pt x="83" y="94"/>
                    </a:lnTo>
                    <a:lnTo>
                      <a:pt x="82" y="94"/>
                    </a:lnTo>
                    <a:lnTo>
                      <a:pt x="81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8" y="97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6" y="99"/>
                    </a:lnTo>
                    <a:lnTo>
                      <a:pt x="74" y="100"/>
                    </a:lnTo>
                    <a:lnTo>
                      <a:pt x="75" y="101"/>
                    </a:lnTo>
                    <a:lnTo>
                      <a:pt x="76" y="101"/>
                    </a:lnTo>
                    <a:lnTo>
                      <a:pt x="77" y="100"/>
                    </a:lnTo>
                    <a:lnTo>
                      <a:pt x="79" y="100"/>
                    </a:lnTo>
                    <a:lnTo>
                      <a:pt x="80" y="99"/>
                    </a:lnTo>
                    <a:lnTo>
                      <a:pt x="82" y="98"/>
                    </a:lnTo>
                    <a:lnTo>
                      <a:pt x="82" y="98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100"/>
                    </a:lnTo>
                    <a:lnTo>
                      <a:pt x="83" y="101"/>
                    </a:lnTo>
                    <a:lnTo>
                      <a:pt x="82" y="101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3"/>
                    </a:lnTo>
                    <a:lnTo>
                      <a:pt x="78" y="105"/>
                    </a:lnTo>
                    <a:lnTo>
                      <a:pt x="79" y="106"/>
                    </a:lnTo>
                    <a:lnTo>
                      <a:pt x="83" y="107"/>
                    </a:lnTo>
                    <a:lnTo>
                      <a:pt x="82" y="109"/>
                    </a:lnTo>
                    <a:lnTo>
                      <a:pt x="81" y="109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7" y="110"/>
                    </a:lnTo>
                    <a:lnTo>
                      <a:pt x="77" y="109"/>
                    </a:lnTo>
                    <a:lnTo>
                      <a:pt x="74" y="109"/>
                    </a:lnTo>
                    <a:lnTo>
                      <a:pt x="72" y="109"/>
                    </a:lnTo>
                    <a:lnTo>
                      <a:pt x="71" y="109"/>
                    </a:lnTo>
                    <a:lnTo>
                      <a:pt x="70" y="108"/>
                    </a:lnTo>
                    <a:lnTo>
                      <a:pt x="69" y="107"/>
                    </a:lnTo>
                    <a:lnTo>
                      <a:pt x="68" y="108"/>
                    </a:lnTo>
                    <a:lnTo>
                      <a:pt x="66" y="109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3" y="107"/>
                    </a:lnTo>
                    <a:lnTo>
                      <a:pt x="62" y="107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58" y="109"/>
                    </a:lnTo>
                    <a:lnTo>
                      <a:pt x="57" y="111"/>
                    </a:lnTo>
                    <a:lnTo>
                      <a:pt x="59" y="113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1" y="115"/>
                    </a:lnTo>
                    <a:lnTo>
                      <a:pt x="61" y="115"/>
                    </a:lnTo>
                    <a:lnTo>
                      <a:pt x="59" y="116"/>
                    </a:lnTo>
                    <a:lnTo>
                      <a:pt x="57" y="115"/>
                    </a:lnTo>
                    <a:lnTo>
                      <a:pt x="56" y="114"/>
                    </a:lnTo>
                    <a:lnTo>
                      <a:pt x="56" y="113"/>
                    </a:lnTo>
                    <a:lnTo>
                      <a:pt x="54" y="114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51" y="116"/>
                    </a:lnTo>
                    <a:lnTo>
                      <a:pt x="50" y="116"/>
                    </a:lnTo>
                    <a:lnTo>
                      <a:pt x="50" y="115"/>
                    </a:lnTo>
                    <a:lnTo>
                      <a:pt x="50" y="115"/>
                    </a:lnTo>
                    <a:lnTo>
                      <a:pt x="51" y="113"/>
                    </a:lnTo>
                    <a:lnTo>
                      <a:pt x="53" y="112"/>
                    </a:lnTo>
                    <a:lnTo>
                      <a:pt x="53" y="109"/>
                    </a:lnTo>
                    <a:lnTo>
                      <a:pt x="54" y="108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2" y="104"/>
                    </a:lnTo>
                    <a:lnTo>
                      <a:pt x="52" y="103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1" y="100"/>
                    </a:lnTo>
                    <a:lnTo>
                      <a:pt x="50" y="99"/>
                    </a:lnTo>
                    <a:lnTo>
                      <a:pt x="50" y="96"/>
                    </a:lnTo>
                    <a:lnTo>
                      <a:pt x="50" y="94"/>
                    </a:lnTo>
                    <a:lnTo>
                      <a:pt x="49" y="93"/>
                    </a:lnTo>
                    <a:lnTo>
                      <a:pt x="47" y="94"/>
                    </a:lnTo>
                    <a:lnTo>
                      <a:pt x="45" y="94"/>
                    </a:lnTo>
                    <a:lnTo>
                      <a:pt x="43" y="96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1" y="98"/>
                    </a:lnTo>
                    <a:lnTo>
                      <a:pt x="39" y="100"/>
                    </a:lnTo>
                    <a:lnTo>
                      <a:pt x="38" y="98"/>
                    </a:lnTo>
                    <a:lnTo>
                      <a:pt x="37" y="100"/>
                    </a:lnTo>
                    <a:lnTo>
                      <a:pt x="36" y="100"/>
                    </a:lnTo>
                    <a:lnTo>
                      <a:pt x="34" y="101"/>
                    </a:lnTo>
                    <a:lnTo>
                      <a:pt x="34" y="101"/>
                    </a:lnTo>
                    <a:lnTo>
                      <a:pt x="33" y="101"/>
                    </a:lnTo>
                    <a:lnTo>
                      <a:pt x="31" y="102"/>
                    </a:lnTo>
                    <a:lnTo>
                      <a:pt x="32" y="103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5" y="104"/>
                    </a:lnTo>
                    <a:lnTo>
                      <a:pt x="36" y="103"/>
                    </a:lnTo>
                    <a:lnTo>
                      <a:pt x="39" y="103"/>
                    </a:lnTo>
                    <a:lnTo>
                      <a:pt x="41" y="103"/>
                    </a:lnTo>
                    <a:lnTo>
                      <a:pt x="42" y="104"/>
                    </a:lnTo>
                    <a:lnTo>
                      <a:pt x="40" y="105"/>
                    </a:lnTo>
                    <a:lnTo>
                      <a:pt x="39" y="105"/>
                    </a:lnTo>
                    <a:lnTo>
                      <a:pt x="37" y="106"/>
                    </a:lnTo>
                    <a:lnTo>
                      <a:pt x="34" y="106"/>
                    </a:lnTo>
                    <a:lnTo>
                      <a:pt x="33" y="106"/>
                    </a:lnTo>
                    <a:lnTo>
                      <a:pt x="32" y="107"/>
                    </a:lnTo>
                    <a:lnTo>
                      <a:pt x="32" y="108"/>
                    </a:lnTo>
                    <a:lnTo>
                      <a:pt x="33" y="109"/>
                    </a:lnTo>
                    <a:lnTo>
                      <a:pt x="34" y="110"/>
                    </a:lnTo>
                    <a:lnTo>
                      <a:pt x="36" y="110"/>
                    </a:lnTo>
                    <a:lnTo>
                      <a:pt x="39" y="109"/>
                    </a:lnTo>
                    <a:lnTo>
                      <a:pt x="40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0" y="110"/>
                    </a:lnTo>
                    <a:lnTo>
                      <a:pt x="38" y="110"/>
                    </a:lnTo>
                    <a:lnTo>
                      <a:pt x="36" y="111"/>
                    </a:lnTo>
                    <a:lnTo>
                      <a:pt x="33" y="112"/>
                    </a:lnTo>
                    <a:lnTo>
                      <a:pt x="33" y="112"/>
                    </a:lnTo>
                    <a:lnTo>
                      <a:pt x="30" y="114"/>
                    </a:lnTo>
                    <a:lnTo>
                      <a:pt x="29" y="116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30" y="111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9" y="105"/>
                    </a:lnTo>
                    <a:lnTo>
                      <a:pt x="29" y="105"/>
                    </a:lnTo>
                    <a:lnTo>
                      <a:pt x="28" y="104"/>
                    </a:lnTo>
                    <a:lnTo>
                      <a:pt x="27" y="104"/>
                    </a:lnTo>
                    <a:lnTo>
                      <a:pt x="27" y="107"/>
                    </a:lnTo>
                    <a:lnTo>
                      <a:pt x="26" y="107"/>
                    </a:lnTo>
                    <a:lnTo>
                      <a:pt x="25" y="106"/>
                    </a:lnTo>
                    <a:lnTo>
                      <a:pt x="24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1" y="108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2" y="109"/>
                    </a:lnTo>
                    <a:lnTo>
                      <a:pt x="23" y="110"/>
                    </a:lnTo>
                    <a:lnTo>
                      <a:pt x="23" y="110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1" y="116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4" y="119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4" y="121"/>
                    </a:lnTo>
                    <a:lnTo>
                      <a:pt x="13" y="122"/>
                    </a:lnTo>
                    <a:lnTo>
                      <a:pt x="13" y="122"/>
                    </a:lnTo>
                    <a:lnTo>
                      <a:pt x="14" y="125"/>
                    </a:lnTo>
                    <a:lnTo>
                      <a:pt x="13" y="125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7" y="123"/>
                    </a:lnTo>
                    <a:lnTo>
                      <a:pt x="6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4" y="125"/>
                    </a:lnTo>
                    <a:lnTo>
                      <a:pt x="2" y="123"/>
                    </a:lnTo>
                    <a:lnTo>
                      <a:pt x="0" y="123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7"/>
                    </a:lnTo>
                    <a:lnTo>
                      <a:pt x="2" y="128"/>
                    </a:lnTo>
                    <a:lnTo>
                      <a:pt x="3" y="130"/>
                    </a:lnTo>
                    <a:lnTo>
                      <a:pt x="5" y="128"/>
                    </a:lnTo>
                    <a:lnTo>
                      <a:pt x="5" y="129"/>
                    </a:lnTo>
                    <a:lnTo>
                      <a:pt x="7" y="128"/>
                    </a:lnTo>
                    <a:lnTo>
                      <a:pt x="7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11" y="128"/>
                    </a:lnTo>
                    <a:lnTo>
                      <a:pt x="14" y="128"/>
                    </a:lnTo>
                    <a:lnTo>
                      <a:pt x="15" y="128"/>
                    </a:lnTo>
                    <a:lnTo>
                      <a:pt x="19" y="125"/>
                    </a:lnTo>
                    <a:lnTo>
                      <a:pt x="22" y="126"/>
                    </a:lnTo>
                    <a:lnTo>
                      <a:pt x="24" y="125"/>
                    </a:lnTo>
                    <a:lnTo>
                      <a:pt x="24" y="126"/>
                    </a:lnTo>
                    <a:lnTo>
                      <a:pt x="24" y="127"/>
                    </a:lnTo>
                    <a:lnTo>
                      <a:pt x="24" y="127"/>
                    </a:lnTo>
                    <a:lnTo>
                      <a:pt x="24" y="129"/>
                    </a:lnTo>
                    <a:lnTo>
                      <a:pt x="27" y="128"/>
                    </a:lnTo>
                    <a:lnTo>
                      <a:pt x="27" y="132"/>
                    </a:lnTo>
                    <a:lnTo>
                      <a:pt x="29" y="133"/>
                    </a:lnTo>
                    <a:lnTo>
                      <a:pt x="28" y="134"/>
                    </a:lnTo>
                    <a:lnTo>
                      <a:pt x="29" y="134"/>
                    </a:lnTo>
                    <a:lnTo>
                      <a:pt x="27" y="135"/>
                    </a:lnTo>
                    <a:lnTo>
                      <a:pt x="27" y="138"/>
                    </a:lnTo>
                    <a:lnTo>
                      <a:pt x="29" y="139"/>
                    </a:lnTo>
                    <a:lnTo>
                      <a:pt x="31" y="139"/>
                    </a:lnTo>
                    <a:lnTo>
                      <a:pt x="33" y="141"/>
                    </a:lnTo>
                    <a:lnTo>
                      <a:pt x="32" y="142"/>
                    </a:lnTo>
                    <a:lnTo>
                      <a:pt x="33" y="143"/>
                    </a:lnTo>
                    <a:lnTo>
                      <a:pt x="33" y="147"/>
                    </a:lnTo>
                    <a:lnTo>
                      <a:pt x="33" y="148"/>
                    </a:lnTo>
                    <a:lnTo>
                      <a:pt x="27" y="150"/>
                    </a:lnTo>
                    <a:lnTo>
                      <a:pt x="26" y="149"/>
                    </a:lnTo>
                    <a:lnTo>
                      <a:pt x="25" y="149"/>
                    </a:lnTo>
                    <a:lnTo>
                      <a:pt x="20" y="152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8" y="161"/>
                    </a:lnTo>
                    <a:lnTo>
                      <a:pt x="29" y="163"/>
                    </a:lnTo>
                    <a:lnTo>
                      <a:pt x="27" y="165"/>
                    </a:lnTo>
                    <a:lnTo>
                      <a:pt x="27" y="166"/>
                    </a:lnTo>
                    <a:lnTo>
                      <a:pt x="27" y="167"/>
                    </a:lnTo>
                    <a:lnTo>
                      <a:pt x="26" y="171"/>
                    </a:lnTo>
                    <a:lnTo>
                      <a:pt x="22" y="174"/>
                    </a:lnTo>
                    <a:lnTo>
                      <a:pt x="26" y="176"/>
                    </a:lnTo>
                    <a:lnTo>
                      <a:pt x="27" y="176"/>
                    </a:lnTo>
                    <a:lnTo>
                      <a:pt x="32" y="179"/>
                    </a:lnTo>
                    <a:lnTo>
                      <a:pt x="33" y="180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7" y="182"/>
                    </a:lnTo>
                    <a:lnTo>
                      <a:pt x="37" y="182"/>
                    </a:lnTo>
                    <a:lnTo>
                      <a:pt x="38" y="183"/>
                    </a:lnTo>
                    <a:lnTo>
                      <a:pt x="44" y="181"/>
                    </a:lnTo>
                    <a:lnTo>
                      <a:pt x="46" y="179"/>
                    </a:lnTo>
                    <a:lnTo>
                      <a:pt x="45" y="178"/>
                    </a:lnTo>
                    <a:lnTo>
                      <a:pt x="45" y="177"/>
                    </a:lnTo>
                    <a:lnTo>
                      <a:pt x="47" y="178"/>
                    </a:lnTo>
                    <a:lnTo>
                      <a:pt x="48" y="177"/>
                    </a:lnTo>
                    <a:lnTo>
                      <a:pt x="49" y="174"/>
                    </a:lnTo>
                    <a:lnTo>
                      <a:pt x="53" y="173"/>
                    </a:lnTo>
                    <a:lnTo>
                      <a:pt x="52" y="164"/>
                    </a:lnTo>
                    <a:lnTo>
                      <a:pt x="53" y="163"/>
                    </a:lnTo>
                    <a:lnTo>
                      <a:pt x="53" y="161"/>
                    </a:lnTo>
                    <a:lnTo>
                      <a:pt x="55" y="158"/>
                    </a:lnTo>
                    <a:lnTo>
                      <a:pt x="56" y="157"/>
                    </a:lnTo>
                    <a:lnTo>
                      <a:pt x="56" y="156"/>
                    </a:lnTo>
                    <a:lnTo>
                      <a:pt x="61" y="156"/>
                    </a:lnTo>
                    <a:lnTo>
                      <a:pt x="69" y="159"/>
                    </a:lnTo>
                    <a:lnTo>
                      <a:pt x="72" y="158"/>
                    </a:lnTo>
                    <a:lnTo>
                      <a:pt x="74" y="160"/>
                    </a:lnTo>
                    <a:lnTo>
                      <a:pt x="76" y="158"/>
                    </a:lnTo>
                    <a:lnTo>
                      <a:pt x="79" y="157"/>
                    </a:lnTo>
                    <a:lnTo>
                      <a:pt x="85" y="160"/>
                    </a:lnTo>
                    <a:lnTo>
                      <a:pt x="85" y="160"/>
                    </a:lnTo>
                    <a:lnTo>
                      <a:pt x="86" y="161"/>
                    </a:lnTo>
                    <a:lnTo>
                      <a:pt x="86" y="162"/>
                    </a:lnTo>
                    <a:lnTo>
                      <a:pt x="87" y="165"/>
                    </a:lnTo>
                    <a:lnTo>
                      <a:pt x="87" y="166"/>
                    </a:lnTo>
                    <a:lnTo>
                      <a:pt x="88" y="166"/>
                    </a:lnTo>
                    <a:lnTo>
                      <a:pt x="89" y="168"/>
                    </a:lnTo>
                    <a:lnTo>
                      <a:pt x="89" y="169"/>
                    </a:lnTo>
                    <a:lnTo>
                      <a:pt x="90" y="169"/>
                    </a:lnTo>
                    <a:lnTo>
                      <a:pt x="91" y="170"/>
                    </a:lnTo>
                    <a:lnTo>
                      <a:pt x="91" y="170"/>
                    </a:lnTo>
                    <a:lnTo>
                      <a:pt x="94" y="173"/>
                    </a:lnTo>
                    <a:lnTo>
                      <a:pt x="95" y="175"/>
                    </a:lnTo>
                    <a:lnTo>
                      <a:pt x="97" y="180"/>
                    </a:lnTo>
                    <a:lnTo>
                      <a:pt x="99" y="179"/>
                    </a:lnTo>
                    <a:lnTo>
                      <a:pt x="100" y="179"/>
                    </a:lnTo>
                    <a:lnTo>
                      <a:pt x="101" y="179"/>
                    </a:lnTo>
                    <a:lnTo>
                      <a:pt x="101" y="181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3" y="179"/>
                    </a:lnTo>
                    <a:lnTo>
                      <a:pt x="106" y="180"/>
                    </a:lnTo>
                    <a:lnTo>
                      <a:pt x="108" y="180"/>
                    </a:lnTo>
                    <a:lnTo>
                      <a:pt x="109" y="181"/>
                    </a:lnTo>
                    <a:lnTo>
                      <a:pt x="110" y="181"/>
                    </a:lnTo>
                    <a:lnTo>
                      <a:pt x="112" y="182"/>
                    </a:lnTo>
                    <a:lnTo>
                      <a:pt x="114" y="184"/>
                    </a:lnTo>
                    <a:lnTo>
                      <a:pt x="118" y="183"/>
                    </a:lnTo>
                    <a:lnTo>
                      <a:pt x="118" y="182"/>
                    </a:lnTo>
                    <a:lnTo>
                      <a:pt x="117" y="181"/>
                    </a:lnTo>
                    <a:lnTo>
                      <a:pt x="117" y="180"/>
                    </a:lnTo>
                    <a:lnTo>
                      <a:pt x="117" y="179"/>
                    </a:lnTo>
                    <a:lnTo>
                      <a:pt x="116" y="176"/>
                    </a:lnTo>
                    <a:lnTo>
                      <a:pt x="116" y="175"/>
                    </a:lnTo>
                    <a:lnTo>
                      <a:pt x="115" y="173"/>
                    </a:lnTo>
                    <a:lnTo>
                      <a:pt x="114" y="169"/>
                    </a:lnTo>
                    <a:lnTo>
                      <a:pt x="114" y="168"/>
                    </a:lnTo>
                    <a:lnTo>
                      <a:pt x="113" y="166"/>
                    </a:lnTo>
                    <a:lnTo>
                      <a:pt x="113" y="165"/>
                    </a:lnTo>
                    <a:lnTo>
                      <a:pt x="113" y="164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14" y="162"/>
                    </a:lnTo>
                    <a:lnTo>
                      <a:pt x="114" y="161"/>
                    </a:lnTo>
                    <a:lnTo>
                      <a:pt x="114" y="160"/>
                    </a:lnTo>
                    <a:lnTo>
                      <a:pt x="115" y="158"/>
                    </a:lnTo>
                    <a:lnTo>
                      <a:pt x="115" y="158"/>
                    </a:lnTo>
                    <a:lnTo>
                      <a:pt x="116" y="156"/>
                    </a:lnTo>
                    <a:lnTo>
                      <a:pt x="115" y="153"/>
                    </a:lnTo>
                    <a:lnTo>
                      <a:pt x="115" y="150"/>
                    </a:lnTo>
                    <a:lnTo>
                      <a:pt x="115" y="150"/>
                    </a:lnTo>
                    <a:lnTo>
                      <a:pt x="115" y="149"/>
                    </a:lnTo>
                    <a:lnTo>
                      <a:pt x="114" y="146"/>
                    </a:lnTo>
                    <a:lnTo>
                      <a:pt x="115" y="145"/>
                    </a:lnTo>
                    <a:lnTo>
                      <a:pt x="116" y="143"/>
                    </a:lnTo>
                    <a:lnTo>
                      <a:pt x="117" y="143"/>
                    </a:lnTo>
                    <a:lnTo>
                      <a:pt x="117" y="142"/>
                    </a:lnTo>
                    <a:lnTo>
                      <a:pt x="119" y="140"/>
                    </a:lnTo>
                    <a:lnTo>
                      <a:pt x="118" y="138"/>
                    </a:lnTo>
                    <a:lnTo>
                      <a:pt x="117" y="136"/>
                    </a:lnTo>
                    <a:lnTo>
                      <a:pt x="117" y="134"/>
                    </a:lnTo>
                    <a:lnTo>
                      <a:pt x="117" y="133"/>
                    </a:lnTo>
                    <a:lnTo>
                      <a:pt x="116" y="133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29"/>
                    </a:lnTo>
                    <a:lnTo>
                      <a:pt x="114" y="128"/>
                    </a:lnTo>
                    <a:lnTo>
                      <a:pt x="114" y="127"/>
                    </a:lnTo>
                    <a:lnTo>
                      <a:pt x="114" y="127"/>
                    </a:lnTo>
                    <a:lnTo>
                      <a:pt x="114" y="126"/>
                    </a:lnTo>
                    <a:lnTo>
                      <a:pt x="113" y="124"/>
                    </a:lnTo>
                    <a:lnTo>
                      <a:pt x="112" y="122"/>
                    </a:lnTo>
                    <a:lnTo>
                      <a:pt x="114" y="120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5" y="118"/>
                    </a:lnTo>
                    <a:lnTo>
                      <a:pt x="115" y="118"/>
                    </a:lnTo>
                    <a:lnTo>
                      <a:pt x="115" y="118"/>
                    </a:lnTo>
                    <a:lnTo>
                      <a:pt x="116" y="117"/>
                    </a:lnTo>
                    <a:lnTo>
                      <a:pt x="116" y="117"/>
                    </a:lnTo>
                    <a:lnTo>
                      <a:pt x="116" y="116"/>
                    </a:lnTo>
                    <a:lnTo>
                      <a:pt x="117" y="113"/>
                    </a:lnTo>
                    <a:lnTo>
                      <a:pt x="119" y="111"/>
                    </a:lnTo>
                    <a:lnTo>
                      <a:pt x="119" y="110"/>
                    </a:lnTo>
                    <a:lnTo>
                      <a:pt x="120" y="109"/>
                    </a:lnTo>
                    <a:lnTo>
                      <a:pt x="119" y="106"/>
                    </a:lnTo>
                    <a:lnTo>
                      <a:pt x="119" y="105"/>
                    </a:lnTo>
                    <a:lnTo>
                      <a:pt x="119" y="102"/>
                    </a:lnTo>
                    <a:lnTo>
                      <a:pt x="118" y="101"/>
                    </a:lnTo>
                    <a:lnTo>
                      <a:pt x="119" y="101"/>
                    </a:lnTo>
                    <a:lnTo>
                      <a:pt x="120" y="100"/>
                    </a:lnTo>
                    <a:lnTo>
                      <a:pt x="121" y="99"/>
                    </a:lnTo>
                    <a:lnTo>
                      <a:pt x="122" y="98"/>
                    </a:lnTo>
                    <a:lnTo>
                      <a:pt x="123" y="96"/>
                    </a:lnTo>
                    <a:lnTo>
                      <a:pt x="123" y="95"/>
                    </a:lnTo>
                    <a:lnTo>
                      <a:pt x="124" y="94"/>
                    </a:lnTo>
                    <a:lnTo>
                      <a:pt x="125" y="93"/>
                    </a:lnTo>
                    <a:lnTo>
                      <a:pt x="125" y="91"/>
                    </a:lnTo>
                    <a:lnTo>
                      <a:pt x="126" y="90"/>
                    </a:lnTo>
                    <a:lnTo>
                      <a:pt x="127" y="90"/>
                    </a:lnTo>
                    <a:lnTo>
                      <a:pt x="127" y="89"/>
                    </a:lnTo>
                    <a:lnTo>
                      <a:pt x="129" y="87"/>
                    </a:lnTo>
                    <a:lnTo>
                      <a:pt x="129" y="86"/>
                    </a:lnTo>
                    <a:lnTo>
                      <a:pt x="130" y="85"/>
                    </a:lnTo>
                    <a:lnTo>
                      <a:pt x="130" y="84"/>
                    </a:lnTo>
                    <a:lnTo>
                      <a:pt x="132" y="82"/>
                    </a:lnTo>
                    <a:lnTo>
                      <a:pt x="133" y="81"/>
                    </a:lnTo>
                    <a:lnTo>
                      <a:pt x="134" y="79"/>
                    </a:lnTo>
                    <a:lnTo>
                      <a:pt x="134" y="78"/>
                    </a:lnTo>
                    <a:lnTo>
                      <a:pt x="135" y="77"/>
                    </a:lnTo>
                    <a:lnTo>
                      <a:pt x="136" y="76"/>
                    </a:lnTo>
                    <a:lnTo>
                      <a:pt x="137" y="76"/>
                    </a:lnTo>
                    <a:lnTo>
                      <a:pt x="139" y="74"/>
                    </a:lnTo>
                    <a:lnTo>
                      <a:pt x="140" y="73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7" y="71"/>
                    </a:lnTo>
                    <a:lnTo>
                      <a:pt x="148" y="70"/>
                    </a:lnTo>
                    <a:lnTo>
                      <a:pt x="149" y="70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5" y="71"/>
                    </a:lnTo>
                    <a:lnTo>
                      <a:pt x="157" y="71"/>
                    </a:lnTo>
                    <a:lnTo>
                      <a:pt x="159" y="72"/>
                    </a:lnTo>
                    <a:lnTo>
                      <a:pt x="162" y="73"/>
                    </a:lnTo>
                    <a:lnTo>
                      <a:pt x="163" y="73"/>
                    </a:lnTo>
                    <a:lnTo>
                      <a:pt x="164" y="73"/>
                    </a:lnTo>
                    <a:lnTo>
                      <a:pt x="164" y="73"/>
                    </a:lnTo>
                    <a:lnTo>
                      <a:pt x="167" y="74"/>
                    </a:lnTo>
                    <a:lnTo>
                      <a:pt x="167" y="75"/>
                    </a:lnTo>
                    <a:lnTo>
                      <a:pt x="168" y="75"/>
                    </a:lnTo>
                    <a:lnTo>
                      <a:pt x="169" y="75"/>
                    </a:lnTo>
                    <a:lnTo>
                      <a:pt x="170" y="75"/>
                    </a:lnTo>
                    <a:lnTo>
                      <a:pt x="170" y="76"/>
                    </a:lnTo>
                    <a:lnTo>
                      <a:pt x="171" y="76"/>
                    </a:lnTo>
                    <a:lnTo>
                      <a:pt x="172" y="75"/>
                    </a:lnTo>
                    <a:lnTo>
                      <a:pt x="173" y="73"/>
                    </a:lnTo>
                    <a:lnTo>
                      <a:pt x="173" y="72"/>
                    </a:lnTo>
                    <a:lnTo>
                      <a:pt x="174" y="70"/>
                    </a:lnTo>
                    <a:lnTo>
                      <a:pt x="174" y="70"/>
                    </a:lnTo>
                    <a:lnTo>
                      <a:pt x="175" y="68"/>
                    </a:lnTo>
                    <a:lnTo>
                      <a:pt x="175" y="67"/>
                    </a:lnTo>
                    <a:lnTo>
                      <a:pt x="176" y="66"/>
                    </a:lnTo>
                    <a:lnTo>
                      <a:pt x="177" y="64"/>
                    </a:lnTo>
                    <a:lnTo>
                      <a:pt x="177" y="64"/>
                    </a:lnTo>
                    <a:lnTo>
                      <a:pt x="177" y="62"/>
                    </a:lnTo>
                    <a:lnTo>
                      <a:pt x="177" y="58"/>
                    </a:lnTo>
                    <a:lnTo>
                      <a:pt x="176" y="56"/>
                    </a:lnTo>
                    <a:lnTo>
                      <a:pt x="176" y="53"/>
                    </a:lnTo>
                    <a:lnTo>
                      <a:pt x="176" y="52"/>
                    </a:lnTo>
                    <a:lnTo>
                      <a:pt x="176" y="48"/>
                    </a:lnTo>
                    <a:lnTo>
                      <a:pt x="176" y="46"/>
                    </a:lnTo>
                    <a:lnTo>
                      <a:pt x="175" y="46"/>
                    </a:lnTo>
                    <a:lnTo>
                      <a:pt x="174" y="45"/>
                    </a:lnTo>
                    <a:lnTo>
                      <a:pt x="171" y="44"/>
                    </a:lnTo>
                    <a:lnTo>
                      <a:pt x="170" y="44"/>
                    </a:lnTo>
                    <a:lnTo>
                      <a:pt x="168" y="43"/>
                    </a:lnTo>
                    <a:lnTo>
                      <a:pt x="167" y="41"/>
                    </a:lnTo>
                    <a:lnTo>
                      <a:pt x="166" y="41"/>
                    </a:lnTo>
                    <a:lnTo>
                      <a:pt x="165" y="40"/>
                    </a:lnTo>
                    <a:lnTo>
                      <a:pt x="163" y="39"/>
                    </a:lnTo>
                    <a:lnTo>
                      <a:pt x="164" y="37"/>
                    </a:lnTo>
                    <a:lnTo>
                      <a:pt x="165" y="35"/>
                    </a:lnTo>
                    <a:lnTo>
                      <a:pt x="166" y="32"/>
                    </a:lnTo>
                    <a:lnTo>
                      <a:pt x="167" y="30"/>
                    </a:lnTo>
                    <a:lnTo>
                      <a:pt x="168" y="29"/>
                    </a:lnTo>
                    <a:lnTo>
                      <a:pt x="169" y="28"/>
                    </a:lnTo>
                    <a:lnTo>
                      <a:pt x="169" y="27"/>
                    </a:lnTo>
                    <a:lnTo>
                      <a:pt x="170" y="26"/>
                    </a:lnTo>
                    <a:lnTo>
                      <a:pt x="170" y="25"/>
                    </a:lnTo>
                    <a:lnTo>
                      <a:pt x="171" y="24"/>
                    </a:lnTo>
                    <a:lnTo>
                      <a:pt x="171" y="23"/>
                    </a:lnTo>
                    <a:lnTo>
                      <a:pt x="173" y="21"/>
                    </a:lnTo>
                    <a:lnTo>
                      <a:pt x="173" y="19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5" y="16"/>
                    </a:lnTo>
                    <a:lnTo>
                      <a:pt x="176" y="15"/>
                    </a:lnTo>
                    <a:lnTo>
                      <a:pt x="177" y="14"/>
                    </a:lnTo>
                    <a:lnTo>
                      <a:pt x="177" y="13"/>
                    </a:lnTo>
                    <a:lnTo>
                      <a:pt x="178" y="11"/>
                    </a:lnTo>
                    <a:lnTo>
                      <a:pt x="180" y="9"/>
                    </a:lnTo>
                    <a:lnTo>
                      <a:pt x="180" y="8"/>
                    </a:lnTo>
                    <a:lnTo>
                      <a:pt x="181" y="6"/>
                    </a:lnTo>
                    <a:lnTo>
                      <a:pt x="182" y="4"/>
                    </a:lnTo>
                    <a:lnTo>
                      <a:pt x="178" y="3"/>
                    </a:lnTo>
                    <a:close/>
                    <a:moveTo>
                      <a:pt x="24" y="88"/>
                    </a:moveTo>
                    <a:lnTo>
                      <a:pt x="24" y="85"/>
                    </a:lnTo>
                    <a:lnTo>
                      <a:pt x="23" y="84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17" y="86"/>
                    </a:lnTo>
                    <a:lnTo>
                      <a:pt x="9" y="87"/>
                    </a:lnTo>
                    <a:lnTo>
                      <a:pt x="9" y="88"/>
                    </a:lnTo>
                    <a:lnTo>
                      <a:pt x="15" y="89"/>
                    </a:lnTo>
                    <a:lnTo>
                      <a:pt x="24" y="88"/>
                    </a:lnTo>
                    <a:close/>
                    <a:moveTo>
                      <a:pt x="26" y="101"/>
                    </a:moveTo>
                    <a:lnTo>
                      <a:pt x="30" y="99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28" y="94"/>
                    </a:lnTo>
                    <a:lnTo>
                      <a:pt x="27" y="92"/>
                    </a:lnTo>
                    <a:lnTo>
                      <a:pt x="26" y="92"/>
                    </a:lnTo>
                    <a:lnTo>
                      <a:pt x="25" y="91"/>
                    </a:lnTo>
                    <a:lnTo>
                      <a:pt x="25" y="94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15" y="93"/>
                    </a:lnTo>
                    <a:lnTo>
                      <a:pt x="18" y="95"/>
                    </a:lnTo>
                    <a:lnTo>
                      <a:pt x="18" y="96"/>
                    </a:lnTo>
                    <a:lnTo>
                      <a:pt x="16" y="96"/>
                    </a:lnTo>
                    <a:lnTo>
                      <a:pt x="14" y="97"/>
                    </a:lnTo>
                    <a:lnTo>
                      <a:pt x="12" y="96"/>
                    </a:lnTo>
                    <a:lnTo>
                      <a:pt x="6" y="101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23" y="102"/>
                    </a:lnTo>
                    <a:lnTo>
                      <a:pt x="26" y="10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5" name="Freeform 54">
                <a:extLst>
                  <a:ext uri="{FF2B5EF4-FFF2-40B4-BE49-F238E27FC236}">
                    <a16:creationId xmlns:a16="http://schemas.microsoft.com/office/drawing/2014/main" id="{00000000-0008-0000-0300-00004F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" y="0"/>
                <a:ext cx="343" cy="205"/>
              </a:xfrm>
              <a:custGeom>
                <a:avLst/>
                <a:gdLst>
                  <a:gd name="T0" fmla="*/ 119 w 343"/>
                  <a:gd name="T1" fmla="*/ 93 h 205"/>
                  <a:gd name="T2" fmla="*/ 92 w 343"/>
                  <a:gd name="T3" fmla="*/ 84 h 205"/>
                  <a:gd name="T4" fmla="*/ 207 w 343"/>
                  <a:gd name="T5" fmla="*/ 11 h 205"/>
                  <a:gd name="T6" fmla="*/ 172 w 343"/>
                  <a:gd name="T7" fmla="*/ 50 h 205"/>
                  <a:gd name="T8" fmla="*/ 142 w 343"/>
                  <a:gd name="T9" fmla="*/ 60 h 205"/>
                  <a:gd name="T10" fmla="*/ 140 w 343"/>
                  <a:gd name="T11" fmla="*/ 48 h 205"/>
                  <a:gd name="T12" fmla="*/ 165 w 343"/>
                  <a:gd name="T13" fmla="*/ 49 h 205"/>
                  <a:gd name="T14" fmla="*/ 26 w 343"/>
                  <a:gd name="T15" fmla="*/ 167 h 205"/>
                  <a:gd name="T16" fmla="*/ 342 w 343"/>
                  <a:gd name="T17" fmla="*/ 77 h 205"/>
                  <a:gd name="T18" fmla="*/ 329 w 343"/>
                  <a:gd name="T19" fmla="*/ 74 h 205"/>
                  <a:gd name="T20" fmla="*/ 311 w 343"/>
                  <a:gd name="T21" fmla="*/ 84 h 205"/>
                  <a:gd name="T22" fmla="*/ 288 w 343"/>
                  <a:gd name="T23" fmla="*/ 60 h 205"/>
                  <a:gd name="T24" fmla="*/ 332 w 343"/>
                  <a:gd name="T25" fmla="*/ 33 h 205"/>
                  <a:gd name="T26" fmla="*/ 289 w 343"/>
                  <a:gd name="T27" fmla="*/ 16 h 205"/>
                  <a:gd name="T28" fmla="*/ 274 w 343"/>
                  <a:gd name="T29" fmla="*/ 36 h 205"/>
                  <a:gd name="T30" fmla="*/ 270 w 343"/>
                  <a:gd name="T31" fmla="*/ 12 h 205"/>
                  <a:gd name="T32" fmla="*/ 246 w 343"/>
                  <a:gd name="T33" fmla="*/ 21 h 205"/>
                  <a:gd name="T34" fmla="*/ 232 w 343"/>
                  <a:gd name="T35" fmla="*/ 15 h 205"/>
                  <a:gd name="T36" fmla="*/ 205 w 343"/>
                  <a:gd name="T37" fmla="*/ 61 h 205"/>
                  <a:gd name="T38" fmla="*/ 208 w 343"/>
                  <a:gd name="T39" fmla="*/ 23 h 205"/>
                  <a:gd name="T40" fmla="*/ 182 w 343"/>
                  <a:gd name="T41" fmla="*/ 31 h 205"/>
                  <a:gd name="T42" fmla="*/ 173 w 343"/>
                  <a:gd name="T43" fmla="*/ 68 h 205"/>
                  <a:gd name="T44" fmla="*/ 164 w 343"/>
                  <a:gd name="T45" fmla="*/ 88 h 205"/>
                  <a:gd name="T46" fmla="*/ 152 w 343"/>
                  <a:gd name="T47" fmla="*/ 82 h 205"/>
                  <a:gd name="T48" fmla="*/ 126 w 343"/>
                  <a:gd name="T49" fmla="*/ 79 h 205"/>
                  <a:gd name="T50" fmla="*/ 139 w 343"/>
                  <a:gd name="T51" fmla="*/ 95 h 205"/>
                  <a:gd name="T52" fmla="*/ 124 w 343"/>
                  <a:gd name="T53" fmla="*/ 101 h 205"/>
                  <a:gd name="T54" fmla="*/ 108 w 343"/>
                  <a:gd name="T55" fmla="*/ 111 h 205"/>
                  <a:gd name="T56" fmla="*/ 102 w 343"/>
                  <a:gd name="T57" fmla="*/ 136 h 205"/>
                  <a:gd name="T58" fmla="*/ 94 w 343"/>
                  <a:gd name="T59" fmla="*/ 119 h 205"/>
                  <a:gd name="T60" fmla="*/ 92 w 343"/>
                  <a:gd name="T61" fmla="*/ 110 h 205"/>
                  <a:gd name="T62" fmla="*/ 78 w 343"/>
                  <a:gd name="T63" fmla="*/ 134 h 205"/>
                  <a:gd name="T64" fmla="*/ 70 w 343"/>
                  <a:gd name="T65" fmla="*/ 128 h 205"/>
                  <a:gd name="T66" fmla="*/ 66 w 343"/>
                  <a:gd name="T67" fmla="*/ 149 h 205"/>
                  <a:gd name="T68" fmla="*/ 58 w 343"/>
                  <a:gd name="T69" fmla="*/ 155 h 205"/>
                  <a:gd name="T70" fmla="*/ 50 w 343"/>
                  <a:gd name="T71" fmla="*/ 170 h 205"/>
                  <a:gd name="T72" fmla="*/ 48 w 343"/>
                  <a:gd name="T73" fmla="*/ 184 h 205"/>
                  <a:gd name="T74" fmla="*/ 21 w 343"/>
                  <a:gd name="T75" fmla="*/ 195 h 205"/>
                  <a:gd name="T76" fmla="*/ 83 w 343"/>
                  <a:gd name="T77" fmla="*/ 195 h 205"/>
                  <a:gd name="T78" fmla="*/ 111 w 343"/>
                  <a:gd name="T79" fmla="*/ 174 h 205"/>
                  <a:gd name="T80" fmla="*/ 126 w 343"/>
                  <a:gd name="T81" fmla="*/ 156 h 205"/>
                  <a:gd name="T82" fmla="*/ 153 w 343"/>
                  <a:gd name="T83" fmla="*/ 159 h 205"/>
                  <a:gd name="T84" fmla="*/ 180 w 343"/>
                  <a:gd name="T85" fmla="*/ 176 h 205"/>
                  <a:gd name="T86" fmla="*/ 214 w 343"/>
                  <a:gd name="T87" fmla="*/ 170 h 205"/>
                  <a:gd name="T88" fmla="*/ 228 w 343"/>
                  <a:gd name="T89" fmla="*/ 153 h 205"/>
                  <a:gd name="T90" fmla="*/ 231 w 343"/>
                  <a:gd name="T91" fmla="*/ 124 h 205"/>
                  <a:gd name="T92" fmla="*/ 232 w 343"/>
                  <a:gd name="T93" fmla="*/ 103 h 205"/>
                  <a:gd name="T94" fmla="*/ 249 w 343"/>
                  <a:gd name="T95" fmla="*/ 79 h 205"/>
                  <a:gd name="T96" fmla="*/ 264 w 343"/>
                  <a:gd name="T97" fmla="*/ 67 h 205"/>
                  <a:gd name="T98" fmla="*/ 298 w 343"/>
                  <a:gd name="T99" fmla="*/ 83 h 205"/>
                  <a:gd name="T100" fmla="*/ 303 w 343"/>
                  <a:gd name="T101" fmla="*/ 123 h 205"/>
                  <a:gd name="T102" fmla="*/ 312 w 343"/>
                  <a:gd name="T103" fmla="*/ 107 h 205"/>
                  <a:gd name="T104" fmla="*/ 335 w 343"/>
                  <a:gd name="T105" fmla="*/ 86 h 205"/>
                  <a:gd name="T106" fmla="*/ 15 w 343"/>
                  <a:gd name="T107" fmla="*/ 174 h 205"/>
                  <a:gd name="T108" fmla="*/ 7 w 343"/>
                  <a:gd name="T109" fmla="*/ 184 h 205"/>
                  <a:gd name="T110" fmla="*/ 70 w 343"/>
                  <a:gd name="T111" fmla="*/ 126 h 205"/>
                  <a:gd name="T112" fmla="*/ 54 w 343"/>
                  <a:gd name="T113" fmla="*/ 124 h 205"/>
                  <a:gd name="T114" fmla="*/ 333 w 343"/>
                  <a:gd name="T115" fmla="*/ 30 h 205"/>
                  <a:gd name="T116" fmla="*/ 35 w 343"/>
                  <a:gd name="T117" fmla="*/ 171 h 205"/>
                  <a:gd name="T118" fmla="*/ 55 w 343"/>
                  <a:gd name="T119" fmla="*/ 136 h 205"/>
                  <a:gd name="T120" fmla="*/ 41 w 343"/>
                  <a:gd name="T121" fmla="*/ 136 h 205"/>
                  <a:gd name="T122" fmla="*/ 32 w 343"/>
                  <a:gd name="T123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3" h="205">
                    <a:moveTo>
                      <a:pt x="105" y="92"/>
                    </a:moveTo>
                    <a:lnTo>
                      <a:pt x="106" y="93"/>
                    </a:lnTo>
                    <a:lnTo>
                      <a:pt x="106" y="92"/>
                    </a:lnTo>
                    <a:lnTo>
                      <a:pt x="108" y="90"/>
                    </a:lnTo>
                    <a:lnTo>
                      <a:pt x="108" y="91"/>
                    </a:lnTo>
                    <a:lnTo>
                      <a:pt x="109" y="93"/>
                    </a:lnTo>
                    <a:lnTo>
                      <a:pt x="110" y="92"/>
                    </a:lnTo>
                    <a:lnTo>
                      <a:pt x="112" y="91"/>
                    </a:lnTo>
                    <a:lnTo>
                      <a:pt x="111" y="88"/>
                    </a:lnTo>
                    <a:lnTo>
                      <a:pt x="113" y="82"/>
                    </a:lnTo>
                    <a:lnTo>
                      <a:pt x="111" y="81"/>
                    </a:lnTo>
                    <a:lnTo>
                      <a:pt x="110" y="80"/>
                    </a:lnTo>
                    <a:lnTo>
                      <a:pt x="107" y="81"/>
                    </a:lnTo>
                    <a:lnTo>
                      <a:pt x="107" y="81"/>
                    </a:lnTo>
                    <a:lnTo>
                      <a:pt x="106" y="83"/>
                    </a:lnTo>
                    <a:lnTo>
                      <a:pt x="104" y="85"/>
                    </a:lnTo>
                    <a:lnTo>
                      <a:pt x="104" y="91"/>
                    </a:lnTo>
                    <a:lnTo>
                      <a:pt x="105" y="92"/>
                    </a:lnTo>
                    <a:lnTo>
                      <a:pt x="105" y="92"/>
                    </a:lnTo>
                    <a:close/>
                    <a:moveTo>
                      <a:pt x="131" y="71"/>
                    </a:moveTo>
                    <a:lnTo>
                      <a:pt x="131" y="74"/>
                    </a:lnTo>
                    <a:lnTo>
                      <a:pt x="132" y="75"/>
                    </a:lnTo>
                    <a:lnTo>
                      <a:pt x="134" y="70"/>
                    </a:lnTo>
                    <a:lnTo>
                      <a:pt x="131" y="68"/>
                    </a:lnTo>
                    <a:lnTo>
                      <a:pt x="130" y="69"/>
                    </a:lnTo>
                    <a:lnTo>
                      <a:pt x="131" y="71"/>
                    </a:lnTo>
                    <a:lnTo>
                      <a:pt x="131" y="71"/>
                    </a:lnTo>
                    <a:close/>
                    <a:moveTo>
                      <a:pt x="113" y="98"/>
                    </a:moveTo>
                    <a:lnTo>
                      <a:pt x="114" y="100"/>
                    </a:lnTo>
                    <a:lnTo>
                      <a:pt x="116" y="99"/>
                    </a:lnTo>
                    <a:lnTo>
                      <a:pt x="118" y="98"/>
                    </a:lnTo>
                    <a:lnTo>
                      <a:pt x="117" y="97"/>
                    </a:lnTo>
                    <a:lnTo>
                      <a:pt x="119" y="96"/>
                    </a:lnTo>
                    <a:lnTo>
                      <a:pt x="119" y="95"/>
                    </a:lnTo>
                    <a:lnTo>
                      <a:pt x="118" y="95"/>
                    </a:lnTo>
                    <a:lnTo>
                      <a:pt x="117" y="95"/>
                    </a:lnTo>
                    <a:lnTo>
                      <a:pt x="118" y="95"/>
                    </a:lnTo>
                    <a:lnTo>
                      <a:pt x="119" y="93"/>
                    </a:lnTo>
                    <a:lnTo>
                      <a:pt x="119" y="92"/>
                    </a:lnTo>
                    <a:lnTo>
                      <a:pt x="118" y="91"/>
                    </a:lnTo>
                    <a:lnTo>
                      <a:pt x="117" y="93"/>
                    </a:lnTo>
                    <a:lnTo>
                      <a:pt x="116" y="94"/>
                    </a:lnTo>
                    <a:lnTo>
                      <a:pt x="116" y="95"/>
                    </a:lnTo>
                    <a:lnTo>
                      <a:pt x="115" y="92"/>
                    </a:lnTo>
                    <a:lnTo>
                      <a:pt x="112" y="94"/>
                    </a:lnTo>
                    <a:lnTo>
                      <a:pt x="113" y="98"/>
                    </a:lnTo>
                    <a:close/>
                    <a:moveTo>
                      <a:pt x="113" y="101"/>
                    </a:moveTo>
                    <a:lnTo>
                      <a:pt x="110" y="102"/>
                    </a:lnTo>
                    <a:lnTo>
                      <a:pt x="109" y="104"/>
                    </a:lnTo>
                    <a:lnTo>
                      <a:pt x="109" y="106"/>
                    </a:lnTo>
                    <a:lnTo>
                      <a:pt x="109" y="108"/>
                    </a:lnTo>
                    <a:lnTo>
                      <a:pt x="113" y="107"/>
                    </a:lnTo>
                    <a:lnTo>
                      <a:pt x="113" y="106"/>
                    </a:lnTo>
                    <a:lnTo>
                      <a:pt x="112" y="104"/>
                    </a:lnTo>
                    <a:lnTo>
                      <a:pt x="113" y="102"/>
                    </a:lnTo>
                    <a:lnTo>
                      <a:pt x="113" y="101"/>
                    </a:lnTo>
                    <a:close/>
                    <a:moveTo>
                      <a:pt x="89" y="102"/>
                    </a:moveTo>
                    <a:lnTo>
                      <a:pt x="87" y="102"/>
                    </a:lnTo>
                    <a:lnTo>
                      <a:pt x="86" y="104"/>
                    </a:lnTo>
                    <a:lnTo>
                      <a:pt x="86" y="105"/>
                    </a:lnTo>
                    <a:lnTo>
                      <a:pt x="85" y="107"/>
                    </a:lnTo>
                    <a:lnTo>
                      <a:pt x="85" y="108"/>
                    </a:lnTo>
                    <a:lnTo>
                      <a:pt x="91" y="106"/>
                    </a:lnTo>
                    <a:lnTo>
                      <a:pt x="91" y="103"/>
                    </a:lnTo>
                    <a:lnTo>
                      <a:pt x="91" y="102"/>
                    </a:lnTo>
                    <a:lnTo>
                      <a:pt x="93" y="99"/>
                    </a:lnTo>
                    <a:lnTo>
                      <a:pt x="92" y="97"/>
                    </a:lnTo>
                    <a:lnTo>
                      <a:pt x="89" y="102"/>
                    </a:lnTo>
                    <a:close/>
                    <a:moveTo>
                      <a:pt x="90" y="93"/>
                    </a:moveTo>
                    <a:lnTo>
                      <a:pt x="92" y="93"/>
                    </a:lnTo>
                    <a:lnTo>
                      <a:pt x="94" y="93"/>
                    </a:lnTo>
                    <a:lnTo>
                      <a:pt x="94" y="93"/>
                    </a:lnTo>
                    <a:lnTo>
                      <a:pt x="97" y="90"/>
                    </a:lnTo>
                    <a:lnTo>
                      <a:pt x="93" y="86"/>
                    </a:lnTo>
                    <a:lnTo>
                      <a:pt x="93" y="84"/>
                    </a:lnTo>
                    <a:lnTo>
                      <a:pt x="92" y="84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90" y="84"/>
                    </a:lnTo>
                    <a:lnTo>
                      <a:pt x="88" y="82"/>
                    </a:lnTo>
                    <a:lnTo>
                      <a:pt x="88" y="80"/>
                    </a:lnTo>
                    <a:lnTo>
                      <a:pt x="86" y="78"/>
                    </a:lnTo>
                    <a:lnTo>
                      <a:pt x="85" y="81"/>
                    </a:lnTo>
                    <a:lnTo>
                      <a:pt x="85" y="81"/>
                    </a:lnTo>
                    <a:lnTo>
                      <a:pt x="84" y="83"/>
                    </a:lnTo>
                    <a:lnTo>
                      <a:pt x="87" y="85"/>
                    </a:lnTo>
                    <a:lnTo>
                      <a:pt x="90" y="93"/>
                    </a:lnTo>
                    <a:close/>
                    <a:moveTo>
                      <a:pt x="207" y="11"/>
                    </a:moveTo>
                    <a:lnTo>
                      <a:pt x="201" y="12"/>
                    </a:lnTo>
                    <a:lnTo>
                      <a:pt x="201" y="16"/>
                    </a:lnTo>
                    <a:lnTo>
                      <a:pt x="201" y="17"/>
                    </a:lnTo>
                    <a:lnTo>
                      <a:pt x="206" y="15"/>
                    </a:lnTo>
                    <a:lnTo>
                      <a:pt x="207" y="16"/>
                    </a:lnTo>
                    <a:lnTo>
                      <a:pt x="204" y="18"/>
                    </a:lnTo>
                    <a:lnTo>
                      <a:pt x="208" y="21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16" y="18"/>
                    </a:lnTo>
                    <a:lnTo>
                      <a:pt x="216" y="18"/>
                    </a:lnTo>
                    <a:lnTo>
                      <a:pt x="220" y="14"/>
                    </a:lnTo>
                    <a:lnTo>
                      <a:pt x="220" y="11"/>
                    </a:lnTo>
                    <a:lnTo>
                      <a:pt x="219" y="11"/>
                    </a:lnTo>
                    <a:lnTo>
                      <a:pt x="218" y="13"/>
                    </a:lnTo>
                    <a:lnTo>
                      <a:pt x="216" y="14"/>
                    </a:lnTo>
                    <a:lnTo>
                      <a:pt x="213" y="11"/>
                    </a:lnTo>
                    <a:lnTo>
                      <a:pt x="216" y="8"/>
                    </a:lnTo>
                    <a:lnTo>
                      <a:pt x="215" y="7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6" y="6"/>
                    </a:lnTo>
                    <a:lnTo>
                      <a:pt x="205" y="7"/>
                    </a:lnTo>
                    <a:lnTo>
                      <a:pt x="210" y="10"/>
                    </a:lnTo>
                    <a:lnTo>
                      <a:pt x="209" y="12"/>
                    </a:lnTo>
                    <a:lnTo>
                      <a:pt x="207" y="11"/>
                    </a:lnTo>
                    <a:close/>
                    <a:moveTo>
                      <a:pt x="94" y="95"/>
                    </a:moveTo>
                    <a:lnTo>
                      <a:pt x="93" y="95"/>
                    </a:lnTo>
                    <a:lnTo>
                      <a:pt x="93" y="96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6" y="97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4" y="95"/>
                    </a:lnTo>
                    <a:close/>
                    <a:moveTo>
                      <a:pt x="86" y="89"/>
                    </a:moveTo>
                    <a:lnTo>
                      <a:pt x="83" y="87"/>
                    </a:lnTo>
                    <a:lnTo>
                      <a:pt x="82" y="90"/>
                    </a:lnTo>
                    <a:lnTo>
                      <a:pt x="86" y="91"/>
                    </a:lnTo>
                    <a:lnTo>
                      <a:pt x="86" y="89"/>
                    </a:lnTo>
                    <a:close/>
                    <a:moveTo>
                      <a:pt x="191" y="13"/>
                    </a:moveTo>
                    <a:lnTo>
                      <a:pt x="189" y="12"/>
                    </a:lnTo>
                    <a:lnTo>
                      <a:pt x="188" y="16"/>
                    </a:lnTo>
                    <a:lnTo>
                      <a:pt x="191" y="18"/>
                    </a:lnTo>
                    <a:lnTo>
                      <a:pt x="191" y="13"/>
                    </a:lnTo>
                    <a:close/>
                    <a:moveTo>
                      <a:pt x="173" y="26"/>
                    </a:moveTo>
                    <a:lnTo>
                      <a:pt x="177" y="28"/>
                    </a:lnTo>
                    <a:lnTo>
                      <a:pt x="178" y="26"/>
                    </a:lnTo>
                    <a:lnTo>
                      <a:pt x="180" y="25"/>
                    </a:lnTo>
                    <a:lnTo>
                      <a:pt x="179" y="24"/>
                    </a:lnTo>
                    <a:lnTo>
                      <a:pt x="176" y="24"/>
                    </a:lnTo>
                    <a:lnTo>
                      <a:pt x="176" y="23"/>
                    </a:lnTo>
                    <a:lnTo>
                      <a:pt x="178" y="22"/>
                    </a:lnTo>
                    <a:lnTo>
                      <a:pt x="176" y="20"/>
                    </a:lnTo>
                    <a:lnTo>
                      <a:pt x="174" y="21"/>
                    </a:lnTo>
                    <a:lnTo>
                      <a:pt x="172" y="23"/>
                    </a:lnTo>
                    <a:lnTo>
                      <a:pt x="174" y="24"/>
                    </a:lnTo>
                    <a:lnTo>
                      <a:pt x="173" y="26"/>
                    </a:lnTo>
                    <a:close/>
                    <a:moveTo>
                      <a:pt x="172" y="45"/>
                    </a:moveTo>
                    <a:lnTo>
                      <a:pt x="171" y="47"/>
                    </a:lnTo>
                    <a:lnTo>
                      <a:pt x="172" y="50"/>
                    </a:lnTo>
                    <a:lnTo>
                      <a:pt x="173" y="52"/>
                    </a:lnTo>
                    <a:lnTo>
                      <a:pt x="175" y="53"/>
                    </a:lnTo>
                    <a:lnTo>
                      <a:pt x="176" y="53"/>
                    </a:lnTo>
                    <a:lnTo>
                      <a:pt x="177" y="53"/>
                    </a:lnTo>
                    <a:lnTo>
                      <a:pt x="179" y="52"/>
                    </a:lnTo>
                    <a:lnTo>
                      <a:pt x="181" y="45"/>
                    </a:lnTo>
                    <a:lnTo>
                      <a:pt x="180" y="44"/>
                    </a:lnTo>
                    <a:lnTo>
                      <a:pt x="179" y="42"/>
                    </a:lnTo>
                    <a:lnTo>
                      <a:pt x="175" y="40"/>
                    </a:lnTo>
                    <a:lnTo>
                      <a:pt x="174" y="38"/>
                    </a:lnTo>
                    <a:lnTo>
                      <a:pt x="171" y="39"/>
                    </a:lnTo>
                    <a:lnTo>
                      <a:pt x="170" y="42"/>
                    </a:lnTo>
                    <a:lnTo>
                      <a:pt x="171" y="44"/>
                    </a:lnTo>
                    <a:lnTo>
                      <a:pt x="172" y="45"/>
                    </a:lnTo>
                    <a:close/>
                    <a:moveTo>
                      <a:pt x="158" y="69"/>
                    </a:moveTo>
                    <a:lnTo>
                      <a:pt x="158" y="68"/>
                    </a:lnTo>
                    <a:lnTo>
                      <a:pt x="156" y="68"/>
                    </a:lnTo>
                    <a:lnTo>
                      <a:pt x="154" y="66"/>
                    </a:lnTo>
                    <a:lnTo>
                      <a:pt x="153" y="66"/>
                    </a:lnTo>
                    <a:lnTo>
                      <a:pt x="149" y="67"/>
                    </a:lnTo>
                    <a:lnTo>
                      <a:pt x="148" y="69"/>
                    </a:lnTo>
                    <a:lnTo>
                      <a:pt x="146" y="68"/>
                    </a:lnTo>
                    <a:lnTo>
                      <a:pt x="146" y="69"/>
                    </a:lnTo>
                    <a:lnTo>
                      <a:pt x="146" y="70"/>
                    </a:lnTo>
                    <a:lnTo>
                      <a:pt x="149" y="72"/>
                    </a:lnTo>
                    <a:lnTo>
                      <a:pt x="149" y="73"/>
                    </a:lnTo>
                    <a:lnTo>
                      <a:pt x="154" y="74"/>
                    </a:lnTo>
                    <a:lnTo>
                      <a:pt x="160" y="73"/>
                    </a:lnTo>
                    <a:lnTo>
                      <a:pt x="159" y="71"/>
                    </a:lnTo>
                    <a:lnTo>
                      <a:pt x="158" y="69"/>
                    </a:lnTo>
                    <a:close/>
                    <a:moveTo>
                      <a:pt x="136" y="54"/>
                    </a:moveTo>
                    <a:lnTo>
                      <a:pt x="139" y="54"/>
                    </a:lnTo>
                    <a:lnTo>
                      <a:pt x="140" y="53"/>
                    </a:lnTo>
                    <a:lnTo>
                      <a:pt x="141" y="52"/>
                    </a:lnTo>
                    <a:lnTo>
                      <a:pt x="142" y="53"/>
                    </a:lnTo>
                    <a:lnTo>
                      <a:pt x="140" y="58"/>
                    </a:lnTo>
                    <a:lnTo>
                      <a:pt x="140" y="61"/>
                    </a:lnTo>
                    <a:lnTo>
                      <a:pt x="142" y="60"/>
                    </a:lnTo>
                    <a:lnTo>
                      <a:pt x="143" y="58"/>
                    </a:lnTo>
                    <a:lnTo>
                      <a:pt x="144" y="60"/>
                    </a:lnTo>
                    <a:lnTo>
                      <a:pt x="149" y="58"/>
                    </a:lnTo>
                    <a:lnTo>
                      <a:pt x="150" y="56"/>
                    </a:lnTo>
                    <a:lnTo>
                      <a:pt x="152" y="57"/>
                    </a:lnTo>
                    <a:lnTo>
                      <a:pt x="152" y="57"/>
                    </a:lnTo>
                    <a:lnTo>
                      <a:pt x="156" y="55"/>
                    </a:lnTo>
                    <a:lnTo>
                      <a:pt x="156" y="53"/>
                    </a:lnTo>
                    <a:lnTo>
                      <a:pt x="157" y="53"/>
                    </a:lnTo>
                    <a:lnTo>
                      <a:pt x="160" y="47"/>
                    </a:lnTo>
                    <a:lnTo>
                      <a:pt x="164" y="39"/>
                    </a:lnTo>
                    <a:lnTo>
                      <a:pt x="167" y="37"/>
                    </a:lnTo>
                    <a:lnTo>
                      <a:pt x="163" y="33"/>
                    </a:lnTo>
                    <a:lnTo>
                      <a:pt x="162" y="37"/>
                    </a:lnTo>
                    <a:lnTo>
                      <a:pt x="160" y="36"/>
                    </a:lnTo>
                    <a:lnTo>
                      <a:pt x="160" y="36"/>
                    </a:lnTo>
                    <a:lnTo>
                      <a:pt x="159" y="38"/>
                    </a:lnTo>
                    <a:lnTo>
                      <a:pt x="158" y="37"/>
                    </a:lnTo>
                    <a:lnTo>
                      <a:pt x="156" y="39"/>
                    </a:lnTo>
                    <a:lnTo>
                      <a:pt x="159" y="42"/>
                    </a:lnTo>
                    <a:lnTo>
                      <a:pt x="156" y="46"/>
                    </a:lnTo>
                    <a:lnTo>
                      <a:pt x="155" y="45"/>
                    </a:lnTo>
                    <a:lnTo>
                      <a:pt x="154" y="43"/>
                    </a:lnTo>
                    <a:lnTo>
                      <a:pt x="151" y="41"/>
                    </a:lnTo>
                    <a:lnTo>
                      <a:pt x="151" y="41"/>
                    </a:lnTo>
                    <a:lnTo>
                      <a:pt x="150" y="43"/>
                    </a:lnTo>
                    <a:lnTo>
                      <a:pt x="151" y="44"/>
                    </a:lnTo>
                    <a:lnTo>
                      <a:pt x="151" y="46"/>
                    </a:lnTo>
                    <a:lnTo>
                      <a:pt x="153" y="48"/>
                    </a:lnTo>
                    <a:lnTo>
                      <a:pt x="151" y="50"/>
                    </a:lnTo>
                    <a:lnTo>
                      <a:pt x="148" y="49"/>
                    </a:lnTo>
                    <a:lnTo>
                      <a:pt x="149" y="46"/>
                    </a:lnTo>
                    <a:lnTo>
                      <a:pt x="147" y="45"/>
                    </a:lnTo>
                    <a:lnTo>
                      <a:pt x="146" y="47"/>
                    </a:lnTo>
                    <a:lnTo>
                      <a:pt x="144" y="45"/>
                    </a:lnTo>
                    <a:lnTo>
                      <a:pt x="143" y="49"/>
                    </a:lnTo>
                    <a:lnTo>
                      <a:pt x="141" y="48"/>
                    </a:lnTo>
                    <a:lnTo>
                      <a:pt x="140" y="48"/>
                    </a:lnTo>
                    <a:lnTo>
                      <a:pt x="140" y="50"/>
                    </a:lnTo>
                    <a:lnTo>
                      <a:pt x="139" y="51"/>
                    </a:lnTo>
                    <a:lnTo>
                      <a:pt x="135" y="50"/>
                    </a:lnTo>
                    <a:lnTo>
                      <a:pt x="135" y="51"/>
                    </a:lnTo>
                    <a:lnTo>
                      <a:pt x="136" y="52"/>
                    </a:lnTo>
                    <a:lnTo>
                      <a:pt x="136" y="54"/>
                    </a:lnTo>
                    <a:close/>
                    <a:moveTo>
                      <a:pt x="168" y="52"/>
                    </a:moveTo>
                    <a:lnTo>
                      <a:pt x="164" y="54"/>
                    </a:lnTo>
                    <a:lnTo>
                      <a:pt x="163" y="56"/>
                    </a:lnTo>
                    <a:lnTo>
                      <a:pt x="162" y="53"/>
                    </a:lnTo>
                    <a:lnTo>
                      <a:pt x="161" y="55"/>
                    </a:lnTo>
                    <a:lnTo>
                      <a:pt x="162" y="56"/>
                    </a:lnTo>
                    <a:lnTo>
                      <a:pt x="162" y="57"/>
                    </a:lnTo>
                    <a:lnTo>
                      <a:pt x="161" y="58"/>
                    </a:lnTo>
                    <a:lnTo>
                      <a:pt x="160" y="57"/>
                    </a:lnTo>
                    <a:lnTo>
                      <a:pt x="160" y="57"/>
                    </a:lnTo>
                    <a:lnTo>
                      <a:pt x="159" y="58"/>
                    </a:lnTo>
                    <a:lnTo>
                      <a:pt x="156" y="60"/>
                    </a:lnTo>
                    <a:lnTo>
                      <a:pt x="156" y="61"/>
                    </a:lnTo>
                    <a:lnTo>
                      <a:pt x="157" y="63"/>
                    </a:lnTo>
                    <a:lnTo>
                      <a:pt x="157" y="66"/>
                    </a:lnTo>
                    <a:lnTo>
                      <a:pt x="159" y="67"/>
                    </a:lnTo>
                    <a:lnTo>
                      <a:pt x="160" y="66"/>
                    </a:lnTo>
                    <a:lnTo>
                      <a:pt x="162" y="64"/>
                    </a:lnTo>
                    <a:lnTo>
                      <a:pt x="161" y="70"/>
                    </a:lnTo>
                    <a:lnTo>
                      <a:pt x="164" y="71"/>
                    </a:lnTo>
                    <a:lnTo>
                      <a:pt x="166" y="68"/>
                    </a:lnTo>
                    <a:lnTo>
                      <a:pt x="167" y="68"/>
                    </a:lnTo>
                    <a:lnTo>
                      <a:pt x="165" y="67"/>
                    </a:lnTo>
                    <a:lnTo>
                      <a:pt x="169" y="63"/>
                    </a:lnTo>
                    <a:lnTo>
                      <a:pt x="171" y="60"/>
                    </a:lnTo>
                    <a:lnTo>
                      <a:pt x="172" y="59"/>
                    </a:lnTo>
                    <a:lnTo>
                      <a:pt x="171" y="55"/>
                    </a:lnTo>
                    <a:lnTo>
                      <a:pt x="171" y="55"/>
                    </a:lnTo>
                    <a:lnTo>
                      <a:pt x="169" y="54"/>
                    </a:lnTo>
                    <a:lnTo>
                      <a:pt x="170" y="52"/>
                    </a:lnTo>
                    <a:lnTo>
                      <a:pt x="168" y="48"/>
                    </a:lnTo>
                    <a:lnTo>
                      <a:pt x="165" y="49"/>
                    </a:lnTo>
                    <a:lnTo>
                      <a:pt x="168" y="52"/>
                    </a:lnTo>
                    <a:close/>
                    <a:moveTo>
                      <a:pt x="67" y="98"/>
                    </a:moveTo>
                    <a:lnTo>
                      <a:pt x="68" y="99"/>
                    </a:lnTo>
                    <a:lnTo>
                      <a:pt x="69" y="97"/>
                    </a:lnTo>
                    <a:lnTo>
                      <a:pt x="70" y="96"/>
                    </a:lnTo>
                    <a:lnTo>
                      <a:pt x="73" y="94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0" y="94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68" y="92"/>
                    </a:lnTo>
                    <a:lnTo>
                      <a:pt x="67" y="93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7" y="98"/>
                    </a:lnTo>
                    <a:close/>
                    <a:moveTo>
                      <a:pt x="22" y="166"/>
                    </a:moveTo>
                    <a:lnTo>
                      <a:pt x="23" y="166"/>
                    </a:lnTo>
                    <a:lnTo>
                      <a:pt x="22" y="166"/>
                    </a:lnTo>
                    <a:lnTo>
                      <a:pt x="22" y="165"/>
                    </a:lnTo>
                    <a:lnTo>
                      <a:pt x="22" y="165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22" y="163"/>
                    </a:lnTo>
                    <a:lnTo>
                      <a:pt x="20" y="164"/>
                    </a:lnTo>
                    <a:lnTo>
                      <a:pt x="19" y="166"/>
                    </a:lnTo>
                    <a:lnTo>
                      <a:pt x="20" y="166"/>
                    </a:lnTo>
                    <a:lnTo>
                      <a:pt x="22" y="166"/>
                    </a:lnTo>
                    <a:close/>
                    <a:moveTo>
                      <a:pt x="45" y="159"/>
                    </a:moveTo>
                    <a:lnTo>
                      <a:pt x="44" y="158"/>
                    </a:lnTo>
                    <a:lnTo>
                      <a:pt x="41" y="160"/>
                    </a:lnTo>
                    <a:lnTo>
                      <a:pt x="40" y="165"/>
                    </a:lnTo>
                    <a:lnTo>
                      <a:pt x="41" y="165"/>
                    </a:lnTo>
                    <a:lnTo>
                      <a:pt x="42" y="165"/>
                    </a:lnTo>
                    <a:lnTo>
                      <a:pt x="44" y="161"/>
                    </a:lnTo>
                    <a:lnTo>
                      <a:pt x="45" y="159"/>
                    </a:lnTo>
                    <a:close/>
                    <a:moveTo>
                      <a:pt x="27" y="169"/>
                    </a:moveTo>
                    <a:lnTo>
                      <a:pt x="26" y="167"/>
                    </a:lnTo>
                    <a:lnTo>
                      <a:pt x="24" y="168"/>
                    </a:lnTo>
                    <a:lnTo>
                      <a:pt x="25" y="170"/>
                    </a:lnTo>
                    <a:lnTo>
                      <a:pt x="27" y="169"/>
                    </a:lnTo>
                    <a:close/>
                    <a:moveTo>
                      <a:pt x="17" y="170"/>
                    </a:moveTo>
                    <a:lnTo>
                      <a:pt x="18" y="170"/>
                    </a:lnTo>
                    <a:lnTo>
                      <a:pt x="18" y="170"/>
                    </a:lnTo>
                    <a:lnTo>
                      <a:pt x="18" y="171"/>
                    </a:lnTo>
                    <a:lnTo>
                      <a:pt x="19" y="172"/>
                    </a:lnTo>
                    <a:lnTo>
                      <a:pt x="20" y="173"/>
                    </a:lnTo>
                    <a:lnTo>
                      <a:pt x="20" y="173"/>
                    </a:lnTo>
                    <a:lnTo>
                      <a:pt x="22" y="173"/>
                    </a:lnTo>
                    <a:lnTo>
                      <a:pt x="24" y="172"/>
                    </a:lnTo>
                    <a:lnTo>
                      <a:pt x="24" y="171"/>
                    </a:lnTo>
                    <a:lnTo>
                      <a:pt x="24" y="169"/>
                    </a:lnTo>
                    <a:lnTo>
                      <a:pt x="23" y="167"/>
                    </a:lnTo>
                    <a:lnTo>
                      <a:pt x="22" y="168"/>
                    </a:lnTo>
                    <a:lnTo>
                      <a:pt x="19" y="167"/>
                    </a:lnTo>
                    <a:lnTo>
                      <a:pt x="18" y="166"/>
                    </a:lnTo>
                    <a:lnTo>
                      <a:pt x="17" y="166"/>
                    </a:lnTo>
                    <a:lnTo>
                      <a:pt x="16" y="166"/>
                    </a:lnTo>
                    <a:lnTo>
                      <a:pt x="15" y="168"/>
                    </a:lnTo>
                    <a:lnTo>
                      <a:pt x="17" y="169"/>
                    </a:lnTo>
                    <a:lnTo>
                      <a:pt x="17" y="170"/>
                    </a:lnTo>
                    <a:close/>
                    <a:moveTo>
                      <a:pt x="319" y="70"/>
                    </a:moveTo>
                    <a:lnTo>
                      <a:pt x="317" y="70"/>
                    </a:lnTo>
                    <a:lnTo>
                      <a:pt x="318" y="69"/>
                    </a:lnTo>
                    <a:lnTo>
                      <a:pt x="317" y="66"/>
                    </a:lnTo>
                    <a:lnTo>
                      <a:pt x="314" y="67"/>
                    </a:lnTo>
                    <a:lnTo>
                      <a:pt x="315" y="72"/>
                    </a:lnTo>
                    <a:lnTo>
                      <a:pt x="313" y="76"/>
                    </a:lnTo>
                    <a:lnTo>
                      <a:pt x="316" y="76"/>
                    </a:lnTo>
                    <a:lnTo>
                      <a:pt x="316" y="76"/>
                    </a:lnTo>
                    <a:lnTo>
                      <a:pt x="320" y="71"/>
                    </a:lnTo>
                    <a:lnTo>
                      <a:pt x="319" y="70"/>
                    </a:lnTo>
                    <a:close/>
                    <a:moveTo>
                      <a:pt x="343" y="80"/>
                    </a:moveTo>
                    <a:lnTo>
                      <a:pt x="343" y="80"/>
                    </a:lnTo>
                    <a:lnTo>
                      <a:pt x="343" y="78"/>
                    </a:lnTo>
                    <a:lnTo>
                      <a:pt x="342" y="77"/>
                    </a:lnTo>
                    <a:lnTo>
                      <a:pt x="341" y="76"/>
                    </a:lnTo>
                    <a:lnTo>
                      <a:pt x="341" y="75"/>
                    </a:lnTo>
                    <a:lnTo>
                      <a:pt x="342" y="75"/>
                    </a:lnTo>
                    <a:lnTo>
                      <a:pt x="342" y="75"/>
                    </a:lnTo>
                    <a:lnTo>
                      <a:pt x="341" y="74"/>
                    </a:lnTo>
                    <a:lnTo>
                      <a:pt x="341" y="75"/>
                    </a:lnTo>
                    <a:lnTo>
                      <a:pt x="340" y="74"/>
                    </a:lnTo>
                    <a:lnTo>
                      <a:pt x="340" y="74"/>
                    </a:lnTo>
                    <a:lnTo>
                      <a:pt x="340" y="73"/>
                    </a:lnTo>
                    <a:lnTo>
                      <a:pt x="340" y="73"/>
                    </a:lnTo>
                    <a:lnTo>
                      <a:pt x="340" y="71"/>
                    </a:lnTo>
                    <a:lnTo>
                      <a:pt x="339" y="71"/>
                    </a:lnTo>
                    <a:lnTo>
                      <a:pt x="339" y="70"/>
                    </a:lnTo>
                    <a:lnTo>
                      <a:pt x="339" y="71"/>
                    </a:lnTo>
                    <a:lnTo>
                      <a:pt x="339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69"/>
                    </a:lnTo>
                    <a:lnTo>
                      <a:pt x="337" y="69"/>
                    </a:lnTo>
                    <a:lnTo>
                      <a:pt x="337" y="69"/>
                    </a:lnTo>
                    <a:lnTo>
                      <a:pt x="334" y="71"/>
                    </a:lnTo>
                    <a:lnTo>
                      <a:pt x="335" y="68"/>
                    </a:lnTo>
                    <a:lnTo>
                      <a:pt x="335" y="68"/>
                    </a:lnTo>
                    <a:lnTo>
                      <a:pt x="332" y="68"/>
                    </a:lnTo>
                    <a:lnTo>
                      <a:pt x="332" y="69"/>
                    </a:lnTo>
                    <a:lnTo>
                      <a:pt x="330" y="68"/>
                    </a:lnTo>
                    <a:lnTo>
                      <a:pt x="328" y="69"/>
                    </a:lnTo>
                    <a:lnTo>
                      <a:pt x="329" y="72"/>
                    </a:lnTo>
                    <a:lnTo>
                      <a:pt x="330" y="74"/>
                    </a:lnTo>
                    <a:lnTo>
                      <a:pt x="330" y="74"/>
                    </a:lnTo>
                    <a:lnTo>
                      <a:pt x="330" y="76"/>
                    </a:lnTo>
                    <a:lnTo>
                      <a:pt x="331" y="77"/>
                    </a:lnTo>
                    <a:lnTo>
                      <a:pt x="329" y="79"/>
                    </a:lnTo>
                    <a:lnTo>
                      <a:pt x="328" y="79"/>
                    </a:lnTo>
                    <a:lnTo>
                      <a:pt x="329" y="78"/>
                    </a:lnTo>
                    <a:lnTo>
                      <a:pt x="329" y="76"/>
                    </a:lnTo>
                    <a:lnTo>
                      <a:pt x="329" y="75"/>
                    </a:lnTo>
                    <a:lnTo>
                      <a:pt x="329" y="74"/>
                    </a:lnTo>
                    <a:lnTo>
                      <a:pt x="328" y="71"/>
                    </a:lnTo>
                    <a:lnTo>
                      <a:pt x="326" y="68"/>
                    </a:lnTo>
                    <a:lnTo>
                      <a:pt x="324" y="69"/>
                    </a:lnTo>
                    <a:lnTo>
                      <a:pt x="325" y="67"/>
                    </a:lnTo>
                    <a:lnTo>
                      <a:pt x="322" y="67"/>
                    </a:lnTo>
                    <a:lnTo>
                      <a:pt x="321" y="68"/>
                    </a:lnTo>
                    <a:lnTo>
                      <a:pt x="323" y="70"/>
                    </a:lnTo>
                    <a:lnTo>
                      <a:pt x="324" y="73"/>
                    </a:lnTo>
                    <a:lnTo>
                      <a:pt x="324" y="73"/>
                    </a:lnTo>
                    <a:lnTo>
                      <a:pt x="323" y="74"/>
                    </a:lnTo>
                    <a:lnTo>
                      <a:pt x="322" y="74"/>
                    </a:lnTo>
                    <a:lnTo>
                      <a:pt x="323" y="76"/>
                    </a:lnTo>
                    <a:lnTo>
                      <a:pt x="324" y="77"/>
                    </a:lnTo>
                    <a:lnTo>
                      <a:pt x="324" y="80"/>
                    </a:lnTo>
                    <a:lnTo>
                      <a:pt x="323" y="79"/>
                    </a:lnTo>
                    <a:lnTo>
                      <a:pt x="321" y="76"/>
                    </a:lnTo>
                    <a:lnTo>
                      <a:pt x="320" y="79"/>
                    </a:lnTo>
                    <a:lnTo>
                      <a:pt x="320" y="79"/>
                    </a:lnTo>
                    <a:lnTo>
                      <a:pt x="320" y="80"/>
                    </a:lnTo>
                    <a:lnTo>
                      <a:pt x="320" y="81"/>
                    </a:lnTo>
                    <a:lnTo>
                      <a:pt x="320" y="82"/>
                    </a:lnTo>
                    <a:lnTo>
                      <a:pt x="321" y="84"/>
                    </a:lnTo>
                    <a:lnTo>
                      <a:pt x="320" y="85"/>
                    </a:lnTo>
                    <a:lnTo>
                      <a:pt x="319" y="83"/>
                    </a:lnTo>
                    <a:lnTo>
                      <a:pt x="318" y="81"/>
                    </a:lnTo>
                    <a:lnTo>
                      <a:pt x="318" y="79"/>
                    </a:lnTo>
                    <a:lnTo>
                      <a:pt x="318" y="79"/>
                    </a:lnTo>
                    <a:lnTo>
                      <a:pt x="319" y="77"/>
                    </a:lnTo>
                    <a:lnTo>
                      <a:pt x="320" y="77"/>
                    </a:lnTo>
                    <a:lnTo>
                      <a:pt x="321" y="74"/>
                    </a:lnTo>
                    <a:lnTo>
                      <a:pt x="320" y="74"/>
                    </a:lnTo>
                    <a:lnTo>
                      <a:pt x="318" y="76"/>
                    </a:lnTo>
                    <a:lnTo>
                      <a:pt x="317" y="77"/>
                    </a:lnTo>
                    <a:lnTo>
                      <a:pt x="314" y="77"/>
                    </a:lnTo>
                    <a:lnTo>
                      <a:pt x="313" y="79"/>
                    </a:lnTo>
                    <a:lnTo>
                      <a:pt x="312" y="81"/>
                    </a:lnTo>
                    <a:lnTo>
                      <a:pt x="312" y="83"/>
                    </a:lnTo>
                    <a:lnTo>
                      <a:pt x="311" y="84"/>
                    </a:lnTo>
                    <a:lnTo>
                      <a:pt x="310" y="84"/>
                    </a:lnTo>
                    <a:lnTo>
                      <a:pt x="310" y="84"/>
                    </a:lnTo>
                    <a:lnTo>
                      <a:pt x="310" y="82"/>
                    </a:lnTo>
                    <a:lnTo>
                      <a:pt x="309" y="82"/>
                    </a:lnTo>
                    <a:lnTo>
                      <a:pt x="308" y="82"/>
                    </a:lnTo>
                    <a:lnTo>
                      <a:pt x="309" y="81"/>
                    </a:lnTo>
                    <a:lnTo>
                      <a:pt x="310" y="80"/>
                    </a:lnTo>
                    <a:lnTo>
                      <a:pt x="311" y="80"/>
                    </a:lnTo>
                    <a:lnTo>
                      <a:pt x="311" y="79"/>
                    </a:lnTo>
                    <a:lnTo>
                      <a:pt x="312" y="76"/>
                    </a:lnTo>
                    <a:lnTo>
                      <a:pt x="312" y="75"/>
                    </a:lnTo>
                    <a:lnTo>
                      <a:pt x="312" y="74"/>
                    </a:lnTo>
                    <a:lnTo>
                      <a:pt x="313" y="73"/>
                    </a:lnTo>
                    <a:lnTo>
                      <a:pt x="313" y="71"/>
                    </a:lnTo>
                    <a:lnTo>
                      <a:pt x="312" y="68"/>
                    </a:lnTo>
                    <a:lnTo>
                      <a:pt x="311" y="67"/>
                    </a:lnTo>
                    <a:lnTo>
                      <a:pt x="309" y="67"/>
                    </a:lnTo>
                    <a:lnTo>
                      <a:pt x="307" y="68"/>
                    </a:lnTo>
                    <a:lnTo>
                      <a:pt x="306" y="72"/>
                    </a:lnTo>
                    <a:lnTo>
                      <a:pt x="306" y="72"/>
                    </a:lnTo>
                    <a:lnTo>
                      <a:pt x="305" y="72"/>
                    </a:lnTo>
                    <a:lnTo>
                      <a:pt x="305" y="70"/>
                    </a:lnTo>
                    <a:lnTo>
                      <a:pt x="305" y="68"/>
                    </a:lnTo>
                    <a:lnTo>
                      <a:pt x="307" y="66"/>
                    </a:lnTo>
                    <a:lnTo>
                      <a:pt x="308" y="64"/>
                    </a:lnTo>
                    <a:lnTo>
                      <a:pt x="306" y="63"/>
                    </a:lnTo>
                    <a:lnTo>
                      <a:pt x="304" y="62"/>
                    </a:lnTo>
                    <a:lnTo>
                      <a:pt x="301" y="63"/>
                    </a:lnTo>
                    <a:lnTo>
                      <a:pt x="300" y="63"/>
                    </a:lnTo>
                    <a:lnTo>
                      <a:pt x="298" y="63"/>
                    </a:lnTo>
                    <a:lnTo>
                      <a:pt x="297" y="61"/>
                    </a:lnTo>
                    <a:lnTo>
                      <a:pt x="295" y="61"/>
                    </a:lnTo>
                    <a:lnTo>
                      <a:pt x="290" y="61"/>
                    </a:lnTo>
                    <a:lnTo>
                      <a:pt x="289" y="61"/>
                    </a:lnTo>
                    <a:lnTo>
                      <a:pt x="288" y="61"/>
                    </a:lnTo>
                    <a:lnTo>
                      <a:pt x="289" y="60"/>
                    </a:lnTo>
                    <a:lnTo>
                      <a:pt x="289" y="60"/>
                    </a:lnTo>
                    <a:lnTo>
                      <a:pt x="288" y="60"/>
                    </a:lnTo>
                    <a:lnTo>
                      <a:pt x="286" y="61"/>
                    </a:lnTo>
                    <a:lnTo>
                      <a:pt x="284" y="60"/>
                    </a:lnTo>
                    <a:lnTo>
                      <a:pt x="284" y="60"/>
                    </a:lnTo>
                    <a:lnTo>
                      <a:pt x="285" y="58"/>
                    </a:lnTo>
                    <a:lnTo>
                      <a:pt x="286" y="56"/>
                    </a:lnTo>
                    <a:lnTo>
                      <a:pt x="285" y="57"/>
                    </a:lnTo>
                    <a:lnTo>
                      <a:pt x="284" y="57"/>
                    </a:lnTo>
                    <a:lnTo>
                      <a:pt x="283" y="57"/>
                    </a:lnTo>
                    <a:lnTo>
                      <a:pt x="282" y="56"/>
                    </a:lnTo>
                    <a:lnTo>
                      <a:pt x="284" y="56"/>
                    </a:lnTo>
                    <a:lnTo>
                      <a:pt x="284" y="56"/>
                    </a:lnTo>
                    <a:lnTo>
                      <a:pt x="285" y="55"/>
                    </a:lnTo>
                    <a:lnTo>
                      <a:pt x="286" y="55"/>
                    </a:lnTo>
                    <a:lnTo>
                      <a:pt x="286" y="55"/>
                    </a:lnTo>
                    <a:lnTo>
                      <a:pt x="290" y="56"/>
                    </a:lnTo>
                    <a:lnTo>
                      <a:pt x="294" y="57"/>
                    </a:lnTo>
                    <a:lnTo>
                      <a:pt x="298" y="57"/>
                    </a:lnTo>
                    <a:lnTo>
                      <a:pt x="301" y="57"/>
                    </a:lnTo>
                    <a:lnTo>
                      <a:pt x="301" y="57"/>
                    </a:lnTo>
                    <a:lnTo>
                      <a:pt x="305" y="57"/>
                    </a:lnTo>
                    <a:lnTo>
                      <a:pt x="309" y="57"/>
                    </a:lnTo>
                    <a:lnTo>
                      <a:pt x="310" y="58"/>
                    </a:lnTo>
                    <a:lnTo>
                      <a:pt x="315" y="56"/>
                    </a:lnTo>
                    <a:lnTo>
                      <a:pt x="318" y="55"/>
                    </a:lnTo>
                    <a:lnTo>
                      <a:pt x="316" y="53"/>
                    </a:lnTo>
                    <a:lnTo>
                      <a:pt x="318" y="52"/>
                    </a:lnTo>
                    <a:lnTo>
                      <a:pt x="320" y="51"/>
                    </a:lnTo>
                    <a:lnTo>
                      <a:pt x="321" y="49"/>
                    </a:lnTo>
                    <a:lnTo>
                      <a:pt x="320" y="46"/>
                    </a:lnTo>
                    <a:lnTo>
                      <a:pt x="323" y="45"/>
                    </a:lnTo>
                    <a:lnTo>
                      <a:pt x="323" y="45"/>
                    </a:lnTo>
                    <a:lnTo>
                      <a:pt x="323" y="43"/>
                    </a:lnTo>
                    <a:lnTo>
                      <a:pt x="327" y="41"/>
                    </a:lnTo>
                    <a:lnTo>
                      <a:pt x="331" y="39"/>
                    </a:lnTo>
                    <a:lnTo>
                      <a:pt x="332" y="38"/>
                    </a:lnTo>
                    <a:lnTo>
                      <a:pt x="333" y="36"/>
                    </a:lnTo>
                    <a:lnTo>
                      <a:pt x="333" y="35"/>
                    </a:lnTo>
                    <a:lnTo>
                      <a:pt x="332" y="33"/>
                    </a:lnTo>
                    <a:lnTo>
                      <a:pt x="332" y="32"/>
                    </a:lnTo>
                    <a:lnTo>
                      <a:pt x="331" y="30"/>
                    </a:lnTo>
                    <a:lnTo>
                      <a:pt x="331" y="28"/>
                    </a:lnTo>
                    <a:lnTo>
                      <a:pt x="329" y="26"/>
                    </a:lnTo>
                    <a:lnTo>
                      <a:pt x="326" y="28"/>
                    </a:lnTo>
                    <a:lnTo>
                      <a:pt x="324" y="29"/>
                    </a:lnTo>
                    <a:lnTo>
                      <a:pt x="324" y="26"/>
                    </a:lnTo>
                    <a:lnTo>
                      <a:pt x="323" y="25"/>
                    </a:lnTo>
                    <a:lnTo>
                      <a:pt x="320" y="25"/>
                    </a:lnTo>
                    <a:lnTo>
                      <a:pt x="320" y="24"/>
                    </a:lnTo>
                    <a:lnTo>
                      <a:pt x="319" y="22"/>
                    </a:lnTo>
                    <a:lnTo>
                      <a:pt x="316" y="24"/>
                    </a:lnTo>
                    <a:lnTo>
                      <a:pt x="310" y="27"/>
                    </a:lnTo>
                    <a:lnTo>
                      <a:pt x="309" y="27"/>
                    </a:lnTo>
                    <a:lnTo>
                      <a:pt x="308" y="26"/>
                    </a:lnTo>
                    <a:lnTo>
                      <a:pt x="310" y="25"/>
                    </a:lnTo>
                    <a:lnTo>
                      <a:pt x="312" y="23"/>
                    </a:lnTo>
                    <a:lnTo>
                      <a:pt x="313" y="20"/>
                    </a:lnTo>
                    <a:lnTo>
                      <a:pt x="312" y="19"/>
                    </a:lnTo>
                    <a:lnTo>
                      <a:pt x="310" y="18"/>
                    </a:lnTo>
                    <a:lnTo>
                      <a:pt x="308" y="18"/>
                    </a:lnTo>
                    <a:lnTo>
                      <a:pt x="309" y="16"/>
                    </a:lnTo>
                    <a:lnTo>
                      <a:pt x="308" y="16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2" y="20"/>
                    </a:lnTo>
                    <a:lnTo>
                      <a:pt x="302" y="21"/>
                    </a:lnTo>
                    <a:lnTo>
                      <a:pt x="299" y="23"/>
                    </a:lnTo>
                    <a:lnTo>
                      <a:pt x="301" y="18"/>
                    </a:lnTo>
                    <a:lnTo>
                      <a:pt x="300" y="15"/>
                    </a:lnTo>
                    <a:lnTo>
                      <a:pt x="299" y="15"/>
                    </a:lnTo>
                    <a:lnTo>
                      <a:pt x="298" y="16"/>
                    </a:lnTo>
                    <a:lnTo>
                      <a:pt x="295" y="18"/>
                    </a:lnTo>
                    <a:lnTo>
                      <a:pt x="292" y="20"/>
                    </a:lnTo>
                    <a:lnTo>
                      <a:pt x="290" y="22"/>
                    </a:lnTo>
                    <a:lnTo>
                      <a:pt x="290" y="20"/>
                    </a:lnTo>
                    <a:lnTo>
                      <a:pt x="292" y="17"/>
                    </a:lnTo>
                    <a:lnTo>
                      <a:pt x="289" y="16"/>
                    </a:lnTo>
                    <a:lnTo>
                      <a:pt x="291" y="13"/>
                    </a:lnTo>
                    <a:lnTo>
                      <a:pt x="288" y="12"/>
                    </a:lnTo>
                    <a:lnTo>
                      <a:pt x="287" y="10"/>
                    </a:lnTo>
                    <a:lnTo>
                      <a:pt x="284" y="10"/>
                    </a:lnTo>
                    <a:lnTo>
                      <a:pt x="282" y="9"/>
                    </a:lnTo>
                    <a:lnTo>
                      <a:pt x="277" y="11"/>
                    </a:lnTo>
                    <a:lnTo>
                      <a:pt x="276" y="12"/>
                    </a:lnTo>
                    <a:lnTo>
                      <a:pt x="275" y="16"/>
                    </a:lnTo>
                    <a:lnTo>
                      <a:pt x="274" y="20"/>
                    </a:lnTo>
                    <a:lnTo>
                      <a:pt x="275" y="22"/>
                    </a:lnTo>
                    <a:lnTo>
                      <a:pt x="276" y="24"/>
                    </a:lnTo>
                    <a:lnTo>
                      <a:pt x="276" y="24"/>
                    </a:lnTo>
                    <a:lnTo>
                      <a:pt x="276" y="24"/>
                    </a:lnTo>
                    <a:lnTo>
                      <a:pt x="274" y="25"/>
                    </a:lnTo>
                    <a:lnTo>
                      <a:pt x="274" y="25"/>
                    </a:lnTo>
                    <a:lnTo>
                      <a:pt x="274" y="28"/>
                    </a:lnTo>
                    <a:lnTo>
                      <a:pt x="274" y="31"/>
                    </a:lnTo>
                    <a:lnTo>
                      <a:pt x="274" y="34"/>
                    </a:lnTo>
                    <a:lnTo>
                      <a:pt x="276" y="35"/>
                    </a:lnTo>
                    <a:lnTo>
                      <a:pt x="277" y="35"/>
                    </a:lnTo>
                    <a:lnTo>
                      <a:pt x="276" y="37"/>
                    </a:lnTo>
                    <a:lnTo>
                      <a:pt x="276" y="39"/>
                    </a:lnTo>
                    <a:lnTo>
                      <a:pt x="275" y="37"/>
                    </a:lnTo>
                    <a:lnTo>
                      <a:pt x="274" y="39"/>
                    </a:lnTo>
                    <a:lnTo>
                      <a:pt x="273" y="42"/>
                    </a:lnTo>
                    <a:lnTo>
                      <a:pt x="272" y="44"/>
                    </a:lnTo>
                    <a:lnTo>
                      <a:pt x="273" y="47"/>
                    </a:lnTo>
                    <a:lnTo>
                      <a:pt x="273" y="51"/>
                    </a:lnTo>
                    <a:lnTo>
                      <a:pt x="273" y="52"/>
                    </a:lnTo>
                    <a:lnTo>
                      <a:pt x="273" y="54"/>
                    </a:lnTo>
                    <a:lnTo>
                      <a:pt x="274" y="56"/>
                    </a:lnTo>
                    <a:lnTo>
                      <a:pt x="274" y="57"/>
                    </a:lnTo>
                    <a:lnTo>
                      <a:pt x="272" y="56"/>
                    </a:lnTo>
                    <a:lnTo>
                      <a:pt x="272" y="52"/>
                    </a:lnTo>
                    <a:lnTo>
                      <a:pt x="271" y="50"/>
                    </a:lnTo>
                    <a:lnTo>
                      <a:pt x="271" y="46"/>
                    </a:lnTo>
                    <a:lnTo>
                      <a:pt x="271" y="40"/>
                    </a:lnTo>
                    <a:lnTo>
                      <a:pt x="274" y="36"/>
                    </a:lnTo>
                    <a:lnTo>
                      <a:pt x="271" y="36"/>
                    </a:lnTo>
                    <a:lnTo>
                      <a:pt x="269" y="39"/>
                    </a:lnTo>
                    <a:lnTo>
                      <a:pt x="269" y="40"/>
                    </a:lnTo>
                    <a:lnTo>
                      <a:pt x="268" y="42"/>
                    </a:lnTo>
                    <a:lnTo>
                      <a:pt x="267" y="41"/>
                    </a:lnTo>
                    <a:lnTo>
                      <a:pt x="268" y="39"/>
                    </a:lnTo>
                    <a:lnTo>
                      <a:pt x="268" y="38"/>
                    </a:lnTo>
                    <a:lnTo>
                      <a:pt x="267" y="38"/>
                    </a:lnTo>
                    <a:lnTo>
                      <a:pt x="265" y="39"/>
                    </a:lnTo>
                    <a:lnTo>
                      <a:pt x="264" y="40"/>
                    </a:lnTo>
                    <a:lnTo>
                      <a:pt x="263" y="43"/>
                    </a:lnTo>
                    <a:lnTo>
                      <a:pt x="262" y="41"/>
                    </a:lnTo>
                    <a:lnTo>
                      <a:pt x="262" y="40"/>
                    </a:lnTo>
                    <a:lnTo>
                      <a:pt x="263" y="38"/>
                    </a:lnTo>
                    <a:lnTo>
                      <a:pt x="266" y="35"/>
                    </a:lnTo>
                    <a:lnTo>
                      <a:pt x="268" y="31"/>
                    </a:lnTo>
                    <a:lnTo>
                      <a:pt x="270" y="27"/>
                    </a:lnTo>
                    <a:lnTo>
                      <a:pt x="268" y="24"/>
                    </a:lnTo>
                    <a:lnTo>
                      <a:pt x="268" y="23"/>
                    </a:lnTo>
                    <a:lnTo>
                      <a:pt x="266" y="26"/>
                    </a:lnTo>
                    <a:lnTo>
                      <a:pt x="263" y="29"/>
                    </a:lnTo>
                    <a:lnTo>
                      <a:pt x="258" y="32"/>
                    </a:lnTo>
                    <a:lnTo>
                      <a:pt x="256" y="32"/>
                    </a:lnTo>
                    <a:lnTo>
                      <a:pt x="258" y="31"/>
                    </a:lnTo>
                    <a:lnTo>
                      <a:pt x="261" y="28"/>
                    </a:lnTo>
                    <a:lnTo>
                      <a:pt x="262" y="26"/>
                    </a:lnTo>
                    <a:lnTo>
                      <a:pt x="265" y="23"/>
                    </a:lnTo>
                    <a:lnTo>
                      <a:pt x="264" y="22"/>
                    </a:lnTo>
                    <a:lnTo>
                      <a:pt x="260" y="22"/>
                    </a:lnTo>
                    <a:lnTo>
                      <a:pt x="257" y="23"/>
                    </a:lnTo>
                    <a:lnTo>
                      <a:pt x="258" y="21"/>
                    </a:lnTo>
                    <a:lnTo>
                      <a:pt x="258" y="20"/>
                    </a:lnTo>
                    <a:lnTo>
                      <a:pt x="261" y="18"/>
                    </a:lnTo>
                    <a:lnTo>
                      <a:pt x="263" y="19"/>
                    </a:lnTo>
                    <a:lnTo>
                      <a:pt x="267" y="18"/>
                    </a:lnTo>
                    <a:lnTo>
                      <a:pt x="266" y="16"/>
                    </a:lnTo>
                    <a:lnTo>
                      <a:pt x="269" y="16"/>
                    </a:lnTo>
                    <a:lnTo>
                      <a:pt x="270" y="12"/>
                    </a:lnTo>
                    <a:lnTo>
                      <a:pt x="268" y="12"/>
                    </a:lnTo>
                    <a:lnTo>
                      <a:pt x="270" y="8"/>
                    </a:lnTo>
                    <a:lnTo>
                      <a:pt x="269" y="5"/>
                    </a:lnTo>
                    <a:lnTo>
                      <a:pt x="265" y="5"/>
                    </a:lnTo>
                    <a:lnTo>
                      <a:pt x="263" y="7"/>
                    </a:lnTo>
                    <a:lnTo>
                      <a:pt x="262" y="3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59" y="3"/>
                    </a:lnTo>
                    <a:lnTo>
                      <a:pt x="258" y="1"/>
                    </a:lnTo>
                    <a:lnTo>
                      <a:pt x="255" y="4"/>
                    </a:lnTo>
                    <a:lnTo>
                      <a:pt x="254" y="4"/>
                    </a:lnTo>
                    <a:lnTo>
                      <a:pt x="254" y="3"/>
                    </a:lnTo>
                    <a:lnTo>
                      <a:pt x="252" y="4"/>
                    </a:lnTo>
                    <a:lnTo>
                      <a:pt x="252" y="1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49" y="1"/>
                    </a:lnTo>
                    <a:lnTo>
                      <a:pt x="248" y="2"/>
                    </a:lnTo>
                    <a:lnTo>
                      <a:pt x="248" y="5"/>
                    </a:lnTo>
                    <a:lnTo>
                      <a:pt x="250" y="7"/>
                    </a:lnTo>
                    <a:lnTo>
                      <a:pt x="250" y="12"/>
                    </a:lnTo>
                    <a:lnTo>
                      <a:pt x="248" y="8"/>
                    </a:lnTo>
                    <a:lnTo>
                      <a:pt x="243" y="7"/>
                    </a:lnTo>
                    <a:lnTo>
                      <a:pt x="243" y="9"/>
                    </a:lnTo>
                    <a:lnTo>
                      <a:pt x="244" y="10"/>
                    </a:lnTo>
                    <a:lnTo>
                      <a:pt x="245" y="13"/>
                    </a:lnTo>
                    <a:lnTo>
                      <a:pt x="242" y="12"/>
                    </a:lnTo>
                    <a:lnTo>
                      <a:pt x="242" y="14"/>
                    </a:lnTo>
                    <a:lnTo>
                      <a:pt x="245" y="16"/>
                    </a:lnTo>
                    <a:lnTo>
                      <a:pt x="248" y="14"/>
                    </a:lnTo>
                    <a:lnTo>
                      <a:pt x="250" y="17"/>
                    </a:lnTo>
                    <a:lnTo>
                      <a:pt x="250" y="19"/>
                    </a:lnTo>
                    <a:lnTo>
                      <a:pt x="252" y="20"/>
                    </a:lnTo>
                    <a:lnTo>
                      <a:pt x="255" y="21"/>
                    </a:lnTo>
                    <a:lnTo>
                      <a:pt x="246" y="21"/>
                    </a:lnTo>
                    <a:lnTo>
                      <a:pt x="247" y="24"/>
                    </a:lnTo>
                    <a:lnTo>
                      <a:pt x="248" y="25"/>
                    </a:lnTo>
                    <a:lnTo>
                      <a:pt x="248" y="26"/>
                    </a:lnTo>
                    <a:lnTo>
                      <a:pt x="244" y="26"/>
                    </a:lnTo>
                    <a:lnTo>
                      <a:pt x="243" y="29"/>
                    </a:lnTo>
                    <a:lnTo>
                      <a:pt x="245" y="30"/>
                    </a:lnTo>
                    <a:lnTo>
                      <a:pt x="245" y="31"/>
                    </a:lnTo>
                    <a:lnTo>
                      <a:pt x="244" y="32"/>
                    </a:lnTo>
                    <a:lnTo>
                      <a:pt x="244" y="33"/>
                    </a:lnTo>
                    <a:lnTo>
                      <a:pt x="248" y="35"/>
                    </a:lnTo>
                    <a:lnTo>
                      <a:pt x="248" y="35"/>
                    </a:lnTo>
                    <a:lnTo>
                      <a:pt x="248" y="36"/>
                    </a:lnTo>
                    <a:lnTo>
                      <a:pt x="248" y="36"/>
                    </a:lnTo>
                    <a:lnTo>
                      <a:pt x="244" y="35"/>
                    </a:lnTo>
                    <a:lnTo>
                      <a:pt x="244" y="35"/>
                    </a:lnTo>
                    <a:lnTo>
                      <a:pt x="242" y="38"/>
                    </a:lnTo>
                    <a:lnTo>
                      <a:pt x="244" y="38"/>
                    </a:lnTo>
                    <a:lnTo>
                      <a:pt x="243" y="40"/>
                    </a:lnTo>
                    <a:lnTo>
                      <a:pt x="246" y="43"/>
                    </a:lnTo>
                    <a:lnTo>
                      <a:pt x="244" y="45"/>
                    </a:lnTo>
                    <a:lnTo>
                      <a:pt x="240" y="45"/>
                    </a:lnTo>
                    <a:lnTo>
                      <a:pt x="239" y="49"/>
                    </a:lnTo>
                    <a:lnTo>
                      <a:pt x="238" y="49"/>
                    </a:lnTo>
                    <a:lnTo>
                      <a:pt x="237" y="49"/>
                    </a:lnTo>
                    <a:lnTo>
                      <a:pt x="237" y="52"/>
                    </a:lnTo>
                    <a:lnTo>
                      <a:pt x="235" y="54"/>
                    </a:lnTo>
                    <a:lnTo>
                      <a:pt x="235" y="39"/>
                    </a:lnTo>
                    <a:lnTo>
                      <a:pt x="235" y="35"/>
                    </a:lnTo>
                    <a:lnTo>
                      <a:pt x="232" y="34"/>
                    </a:lnTo>
                    <a:lnTo>
                      <a:pt x="228" y="36"/>
                    </a:lnTo>
                    <a:lnTo>
                      <a:pt x="228" y="36"/>
                    </a:lnTo>
                    <a:lnTo>
                      <a:pt x="228" y="35"/>
                    </a:lnTo>
                    <a:lnTo>
                      <a:pt x="233" y="31"/>
                    </a:lnTo>
                    <a:lnTo>
                      <a:pt x="235" y="28"/>
                    </a:lnTo>
                    <a:lnTo>
                      <a:pt x="234" y="22"/>
                    </a:lnTo>
                    <a:lnTo>
                      <a:pt x="233" y="22"/>
                    </a:lnTo>
                    <a:lnTo>
                      <a:pt x="233" y="15"/>
                    </a:lnTo>
                    <a:lnTo>
                      <a:pt x="232" y="15"/>
                    </a:lnTo>
                    <a:lnTo>
                      <a:pt x="231" y="14"/>
                    </a:lnTo>
                    <a:lnTo>
                      <a:pt x="227" y="20"/>
                    </a:lnTo>
                    <a:lnTo>
                      <a:pt x="224" y="27"/>
                    </a:lnTo>
                    <a:lnTo>
                      <a:pt x="222" y="33"/>
                    </a:lnTo>
                    <a:lnTo>
                      <a:pt x="221" y="36"/>
                    </a:lnTo>
                    <a:lnTo>
                      <a:pt x="221" y="40"/>
                    </a:lnTo>
                    <a:lnTo>
                      <a:pt x="217" y="47"/>
                    </a:lnTo>
                    <a:lnTo>
                      <a:pt x="214" y="54"/>
                    </a:lnTo>
                    <a:lnTo>
                      <a:pt x="213" y="57"/>
                    </a:lnTo>
                    <a:lnTo>
                      <a:pt x="212" y="59"/>
                    </a:lnTo>
                    <a:lnTo>
                      <a:pt x="213" y="60"/>
                    </a:lnTo>
                    <a:lnTo>
                      <a:pt x="216" y="60"/>
                    </a:lnTo>
                    <a:lnTo>
                      <a:pt x="215" y="61"/>
                    </a:lnTo>
                    <a:lnTo>
                      <a:pt x="215" y="63"/>
                    </a:lnTo>
                    <a:lnTo>
                      <a:pt x="213" y="66"/>
                    </a:lnTo>
                    <a:lnTo>
                      <a:pt x="213" y="67"/>
                    </a:lnTo>
                    <a:lnTo>
                      <a:pt x="211" y="69"/>
                    </a:lnTo>
                    <a:lnTo>
                      <a:pt x="211" y="74"/>
                    </a:lnTo>
                    <a:lnTo>
                      <a:pt x="210" y="77"/>
                    </a:lnTo>
                    <a:lnTo>
                      <a:pt x="209" y="77"/>
                    </a:lnTo>
                    <a:lnTo>
                      <a:pt x="207" y="76"/>
                    </a:lnTo>
                    <a:lnTo>
                      <a:pt x="207" y="76"/>
                    </a:lnTo>
                    <a:lnTo>
                      <a:pt x="208" y="73"/>
                    </a:lnTo>
                    <a:lnTo>
                      <a:pt x="207" y="73"/>
                    </a:lnTo>
                    <a:lnTo>
                      <a:pt x="205" y="73"/>
                    </a:lnTo>
                    <a:lnTo>
                      <a:pt x="205" y="76"/>
                    </a:lnTo>
                    <a:lnTo>
                      <a:pt x="206" y="77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4" y="77"/>
                    </a:lnTo>
                    <a:lnTo>
                      <a:pt x="204" y="74"/>
                    </a:lnTo>
                    <a:lnTo>
                      <a:pt x="204" y="73"/>
                    </a:lnTo>
                    <a:lnTo>
                      <a:pt x="203" y="71"/>
                    </a:lnTo>
                    <a:lnTo>
                      <a:pt x="203" y="68"/>
                    </a:lnTo>
                    <a:lnTo>
                      <a:pt x="205" y="66"/>
                    </a:lnTo>
                    <a:lnTo>
                      <a:pt x="207" y="64"/>
                    </a:lnTo>
                    <a:lnTo>
                      <a:pt x="207" y="61"/>
                    </a:lnTo>
                    <a:lnTo>
                      <a:pt x="205" y="61"/>
                    </a:lnTo>
                    <a:lnTo>
                      <a:pt x="204" y="62"/>
                    </a:lnTo>
                    <a:lnTo>
                      <a:pt x="204" y="60"/>
                    </a:lnTo>
                    <a:lnTo>
                      <a:pt x="206" y="57"/>
                    </a:lnTo>
                    <a:lnTo>
                      <a:pt x="208" y="56"/>
                    </a:lnTo>
                    <a:lnTo>
                      <a:pt x="207" y="55"/>
                    </a:lnTo>
                    <a:lnTo>
                      <a:pt x="207" y="53"/>
                    </a:lnTo>
                    <a:lnTo>
                      <a:pt x="207" y="53"/>
                    </a:lnTo>
                    <a:lnTo>
                      <a:pt x="207" y="52"/>
                    </a:lnTo>
                    <a:lnTo>
                      <a:pt x="206" y="52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4" y="51"/>
                    </a:lnTo>
                    <a:lnTo>
                      <a:pt x="204" y="51"/>
                    </a:lnTo>
                    <a:lnTo>
                      <a:pt x="206" y="50"/>
                    </a:lnTo>
                    <a:lnTo>
                      <a:pt x="206" y="48"/>
                    </a:lnTo>
                    <a:lnTo>
                      <a:pt x="202" y="50"/>
                    </a:lnTo>
                    <a:lnTo>
                      <a:pt x="204" y="48"/>
                    </a:lnTo>
                    <a:lnTo>
                      <a:pt x="206" y="44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2" y="35"/>
                    </a:lnTo>
                    <a:lnTo>
                      <a:pt x="212" y="34"/>
                    </a:lnTo>
                    <a:lnTo>
                      <a:pt x="213" y="32"/>
                    </a:lnTo>
                    <a:lnTo>
                      <a:pt x="212" y="32"/>
                    </a:lnTo>
                    <a:lnTo>
                      <a:pt x="212" y="30"/>
                    </a:lnTo>
                    <a:lnTo>
                      <a:pt x="214" y="29"/>
                    </a:lnTo>
                    <a:lnTo>
                      <a:pt x="215" y="27"/>
                    </a:lnTo>
                    <a:lnTo>
                      <a:pt x="216" y="24"/>
                    </a:lnTo>
                    <a:lnTo>
                      <a:pt x="216" y="23"/>
                    </a:lnTo>
                    <a:lnTo>
                      <a:pt x="215" y="22"/>
                    </a:lnTo>
                    <a:lnTo>
                      <a:pt x="213" y="24"/>
                    </a:lnTo>
                    <a:lnTo>
                      <a:pt x="212" y="24"/>
                    </a:lnTo>
                    <a:lnTo>
                      <a:pt x="212" y="23"/>
                    </a:lnTo>
                    <a:lnTo>
                      <a:pt x="211" y="22"/>
                    </a:lnTo>
                    <a:lnTo>
                      <a:pt x="210" y="23"/>
                    </a:lnTo>
                    <a:lnTo>
                      <a:pt x="208" y="26"/>
                    </a:lnTo>
                    <a:lnTo>
                      <a:pt x="207" y="26"/>
                    </a:lnTo>
                    <a:lnTo>
                      <a:pt x="208" y="23"/>
                    </a:lnTo>
                    <a:lnTo>
                      <a:pt x="207" y="22"/>
                    </a:lnTo>
                    <a:lnTo>
                      <a:pt x="207" y="21"/>
                    </a:lnTo>
                    <a:lnTo>
                      <a:pt x="205" y="20"/>
                    </a:lnTo>
                    <a:lnTo>
                      <a:pt x="203" y="19"/>
                    </a:lnTo>
                    <a:lnTo>
                      <a:pt x="204" y="21"/>
                    </a:lnTo>
                    <a:lnTo>
                      <a:pt x="205" y="25"/>
                    </a:lnTo>
                    <a:lnTo>
                      <a:pt x="206" y="27"/>
                    </a:lnTo>
                    <a:lnTo>
                      <a:pt x="205" y="29"/>
                    </a:lnTo>
                    <a:lnTo>
                      <a:pt x="203" y="30"/>
                    </a:lnTo>
                    <a:lnTo>
                      <a:pt x="202" y="27"/>
                    </a:lnTo>
                    <a:lnTo>
                      <a:pt x="200" y="24"/>
                    </a:lnTo>
                    <a:lnTo>
                      <a:pt x="198" y="23"/>
                    </a:lnTo>
                    <a:lnTo>
                      <a:pt x="198" y="27"/>
                    </a:lnTo>
                    <a:lnTo>
                      <a:pt x="196" y="27"/>
                    </a:lnTo>
                    <a:lnTo>
                      <a:pt x="197" y="22"/>
                    </a:lnTo>
                    <a:lnTo>
                      <a:pt x="196" y="21"/>
                    </a:lnTo>
                    <a:lnTo>
                      <a:pt x="196" y="24"/>
                    </a:lnTo>
                    <a:lnTo>
                      <a:pt x="194" y="25"/>
                    </a:lnTo>
                    <a:lnTo>
                      <a:pt x="192" y="23"/>
                    </a:lnTo>
                    <a:lnTo>
                      <a:pt x="192" y="20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189" y="19"/>
                    </a:lnTo>
                    <a:lnTo>
                      <a:pt x="188" y="19"/>
                    </a:lnTo>
                    <a:lnTo>
                      <a:pt x="188" y="20"/>
                    </a:lnTo>
                    <a:lnTo>
                      <a:pt x="188" y="21"/>
                    </a:lnTo>
                    <a:lnTo>
                      <a:pt x="188" y="22"/>
                    </a:lnTo>
                    <a:lnTo>
                      <a:pt x="188" y="26"/>
                    </a:lnTo>
                    <a:lnTo>
                      <a:pt x="191" y="28"/>
                    </a:lnTo>
                    <a:lnTo>
                      <a:pt x="191" y="28"/>
                    </a:lnTo>
                    <a:lnTo>
                      <a:pt x="188" y="28"/>
                    </a:lnTo>
                    <a:lnTo>
                      <a:pt x="189" y="30"/>
                    </a:lnTo>
                    <a:lnTo>
                      <a:pt x="191" y="32"/>
                    </a:lnTo>
                    <a:lnTo>
                      <a:pt x="190" y="34"/>
                    </a:lnTo>
                    <a:lnTo>
                      <a:pt x="188" y="32"/>
                    </a:lnTo>
                    <a:lnTo>
                      <a:pt x="186" y="31"/>
                    </a:lnTo>
                    <a:lnTo>
                      <a:pt x="184" y="29"/>
                    </a:lnTo>
                    <a:lnTo>
                      <a:pt x="182" y="31"/>
                    </a:lnTo>
                    <a:lnTo>
                      <a:pt x="183" y="32"/>
                    </a:lnTo>
                    <a:lnTo>
                      <a:pt x="183" y="36"/>
                    </a:lnTo>
                    <a:lnTo>
                      <a:pt x="186" y="36"/>
                    </a:lnTo>
                    <a:lnTo>
                      <a:pt x="188" y="36"/>
                    </a:lnTo>
                    <a:lnTo>
                      <a:pt x="189" y="37"/>
                    </a:lnTo>
                    <a:lnTo>
                      <a:pt x="191" y="39"/>
                    </a:lnTo>
                    <a:lnTo>
                      <a:pt x="192" y="40"/>
                    </a:lnTo>
                    <a:lnTo>
                      <a:pt x="193" y="42"/>
                    </a:lnTo>
                    <a:lnTo>
                      <a:pt x="194" y="44"/>
                    </a:lnTo>
                    <a:lnTo>
                      <a:pt x="193" y="45"/>
                    </a:lnTo>
                    <a:lnTo>
                      <a:pt x="191" y="43"/>
                    </a:lnTo>
                    <a:lnTo>
                      <a:pt x="188" y="41"/>
                    </a:lnTo>
                    <a:lnTo>
                      <a:pt x="185" y="41"/>
                    </a:lnTo>
                    <a:lnTo>
                      <a:pt x="185" y="43"/>
                    </a:lnTo>
                    <a:lnTo>
                      <a:pt x="184" y="47"/>
                    </a:lnTo>
                    <a:lnTo>
                      <a:pt x="183" y="49"/>
                    </a:lnTo>
                    <a:lnTo>
                      <a:pt x="183" y="52"/>
                    </a:lnTo>
                    <a:lnTo>
                      <a:pt x="184" y="52"/>
                    </a:lnTo>
                    <a:lnTo>
                      <a:pt x="186" y="52"/>
                    </a:lnTo>
                    <a:lnTo>
                      <a:pt x="188" y="54"/>
                    </a:lnTo>
                    <a:lnTo>
                      <a:pt x="188" y="55"/>
                    </a:lnTo>
                    <a:lnTo>
                      <a:pt x="188" y="56"/>
                    </a:lnTo>
                    <a:lnTo>
                      <a:pt x="187" y="56"/>
                    </a:lnTo>
                    <a:lnTo>
                      <a:pt x="187" y="55"/>
                    </a:lnTo>
                    <a:lnTo>
                      <a:pt x="184" y="54"/>
                    </a:lnTo>
                    <a:lnTo>
                      <a:pt x="181" y="53"/>
                    </a:lnTo>
                    <a:lnTo>
                      <a:pt x="179" y="54"/>
                    </a:lnTo>
                    <a:lnTo>
                      <a:pt x="179" y="54"/>
                    </a:lnTo>
                    <a:lnTo>
                      <a:pt x="176" y="57"/>
                    </a:lnTo>
                    <a:lnTo>
                      <a:pt x="174" y="61"/>
                    </a:lnTo>
                    <a:lnTo>
                      <a:pt x="172" y="64"/>
                    </a:lnTo>
                    <a:lnTo>
                      <a:pt x="171" y="64"/>
                    </a:lnTo>
                    <a:lnTo>
                      <a:pt x="170" y="66"/>
                    </a:lnTo>
                    <a:lnTo>
                      <a:pt x="170" y="67"/>
                    </a:lnTo>
                    <a:lnTo>
                      <a:pt x="171" y="68"/>
                    </a:lnTo>
                    <a:lnTo>
                      <a:pt x="171" y="68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2" y="69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7" y="73"/>
                    </a:lnTo>
                    <a:lnTo>
                      <a:pt x="170" y="72"/>
                    </a:lnTo>
                    <a:lnTo>
                      <a:pt x="171" y="72"/>
                    </a:lnTo>
                    <a:lnTo>
                      <a:pt x="169" y="73"/>
                    </a:lnTo>
                    <a:lnTo>
                      <a:pt x="169" y="73"/>
                    </a:lnTo>
                    <a:lnTo>
                      <a:pt x="167" y="74"/>
                    </a:lnTo>
                    <a:lnTo>
                      <a:pt x="165" y="75"/>
                    </a:lnTo>
                    <a:lnTo>
                      <a:pt x="166" y="76"/>
                    </a:lnTo>
                    <a:lnTo>
                      <a:pt x="168" y="76"/>
                    </a:lnTo>
                    <a:lnTo>
                      <a:pt x="167" y="77"/>
                    </a:lnTo>
                    <a:lnTo>
                      <a:pt x="168" y="78"/>
                    </a:lnTo>
                    <a:lnTo>
                      <a:pt x="168" y="79"/>
                    </a:lnTo>
                    <a:lnTo>
                      <a:pt x="170" y="80"/>
                    </a:lnTo>
                    <a:lnTo>
                      <a:pt x="170" y="81"/>
                    </a:lnTo>
                    <a:lnTo>
                      <a:pt x="170" y="82"/>
                    </a:lnTo>
                    <a:lnTo>
                      <a:pt x="168" y="82"/>
                    </a:lnTo>
                    <a:lnTo>
                      <a:pt x="165" y="83"/>
                    </a:lnTo>
                    <a:lnTo>
                      <a:pt x="166" y="84"/>
                    </a:lnTo>
                    <a:lnTo>
                      <a:pt x="167" y="85"/>
                    </a:lnTo>
                    <a:lnTo>
                      <a:pt x="170" y="86"/>
                    </a:lnTo>
                    <a:lnTo>
                      <a:pt x="171" y="87"/>
                    </a:lnTo>
                    <a:lnTo>
                      <a:pt x="174" y="86"/>
                    </a:lnTo>
                    <a:lnTo>
                      <a:pt x="174" y="87"/>
                    </a:lnTo>
                    <a:lnTo>
                      <a:pt x="173" y="90"/>
                    </a:lnTo>
                    <a:lnTo>
                      <a:pt x="172" y="90"/>
                    </a:lnTo>
                    <a:lnTo>
                      <a:pt x="170" y="89"/>
                    </a:lnTo>
                    <a:lnTo>
                      <a:pt x="168" y="91"/>
                    </a:lnTo>
                    <a:lnTo>
                      <a:pt x="166" y="93"/>
                    </a:lnTo>
                    <a:lnTo>
                      <a:pt x="164" y="94"/>
                    </a:lnTo>
                    <a:lnTo>
                      <a:pt x="164" y="92"/>
                    </a:lnTo>
                    <a:lnTo>
                      <a:pt x="164" y="92"/>
                    </a:lnTo>
                    <a:lnTo>
                      <a:pt x="165" y="91"/>
                    </a:lnTo>
                    <a:lnTo>
                      <a:pt x="165" y="89"/>
                    </a:lnTo>
                    <a:lnTo>
                      <a:pt x="164" y="87"/>
                    </a:lnTo>
                    <a:lnTo>
                      <a:pt x="164" y="88"/>
                    </a:lnTo>
                    <a:lnTo>
                      <a:pt x="162" y="87"/>
                    </a:lnTo>
                    <a:lnTo>
                      <a:pt x="162" y="85"/>
                    </a:lnTo>
                    <a:lnTo>
                      <a:pt x="162" y="81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1" y="82"/>
                    </a:lnTo>
                    <a:lnTo>
                      <a:pt x="160" y="82"/>
                    </a:lnTo>
                    <a:lnTo>
                      <a:pt x="158" y="84"/>
                    </a:lnTo>
                    <a:lnTo>
                      <a:pt x="157" y="84"/>
                    </a:lnTo>
                    <a:lnTo>
                      <a:pt x="155" y="85"/>
                    </a:lnTo>
                    <a:lnTo>
                      <a:pt x="152" y="86"/>
                    </a:lnTo>
                    <a:lnTo>
                      <a:pt x="150" y="87"/>
                    </a:lnTo>
                    <a:lnTo>
                      <a:pt x="147" y="89"/>
                    </a:lnTo>
                    <a:lnTo>
                      <a:pt x="147" y="88"/>
                    </a:lnTo>
                    <a:lnTo>
                      <a:pt x="149" y="87"/>
                    </a:lnTo>
                    <a:lnTo>
                      <a:pt x="149" y="86"/>
                    </a:lnTo>
                    <a:lnTo>
                      <a:pt x="152" y="85"/>
                    </a:lnTo>
                    <a:lnTo>
                      <a:pt x="152" y="85"/>
                    </a:lnTo>
                    <a:lnTo>
                      <a:pt x="154" y="84"/>
                    </a:lnTo>
                    <a:lnTo>
                      <a:pt x="155" y="84"/>
                    </a:lnTo>
                    <a:lnTo>
                      <a:pt x="156" y="84"/>
                    </a:lnTo>
                    <a:lnTo>
                      <a:pt x="157" y="82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60" y="79"/>
                    </a:lnTo>
                    <a:lnTo>
                      <a:pt x="160" y="79"/>
                    </a:lnTo>
                    <a:lnTo>
                      <a:pt x="160" y="76"/>
                    </a:lnTo>
                    <a:lnTo>
                      <a:pt x="157" y="76"/>
                    </a:lnTo>
                    <a:lnTo>
                      <a:pt x="154" y="76"/>
                    </a:lnTo>
                    <a:lnTo>
                      <a:pt x="152" y="76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7" y="78"/>
                    </a:lnTo>
                    <a:lnTo>
                      <a:pt x="146" y="81"/>
                    </a:lnTo>
                    <a:lnTo>
                      <a:pt x="148" y="81"/>
                    </a:lnTo>
                    <a:lnTo>
                      <a:pt x="149" y="81"/>
                    </a:lnTo>
                    <a:lnTo>
                      <a:pt x="152" y="82"/>
                    </a:lnTo>
                    <a:lnTo>
                      <a:pt x="152" y="83"/>
                    </a:lnTo>
                    <a:lnTo>
                      <a:pt x="151" y="83"/>
                    </a:lnTo>
                    <a:lnTo>
                      <a:pt x="150" y="83"/>
                    </a:lnTo>
                    <a:lnTo>
                      <a:pt x="148" y="82"/>
                    </a:lnTo>
                    <a:lnTo>
                      <a:pt x="145" y="83"/>
                    </a:lnTo>
                    <a:lnTo>
                      <a:pt x="144" y="83"/>
                    </a:lnTo>
                    <a:lnTo>
                      <a:pt x="145" y="82"/>
                    </a:lnTo>
                    <a:lnTo>
                      <a:pt x="145" y="80"/>
                    </a:lnTo>
                    <a:lnTo>
                      <a:pt x="145" y="77"/>
                    </a:lnTo>
                    <a:lnTo>
                      <a:pt x="145" y="76"/>
                    </a:lnTo>
                    <a:lnTo>
                      <a:pt x="145" y="73"/>
                    </a:lnTo>
                    <a:lnTo>
                      <a:pt x="142" y="73"/>
                    </a:lnTo>
                    <a:lnTo>
                      <a:pt x="141" y="76"/>
                    </a:lnTo>
                    <a:lnTo>
                      <a:pt x="141" y="76"/>
                    </a:lnTo>
                    <a:lnTo>
                      <a:pt x="140" y="74"/>
                    </a:lnTo>
                    <a:lnTo>
                      <a:pt x="140" y="72"/>
                    </a:lnTo>
                    <a:lnTo>
                      <a:pt x="139" y="73"/>
                    </a:lnTo>
                    <a:lnTo>
                      <a:pt x="138" y="71"/>
                    </a:lnTo>
                    <a:lnTo>
                      <a:pt x="136" y="73"/>
                    </a:lnTo>
                    <a:lnTo>
                      <a:pt x="135" y="75"/>
                    </a:lnTo>
                    <a:lnTo>
                      <a:pt x="134" y="77"/>
                    </a:lnTo>
                    <a:lnTo>
                      <a:pt x="136" y="78"/>
                    </a:lnTo>
                    <a:lnTo>
                      <a:pt x="136" y="80"/>
                    </a:lnTo>
                    <a:lnTo>
                      <a:pt x="136" y="81"/>
                    </a:lnTo>
                    <a:lnTo>
                      <a:pt x="137" y="82"/>
                    </a:lnTo>
                    <a:lnTo>
                      <a:pt x="137" y="84"/>
                    </a:lnTo>
                    <a:lnTo>
                      <a:pt x="136" y="82"/>
                    </a:lnTo>
                    <a:lnTo>
                      <a:pt x="135" y="81"/>
                    </a:lnTo>
                    <a:lnTo>
                      <a:pt x="135" y="80"/>
                    </a:lnTo>
                    <a:lnTo>
                      <a:pt x="133" y="78"/>
                    </a:lnTo>
                    <a:lnTo>
                      <a:pt x="130" y="76"/>
                    </a:lnTo>
                    <a:lnTo>
                      <a:pt x="129" y="73"/>
                    </a:lnTo>
                    <a:lnTo>
                      <a:pt x="128" y="73"/>
                    </a:lnTo>
                    <a:lnTo>
                      <a:pt x="127" y="74"/>
                    </a:lnTo>
                    <a:lnTo>
                      <a:pt x="128" y="77"/>
                    </a:lnTo>
                    <a:lnTo>
                      <a:pt x="128" y="78"/>
                    </a:lnTo>
                    <a:lnTo>
                      <a:pt x="128" y="81"/>
                    </a:lnTo>
                    <a:lnTo>
                      <a:pt x="126" y="79"/>
                    </a:lnTo>
                    <a:lnTo>
                      <a:pt x="126" y="76"/>
                    </a:lnTo>
                    <a:lnTo>
                      <a:pt x="125" y="76"/>
                    </a:lnTo>
                    <a:lnTo>
                      <a:pt x="123" y="78"/>
                    </a:lnTo>
                    <a:lnTo>
                      <a:pt x="122" y="79"/>
                    </a:lnTo>
                    <a:lnTo>
                      <a:pt x="121" y="80"/>
                    </a:lnTo>
                    <a:lnTo>
                      <a:pt x="122" y="81"/>
                    </a:lnTo>
                    <a:lnTo>
                      <a:pt x="123" y="82"/>
                    </a:lnTo>
                    <a:lnTo>
                      <a:pt x="124" y="83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27" y="84"/>
                    </a:lnTo>
                    <a:lnTo>
                      <a:pt x="128" y="87"/>
                    </a:lnTo>
                    <a:lnTo>
                      <a:pt x="130" y="87"/>
                    </a:lnTo>
                    <a:lnTo>
                      <a:pt x="131" y="86"/>
                    </a:lnTo>
                    <a:lnTo>
                      <a:pt x="132" y="87"/>
                    </a:lnTo>
                    <a:lnTo>
                      <a:pt x="134" y="89"/>
                    </a:lnTo>
                    <a:lnTo>
                      <a:pt x="136" y="87"/>
                    </a:lnTo>
                    <a:lnTo>
                      <a:pt x="139" y="87"/>
                    </a:lnTo>
                    <a:lnTo>
                      <a:pt x="141" y="84"/>
                    </a:lnTo>
                    <a:lnTo>
                      <a:pt x="141" y="85"/>
                    </a:lnTo>
                    <a:lnTo>
                      <a:pt x="140" y="87"/>
                    </a:lnTo>
                    <a:lnTo>
                      <a:pt x="138" y="88"/>
                    </a:lnTo>
                    <a:lnTo>
                      <a:pt x="136" y="90"/>
                    </a:lnTo>
                    <a:lnTo>
                      <a:pt x="137" y="92"/>
                    </a:lnTo>
                    <a:lnTo>
                      <a:pt x="140" y="90"/>
                    </a:lnTo>
                    <a:lnTo>
                      <a:pt x="141" y="90"/>
                    </a:lnTo>
                    <a:lnTo>
                      <a:pt x="143" y="90"/>
                    </a:lnTo>
                    <a:lnTo>
                      <a:pt x="141" y="91"/>
                    </a:lnTo>
                    <a:lnTo>
                      <a:pt x="141" y="91"/>
                    </a:lnTo>
                    <a:lnTo>
                      <a:pt x="142" y="92"/>
                    </a:lnTo>
                    <a:lnTo>
                      <a:pt x="142" y="94"/>
                    </a:lnTo>
                    <a:lnTo>
                      <a:pt x="142" y="96"/>
                    </a:lnTo>
                    <a:lnTo>
                      <a:pt x="141" y="95"/>
                    </a:lnTo>
                    <a:lnTo>
                      <a:pt x="140" y="92"/>
                    </a:lnTo>
                    <a:lnTo>
                      <a:pt x="139" y="93"/>
                    </a:lnTo>
                    <a:lnTo>
                      <a:pt x="140" y="95"/>
                    </a:lnTo>
                    <a:lnTo>
                      <a:pt x="139" y="95"/>
                    </a:lnTo>
                    <a:lnTo>
                      <a:pt x="139" y="95"/>
                    </a:lnTo>
                    <a:lnTo>
                      <a:pt x="139" y="98"/>
                    </a:lnTo>
                    <a:lnTo>
                      <a:pt x="140" y="100"/>
                    </a:lnTo>
                    <a:lnTo>
                      <a:pt x="143" y="101"/>
                    </a:lnTo>
                    <a:lnTo>
                      <a:pt x="142" y="101"/>
                    </a:lnTo>
                    <a:lnTo>
                      <a:pt x="141" y="102"/>
                    </a:lnTo>
                    <a:lnTo>
                      <a:pt x="140" y="102"/>
                    </a:lnTo>
                    <a:lnTo>
                      <a:pt x="140" y="102"/>
                    </a:lnTo>
                    <a:lnTo>
                      <a:pt x="140" y="102"/>
                    </a:lnTo>
                    <a:lnTo>
                      <a:pt x="141" y="103"/>
                    </a:lnTo>
                    <a:lnTo>
                      <a:pt x="144" y="106"/>
                    </a:lnTo>
                    <a:lnTo>
                      <a:pt x="145" y="106"/>
                    </a:lnTo>
                    <a:lnTo>
                      <a:pt x="144" y="107"/>
                    </a:lnTo>
                    <a:lnTo>
                      <a:pt x="146" y="108"/>
                    </a:lnTo>
                    <a:lnTo>
                      <a:pt x="145" y="109"/>
                    </a:lnTo>
                    <a:lnTo>
                      <a:pt x="144" y="109"/>
                    </a:lnTo>
                    <a:lnTo>
                      <a:pt x="142" y="109"/>
                    </a:lnTo>
                    <a:lnTo>
                      <a:pt x="143" y="108"/>
                    </a:lnTo>
                    <a:lnTo>
                      <a:pt x="142" y="108"/>
                    </a:lnTo>
                    <a:lnTo>
                      <a:pt x="140" y="105"/>
                    </a:lnTo>
                    <a:lnTo>
                      <a:pt x="139" y="103"/>
                    </a:lnTo>
                    <a:lnTo>
                      <a:pt x="138" y="102"/>
                    </a:lnTo>
                    <a:lnTo>
                      <a:pt x="136" y="100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98"/>
                    </a:lnTo>
                    <a:lnTo>
                      <a:pt x="131" y="96"/>
                    </a:lnTo>
                    <a:lnTo>
                      <a:pt x="131" y="96"/>
                    </a:lnTo>
                    <a:lnTo>
                      <a:pt x="130" y="94"/>
                    </a:lnTo>
                    <a:lnTo>
                      <a:pt x="129" y="93"/>
                    </a:lnTo>
                    <a:lnTo>
                      <a:pt x="127" y="92"/>
                    </a:lnTo>
                    <a:lnTo>
                      <a:pt x="126" y="92"/>
                    </a:lnTo>
                    <a:lnTo>
                      <a:pt x="124" y="93"/>
                    </a:lnTo>
                    <a:lnTo>
                      <a:pt x="124" y="95"/>
                    </a:lnTo>
                    <a:lnTo>
                      <a:pt x="124" y="98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24" y="100"/>
                    </a:lnTo>
                    <a:lnTo>
                      <a:pt x="124" y="101"/>
                    </a:lnTo>
                    <a:lnTo>
                      <a:pt x="125" y="102"/>
                    </a:lnTo>
                    <a:lnTo>
                      <a:pt x="124" y="103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3" y="106"/>
                    </a:lnTo>
                    <a:lnTo>
                      <a:pt x="123" y="105"/>
                    </a:lnTo>
                    <a:lnTo>
                      <a:pt x="124" y="102"/>
                    </a:lnTo>
                    <a:lnTo>
                      <a:pt x="122" y="102"/>
                    </a:lnTo>
                    <a:lnTo>
                      <a:pt x="121" y="103"/>
                    </a:lnTo>
                    <a:lnTo>
                      <a:pt x="121" y="105"/>
                    </a:lnTo>
                    <a:lnTo>
                      <a:pt x="120" y="106"/>
                    </a:lnTo>
                    <a:lnTo>
                      <a:pt x="121" y="108"/>
                    </a:lnTo>
                    <a:lnTo>
                      <a:pt x="120" y="108"/>
                    </a:lnTo>
                    <a:lnTo>
                      <a:pt x="120" y="109"/>
                    </a:lnTo>
                    <a:lnTo>
                      <a:pt x="119" y="107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6" y="104"/>
                    </a:lnTo>
                    <a:lnTo>
                      <a:pt x="118" y="102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20" y="99"/>
                    </a:lnTo>
                    <a:lnTo>
                      <a:pt x="121" y="97"/>
                    </a:lnTo>
                    <a:lnTo>
                      <a:pt x="120" y="98"/>
                    </a:lnTo>
                    <a:lnTo>
                      <a:pt x="118" y="99"/>
                    </a:lnTo>
                    <a:lnTo>
                      <a:pt x="117" y="100"/>
                    </a:lnTo>
                    <a:lnTo>
                      <a:pt x="116" y="100"/>
                    </a:lnTo>
                    <a:lnTo>
                      <a:pt x="116" y="102"/>
                    </a:lnTo>
                    <a:lnTo>
                      <a:pt x="115" y="103"/>
                    </a:lnTo>
                    <a:lnTo>
                      <a:pt x="115" y="106"/>
                    </a:lnTo>
                    <a:lnTo>
                      <a:pt x="115" y="107"/>
                    </a:lnTo>
                    <a:lnTo>
                      <a:pt x="114" y="108"/>
                    </a:lnTo>
                    <a:lnTo>
                      <a:pt x="113" y="109"/>
                    </a:lnTo>
                    <a:lnTo>
                      <a:pt x="110" y="110"/>
                    </a:lnTo>
                    <a:lnTo>
                      <a:pt x="109" y="110"/>
                    </a:lnTo>
                    <a:lnTo>
                      <a:pt x="108" y="111"/>
                    </a:lnTo>
                    <a:lnTo>
                      <a:pt x="108" y="111"/>
                    </a:lnTo>
                    <a:lnTo>
                      <a:pt x="109" y="112"/>
                    </a:lnTo>
                    <a:lnTo>
                      <a:pt x="110" y="114"/>
                    </a:lnTo>
                    <a:lnTo>
                      <a:pt x="109" y="116"/>
                    </a:lnTo>
                    <a:lnTo>
                      <a:pt x="109" y="120"/>
                    </a:lnTo>
                    <a:lnTo>
                      <a:pt x="110" y="121"/>
                    </a:lnTo>
                    <a:lnTo>
                      <a:pt x="111" y="121"/>
                    </a:lnTo>
                    <a:lnTo>
                      <a:pt x="112" y="122"/>
                    </a:lnTo>
                    <a:lnTo>
                      <a:pt x="113" y="124"/>
                    </a:lnTo>
                    <a:lnTo>
                      <a:pt x="114" y="125"/>
                    </a:lnTo>
                    <a:lnTo>
                      <a:pt x="115" y="125"/>
                    </a:lnTo>
                    <a:lnTo>
                      <a:pt x="117" y="125"/>
                    </a:lnTo>
                    <a:lnTo>
                      <a:pt x="118" y="127"/>
                    </a:lnTo>
                    <a:lnTo>
                      <a:pt x="118" y="128"/>
                    </a:lnTo>
                    <a:lnTo>
                      <a:pt x="116" y="127"/>
                    </a:lnTo>
                    <a:lnTo>
                      <a:pt x="114" y="127"/>
                    </a:lnTo>
                    <a:lnTo>
                      <a:pt x="113" y="126"/>
                    </a:lnTo>
                    <a:lnTo>
                      <a:pt x="112" y="124"/>
                    </a:lnTo>
                    <a:lnTo>
                      <a:pt x="111" y="125"/>
                    </a:lnTo>
                    <a:lnTo>
                      <a:pt x="111" y="124"/>
                    </a:lnTo>
                    <a:lnTo>
                      <a:pt x="110" y="124"/>
                    </a:lnTo>
                    <a:lnTo>
                      <a:pt x="110" y="123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7" y="131"/>
                    </a:lnTo>
                    <a:lnTo>
                      <a:pt x="107" y="132"/>
                    </a:lnTo>
                    <a:lnTo>
                      <a:pt x="106" y="134"/>
                    </a:lnTo>
                    <a:lnTo>
                      <a:pt x="106" y="135"/>
                    </a:lnTo>
                    <a:lnTo>
                      <a:pt x="105" y="135"/>
                    </a:lnTo>
                    <a:lnTo>
                      <a:pt x="105" y="135"/>
                    </a:lnTo>
                    <a:lnTo>
                      <a:pt x="103" y="137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100" y="142"/>
                    </a:lnTo>
                    <a:lnTo>
                      <a:pt x="98" y="143"/>
                    </a:lnTo>
                    <a:lnTo>
                      <a:pt x="100" y="139"/>
                    </a:lnTo>
                    <a:lnTo>
                      <a:pt x="100" y="138"/>
                    </a:lnTo>
                    <a:lnTo>
                      <a:pt x="102" y="136"/>
                    </a:lnTo>
                    <a:lnTo>
                      <a:pt x="103" y="134"/>
                    </a:lnTo>
                    <a:lnTo>
                      <a:pt x="103" y="133"/>
                    </a:lnTo>
                    <a:lnTo>
                      <a:pt x="104" y="131"/>
                    </a:lnTo>
                    <a:lnTo>
                      <a:pt x="105" y="129"/>
                    </a:lnTo>
                    <a:lnTo>
                      <a:pt x="105" y="127"/>
                    </a:lnTo>
                    <a:lnTo>
                      <a:pt x="104" y="125"/>
                    </a:lnTo>
                    <a:lnTo>
                      <a:pt x="104" y="123"/>
                    </a:lnTo>
                    <a:lnTo>
                      <a:pt x="106" y="123"/>
                    </a:lnTo>
                    <a:lnTo>
                      <a:pt x="106" y="121"/>
                    </a:lnTo>
                    <a:lnTo>
                      <a:pt x="106" y="118"/>
                    </a:lnTo>
                    <a:lnTo>
                      <a:pt x="104" y="117"/>
                    </a:lnTo>
                    <a:lnTo>
                      <a:pt x="105" y="115"/>
                    </a:lnTo>
                    <a:lnTo>
                      <a:pt x="105" y="112"/>
                    </a:lnTo>
                    <a:lnTo>
                      <a:pt x="105" y="111"/>
                    </a:lnTo>
                    <a:lnTo>
                      <a:pt x="105" y="108"/>
                    </a:lnTo>
                    <a:lnTo>
                      <a:pt x="106" y="104"/>
                    </a:lnTo>
                    <a:lnTo>
                      <a:pt x="106" y="101"/>
                    </a:lnTo>
                    <a:lnTo>
                      <a:pt x="104" y="99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1" y="101"/>
                    </a:lnTo>
                    <a:lnTo>
                      <a:pt x="100" y="101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100" y="102"/>
                    </a:lnTo>
                    <a:lnTo>
                      <a:pt x="99" y="104"/>
                    </a:lnTo>
                    <a:lnTo>
                      <a:pt x="98" y="107"/>
                    </a:lnTo>
                    <a:lnTo>
                      <a:pt x="98" y="110"/>
                    </a:lnTo>
                    <a:lnTo>
                      <a:pt x="98" y="110"/>
                    </a:lnTo>
                    <a:lnTo>
                      <a:pt x="97" y="111"/>
                    </a:lnTo>
                    <a:lnTo>
                      <a:pt x="97" y="108"/>
                    </a:lnTo>
                    <a:lnTo>
                      <a:pt x="97" y="107"/>
                    </a:lnTo>
                    <a:lnTo>
                      <a:pt x="95" y="111"/>
                    </a:lnTo>
                    <a:lnTo>
                      <a:pt x="95" y="114"/>
                    </a:lnTo>
                    <a:lnTo>
                      <a:pt x="94" y="115"/>
                    </a:lnTo>
                    <a:lnTo>
                      <a:pt x="93" y="117"/>
                    </a:lnTo>
                    <a:lnTo>
                      <a:pt x="94" y="118"/>
                    </a:lnTo>
                    <a:lnTo>
                      <a:pt x="94" y="119"/>
                    </a:lnTo>
                    <a:lnTo>
                      <a:pt x="95" y="121"/>
                    </a:lnTo>
                    <a:lnTo>
                      <a:pt x="97" y="122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2" y="123"/>
                    </a:lnTo>
                    <a:lnTo>
                      <a:pt x="100" y="124"/>
                    </a:lnTo>
                    <a:lnTo>
                      <a:pt x="99" y="124"/>
                    </a:lnTo>
                    <a:lnTo>
                      <a:pt x="96" y="123"/>
                    </a:lnTo>
                    <a:lnTo>
                      <a:pt x="94" y="122"/>
                    </a:lnTo>
                    <a:lnTo>
                      <a:pt x="93" y="122"/>
                    </a:lnTo>
                    <a:lnTo>
                      <a:pt x="93" y="122"/>
                    </a:lnTo>
                    <a:lnTo>
                      <a:pt x="93" y="124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30"/>
                    </a:lnTo>
                    <a:lnTo>
                      <a:pt x="92" y="132"/>
                    </a:lnTo>
                    <a:lnTo>
                      <a:pt x="92" y="133"/>
                    </a:lnTo>
                    <a:lnTo>
                      <a:pt x="92" y="134"/>
                    </a:lnTo>
                    <a:lnTo>
                      <a:pt x="91" y="134"/>
                    </a:lnTo>
                    <a:lnTo>
                      <a:pt x="89" y="136"/>
                    </a:lnTo>
                    <a:lnTo>
                      <a:pt x="88" y="137"/>
                    </a:lnTo>
                    <a:lnTo>
                      <a:pt x="88" y="135"/>
                    </a:lnTo>
                    <a:lnTo>
                      <a:pt x="90" y="133"/>
                    </a:lnTo>
                    <a:lnTo>
                      <a:pt x="91" y="132"/>
                    </a:lnTo>
                    <a:lnTo>
                      <a:pt x="92" y="130"/>
                    </a:lnTo>
                    <a:lnTo>
                      <a:pt x="91" y="129"/>
                    </a:lnTo>
                    <a:lnTo>
                      <a:pt x="91" y="127"/>
                    </a:lnTo>
                    <a:lnTo>
                      <a:pt x="91" y="125"/>
                    </a:lnTo>
                    <a:lnTo>
                      <a:pt x="92" y="124"/>
                    </a:lnTo>
                    <a:lnTo>
                      <a:pt x="92" y="123"/>
                    </a:lnTo>
                    <a:lnTo>
                      <a:pt x="92" y="121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8"/>
                    </a:lnTo>
                    <a:lnTo>
                      <a:pt x="91" y="116"/>
                    </a:lnTo>
                    <a:lnTo>
                      <a:pt x="91" y="114"/>
                    </a:lnTo>
                    <a:lnTo>
                      <a:pt x="91" y="112"/>
                    </a:lnTo>
                    <a:lnTo>
                      <a:pt x="92" y="110"/>
                    </a:lnTo>
                    <a:lnTo>
                      <a:pt x="91" y="109"/>
                    </a:lnTo>
                    <a:lnTo>
                      <a:pt x="90" y="109"/>
                    </a:lnTo>
                    <a:lnTo>
                      <a:pt x="88" y="110"/>
                    </a:lnTo>
                    <a:lnTo>
                      <a:pt x="85" y="111"/>
                    </a:lnTo>
                    <a:lnTo>
                      <a:pt x="82" y="112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8" y="115"/>
                    </a:lnTo>
                    <a:lnTo>
                      <a:pt x="78" y="117"/>
                    </a:lnTo>
                    <a:lnTo>
                      <a:pt x="77" y="119"/>
                    </a:lnTo>
                    <a:lnTo>
                      <a:pt x="77" y="120"/>
                    </a:lnTo>
                    <a:lnTo>
                      <a:pt x="76" y="121"/>
                    </a:lnTo>
                    <a:lnTo>
                      <a:pt x="75" y="123"/>
                    </a:lnTo>
                    <a:lnTo>
                      <a:pt x="75" y="124"/>
                    </a:lnTo>
                    <a:lnTo>
                      <a:pt x="75" y="125"/>
                    </a:lnTo>
                    <a:lnTo>
                      <a:pt x="76" y="127"/>
                    </a:lnTo>
                    <a:lnTo>
                      <a:pt x="76" y="128"/>
                    </a:lnTo>
                    <a:lnTo>
                      <a:pt x="76" y="129"/>
                    </a:lnTo>
                    <a:lnTo>
                      <a:pt x="77" y="128"/>
                    </a:lnTo>
                    <a:lnTo>
                      <a:pt x="77" y="127"/>
                    </a:lnTo>
                    <a:lnTo>
                      <a:pt x="78" y="126"/>
                    </a:lnTo>
                    <a:lnTo>
                      <a:pt x="79" y="126"/>
                    </a:lnTo>
                    <a:lnTo>
                      <a:pt x="80" y="125"/>
                    </a:lnTo>
                    <a:lnTo>
                      <a:pt x="80" y="126"/>
                    </a:lnTo>
                    <a:lnTo>
                      <a:pt x="81" y="127"/>
                    </a:lnTo>
                    <a:lnTo>
                      <a:pt x="83" y="129"/>
                    </a:lnTo>
                    <a:lnTo>
                      <a:pt x="82" y="129"/>
                    </a:lnTo>
                    <a:lnTo>
                      <a:pt x="82" y="130"/>
                    </a:lnTo>
                    <a:lnTo>
                      <a:pt x="81" y="128"/>
                    </a:lnTo>
                    <a:lnTo>
                      <a:pt x="80" y="127"/>
                    </a:lnTo>
                    <a:lnTo>
                      <a:pt x="79" y="127"/>
                    </a:lnTo>
                    <a:lnTo>
                      <a:pt x="78" y="128"/>
                    </a:lnTo>
                    <a:lnTo>
                      <a:pt x="77" y="129"/>
                    </a:lnTo>
                    <a:lnTo>
                      <a:pt x="77" y="129"/>
                    </a:lnTo>
                    <a:lnTo>
                      <a:pt x="77" y="131"/>
                    </a:lnTo>
                    <a:lnTo>
                      <a:pt x="76" y="131"/>
                    </a:lnTo>
                    <a:lnTo>
                      <a:pt x="76" y="133"/>
                    </a:lnTo>
                    <a:lnTo>
                      <a:pt x="78" y="134"/>
                    </a:lnTo>
                    <a:lnTo>
                      <a:pt x="78" y="136"/>
                    </a:lnTo>
                    <a:lnTo>
                      <a:pt x="80" y="138"/>
                    </a:lnTo>
                    <a:lnTo>
                      <a:pt x="82" y="137"/>
                    </a:lnTo>
                    <a:lnTo>
                      <a:pt x="84" y="138"/>
                    </a:lnTo>
                    <a:lnTo>
                      <a:pt x="85" y="138"/>
                    </a:lnTo>
                    <a:lnTo>
                      <a:pt x="86" y="139"/>
                    </a:lnTo>
                    <a:lnTo>
                      <a:pt x="86" y="140"/>
                    </a:lnTo>
                    <a:lnTo>
                      <a:pt x="87" y="142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8" y="146"/>
                    </a:lnTo>
                    <a:lnTo>
                      <a:pt x="89" y="146"/>
                    </a:lnTo>
                    <a:lnTo>
                      <a:pt x="90" y="147"/>
                    </a:lnTo>
                    <a:lnTo>
                      <a:pt x="90" y="148"/>
                    </a:lnTo>
                    <a:lnTo>
                      <a:pt x="89" y="147"/>
                    </a:lnTo>
                    <a:lnTo>
                      <a:pt x="88" y="147"/>
                    </a:lnTo>
                    <a:lnTo>
                      <a:pt x="86" y="147"/>
                    </a:lnTo>
                    <a:lnTo>
                      <a:pt x="85" y="148"/>
                    </a:lnTo>
                    <a:lnTo>
                      <a:pt x="84" y="147"/>
                    </a:lnTo>
                    <a:lnTo>
                      <a:pt x="84" y="146"/>
                    </a:lnTo>
                    <a:lnTo>
                      <a:pt x="84" y="143"/>
                    </a:lnTo>
                    <a:lnTo>
                      <a:pt x="85" y="142"/>
                    </a:lnTo>
                    <a:lnTo>
                      <a:pt x="85" y="140"/>
                    </a:lnTo>
                    <a:lnTo>
                      <a:pt x="83" y="140"/>
                    </a:lnTo>
                    <a:lnTo>
                      <a:pt x="81" y="140"/>
                    </a:lnTo>
                    <a:lnTo>
                      <a:pt x="78" y="140"/>
                    </a:lnTo>
                    <a:lnTo>
                      <a:pt x="77" y="138"/>
                    </a:lnTo>
                    <a:lnTo>
                      <a:pt x="76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4" y="131"/>
                    </a:lnTo>
                    <a:lnTo>
                      <a:pt x="73" y="131"/>
                    </a:lnTo>
                    <a:lnTo>
                      <a:pt x="73" y="130"/>
                    </a:lnTo>
                    <a:lnTo>
                      <a:pt x="74" y="129"/>
                    </a:lnTo>
                    <a:lnTo>
                      <a:pt x="73" y="127"/>
                    </a:lnTo>
                    <a:lnTo>
                      <a:pt x="72" y="127"/>
                    </a:lnTo>
                    <a:lnTo>
                      <a:pt x="71" y="128"/>
                    </a:lnTo>
                    <a:lnTo>
                      <a:pt x="70" y="128"/>
                    </a:lnTo>
                    <a:lnTo>
                      <a:pt x="67" y="129"/>
                    </a:lnTo>
                    <a:lnTo>
                      <a:pt x="65" y="130"/>
                    </a:lnTo>
                    <a:lnTo>
                      <a:pt x="65" y="130"/>
                    </a:lnTo>
                    <a:lnTo>
                      <a:pt x="64" y="131"/>
                    </a:lnTo>
                    <a:lnTo>
                      <a:pt x="65" y="132"/>
                    </a:lnTo>
                    <a:lnTo>
                      <a:pt x="65" y="134"/>
                    </a:lnTo>
                    <a:lnTo>
                      <a:pt x="65" y="135"/>
                    </a:lnTo>
                    <a:lnTo>
                      <a:pt x="66" y="135"/>
                    </a:lnTo>
                    <a:lnTo>
                      <a:pt x="68" y="137"/>
                    </a:lnTo>
                    <a:lnTo>
                      <a:pt x="69" y="139"/>
                    </a:lnTo>
                    <a:lnTo>
                      <a:pt x="73" y="141"/>
                    </a:lnTo>
                    <a:lnTo>
                      <a:pt x="75" y="141"/>
                    </a:lnTo>
                    <a:lnTo>
                      <a:pt x="75" y="141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7" y="144"/>
                    </a:lnTo>
                    <a:lnTo>
                      <a:pt x="75" y="144"/>
                    </a:lnTo>
                    <a:lnTo>
                      <a:pt x="75" y="143"/>
                    </a:lnTo>
                    <a:lnTo>
                      <a:pt x="75" y="142"/>
                    </a:lnTo>
                    <a:lnTo>
                      <a:pt x="74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1" y="145"/>
                    </a:lnTo>
                    <a:lnTo>
                      <a:pt x="71" y="146"/>
                    </a:lnTo>
                    <a:lnTo>
                      <a:pt x="71" y="147"/>
                    </a:lnTo>
                    <a:lnTo>
                      <a:pt x="70" y="147"/>
                    </a:lnTo>
                    <a:lnTo>
                      <a:pt x="69" y="145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67" y="141"/>
                    </a:lnTo>
                    <a:lnTo>
                      <a:pt x="67" y="143"/>
                    </a:lnTo>
                    <a:lnTo>
                      <a:pt x="67" y="145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3"/>
                    </a:lnTo>
                    <a:lnTo>
                      <a:pt x="65" y="141"/>
                    </a:lnTo>
                    <a:lnTo>
                      <a:pt x="65" y="139"/>
                    </a:lnTo>
                    <a:lnTo>
                      <a:pt x="64" y="139"/>
                    </a:lnTo>
                    <a:lnTo>
                      <a:pt x="63" y="139"/>
                    </a:lnTo>
                    <a:lnTo>
                      <a:pt x="62" y="141"/>
                    </a:lnTo>
                    <a:lnTo>
                      <a:pt x="61" y="143"/>
                    </a:lnTo>
                    <a:lnTo>
                      <a:pt x="60" y="145"/>
                    </a:lnTo>
                    <a:lnTo>
                      <a:pt x="60" y="145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1" y="138"/>
                    </a:lnTo>
                    <a:lnTo>
                      <a:pt x="62" y="137"/>
                    </a:lnTo>
                    <a:lnTo>
                      <a:pt x="62" y="134"/>
                    </a:lnTo>
                    <a:lnTo>
                      <a:pt x="61" y="132"/>
                    </a:lnTo>
                    <a:lnTo>
                      <a:pt x="59" y="134"/>
                    </a:lnTo>
                    <a:lnTo>
                      <a:pt x="57" y="134"/>
                    </a:lnTo>
                    <a:lnTo>
                      <a:pt x="58" y="137"/>
                    </a:lnTo>
                    <a:lnTo>
                      <a:pt x="59" y="139"/>
                    </a:lnTo>
                    <a:lnTo>
                      <a:pt x="58" y="139"/>
                    </a:lnTo>
                    <a:lnTo>
                      <a:pt x="57" y="141"/>
                    </a:lnTo>
                    <a:lnTo>
                      <a:pt x="55" y="145"/>
                    </a:lnTo>
                    <a:lnTo>
                      <a:pt x="54" y="148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5" y="149"/>
                    </a:lnTo>
                    <a:lnTo>
                      <a:pt x="57" y="149"/>
                    </a:lnTo>
                    <a:lnTo>
                      <a:pt x="57" y="150"/>
                    </a:lnTo>
                    <a:lnTo>
                      <a:pt x="56" y="152"/>
                    </a:lnTo>
                    <a:lnTo>
                      <a:pt x="59" y="154"/>
                    </a:lnTo>
                    <a:lnTo>
                      <a:pt x="59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59" y="156"/>
                    </a:lnTo>
                    <a:lnTo>
                      <a:pt x="58" y="155"/>
                    </a:lnTo>
                    <a:lnTo>
                      <a:pt x="58" y="154"/>
                    </a:lnTo>
                    <a:lnTo>
                      <a:pt x="54" y="154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8" y="157"/>
                    </a:lnTo>
                    <a:lnTo>
                      <a:pt x="48" y="157"/>
                    </a:lnTo>
                    <a:lnTo>
                      <a:pt x="47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47" y="160"/>
                    </a:lnTo>
                    <a:lnTo>
                      <a:pt x="46" y="161"/>
                    </a:lnTo>
                    <a:lnTo>
                      <a:pt x="46" y="161"/>
                    </a:lnTo>
                    <a:lnTo>
                      <a:pt x="45" y="163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44" y="166"/>
                    </a:lnTo>
                    <a:lnTo>
                      <a:pt x="44" y="165"/>
                    </a:lnTo>
                    <a:lnTo>
                      <a:pt x="45" y="165"/>
                    </a:lnTo>
                    <a:lnTo>
                      <a:pt x="46" y="167"/>
                    </a:lnTo>
                    <a:lnTo>
                      <a:pt x="44" y="167"/>
                    </a:lnTo>
                    <a:lnTo>
                      <a:pt x="44" y="167"/>
                    </a:lnTo>
                    <a:lnTo>
                      <a:pt x="44" y="167"/>
                    </a:lnTo>
                    <a:lnTo>
                      <a:pt x="43" y="169"/>
                    </a:lnTo>
                    <a:lnTo>
                      <a:pt x="44" y="169"/>
                    </a:lnTo>
                    <a:lnTo>
                      <a:pt x="43" y="170"/>
                    </a:lnTo>
                    <a:lnTo>
                      <a:pt x="44" y="171"/>
                    </a:lnTo>
                    <a:lnTo>
                      <a:pt x="44" y="171"/>
                    </a:lnTo>
                    <a:lnTo>
                      <a:pt x="44" y="171"/>
                    </a:lnTo>
                    <a:lnTo>
                      <a:pt x="45" y="170"/>
                    </a:lnTo>
                    <a:lnTo>
                      <a:pt x="45" y="170"/>
                    </a:lnTo>
                    <a:lnTo>
                      <a:pt x="46" y="170"/>
                    </a:lnTo>
                    <a:lnTo>
                      <a:pt x="47" y="169"/>
                    </a:lnTo>
                    <a:lnTo>
                      <a:pt x="49" y="169"/>
                    </a:lnTo>
                    <a:lnTo>
                      <a:pt x="49" y="169"/>
                    </a:lnTo>
                    <a:lnTo>
                      <a:pt x="50" y="170"/>
                    </a:lnTo>
                    <a:lnTo>
                      <a:pt x="51" y="170"/>
                    </a:lnTo>
                    <a:lnTo>
                      <a:pt x="52" y="171"/>
                    </a:lnTo>
                    <a:lnTo>
                      <a:pt x="53" y="172"/>
                    </a:lnTo>
                    <a:lnTo>
                      <a:pt x="52" y="173"/>
                    </a:lnTo>
                    <a:lnTo>
                      <a:pt x="51" y="173"/>
                    </a:lnTo>
                    <a:lnTo>
                      <a:pt x="50" y="172"/>
                    </a:lnTo>
                    <a:lnTo>
                      <a:pt x="49" y="171"/>
                    </a:lnTo>
                    <a:lnTo>
                      <a:pt x="48" y="171"/>
                    </a:lnTo>
                    <a:lnTo>
                      <a:pt x="47" y="172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4" y="175"/>
                    </a:lnTo>
                    <a:lnTo>
                      <a:pt x="45" y="176"/>
                    </a:lnTo>
                    <a:lnTo>
                      <a:pt x="46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7"/>
                    </a:lnTo>
                    <a:lnTo>
                      <a:pt x="50" y="177"/>
                    </a:lnTo>
                    <a:lnTo>
                      <a:pt x="51" y="178"/>
                    </a:lnTo>
                    <a:lnTo>
                      <a:pt x="52" y="179"/>
                    </a:lnTo>
                    <a:lnTo>
                      <a:pt x="51" y="180"/>
                    </a:lnTo>
                    <a:lnTo>
                      <a:pt x="49" y="180"/>
                    </a:lnTo>
                    <a:lnTo>
                      <a:pt x="48" y="179"/>
                    </a:lnTo>
                    <a:lnTo>
                      <a:pt x="45" y="178"/>
                    </a:lnTo>
                    <a:lnTo>
                      <a:pt x="44" y="177"/>
                    </a:lnTo>
                    <a:lnTo>
                      <a:pt x="43" y="177"/>
                    </a:lnTo>
                    <a:lnTo>
                      <a:pt x="43" y="176"/>
                    </a:lnTo>
                    <a:lnTo>
                      <a:pt x="42" y="177"/>
                    </a:lnTo>
                    <a:lnTo>
                      <a:pt x="40" y="179"/>
                    </a:lnTo>
                    <a:lnTo>
                      <a:pt x="39" y="180"/>
                    </a:lnTo>
                    <a:lnTo>
                      <a:pt x="40" y="180"/>
                    </a:lnTo>
                    <a:lnTo>
                      <a:pt x="40" y="181"/>
                    </a:lnTo>
                    <a:lnTo>
                      <a:pt x="42" y="181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6" y="184"/>
                    </a:lnTo>
                    <a:lnTo>
                      <a:pt x="48" y="184"/>
                    </a:lnTo>
                    <a:lnTo>
                      <a:pt x="49" y="184"/>
                    </a:lnTo>
                    <a:lnTo>
                      <a:pt x="50" y="185"/>
                    </a:lnTo>
                    <a:lnTo>
                      <a:pt x="49" y="186"/>
                    </a:lnTo>
                    <a:lnTo>
                      <a:pt x="45" y="186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42" y="184"/>
                    </a:lnTo>
                    <a:lnTo>
                      <a:pt x="41" y="182"/>
                    </a:lnTo>
                    <a:lnTo>
                      <a:pt x="39" y="182"/>
                    </a:lnTo>
                    <a:lnTo>
                      <a:pt x="39" y="182"/>
                    </a:lnTo>
                    <a:lnTo>
                      <a:pt x="37" y="183"/>
                    </a:lnTo>
                    <a:lnTo>
                      <a:pt x="37" y="183"/>
                    </a:lnTo>
                    <a:lnTo>
                      <a:pt x="36" y="184"/>
                    </a:lnTo>
                    <a:lnTo>
                      <a:pt x="36" y="186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6" y="188"/>
                    </a:lnTo>
                    <a:lnTo>
                      <a:pt x="35" y="187"/>
                    </a:lnTo>
                    <a:lnTo>
                      <a:pt x="34" y="185"/>
                    </a:lnTo>
                    <a:lnTo>
                      <a:pt x="33" y="184"/>
                    </a:lnTo>
                    <a:lnTo>
                      <a:pt x="32" y="183"/>
                    </a:lnTo>
                    <a:lnTo>
                      <a:pt x="31" y="185"/>
                    </a:lnTo>
                    <a:lnTo>
                      <a:pt x="30" y="186"/>
                    </a:lnTo>
                    <a:lnTo>
                      <a:pt x="29" y="185"/>
                    </a:lnTo>
                    <a:lnTo>
                      <a:pt x="27" y="186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3" y="191"/>
                    </a:lnTo>
                    <a:lnTo>
                      <a:pt x="23" y="192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4" y="195"/>
                    </a:lnTo>
                    <a:lnTo>
                      <a:pt x="24" y="195"/>
                    </a:lnTo>
                    <a:lnTo>
                      <a:pt x="24" y="195"/>
                    </a:lnTo>
                    <a:lnTo>
                      <a:pt x="23" y="194"/>
                    </a:lnTo>
                    <a:lnTo>
                      <a:pt x="21" y="195"/>
                    </a:lnTo>
                    <a:lnTo>
                      <a:pt x="21" y="197"/>
                    </a:lnTo>
                    <a:lnTo>
                      <a:pt x="21" y="197"/>
                    </a:lnTo>
                    <a:lnTo>
                      <a:pt x="22" y="198"/>
                    </a:lnTo>
                    <a:lnTo>
                      <a:pt x="22" y="201"/>
                    </a:lnTo>
                    <a:lnTo>
                      <a:pt x="23" y="201"/>
                    </a:lnTo>
                    <a:lnTo>
                      <a:pt x="23" y="198"/>
                    </a:lnTo>
                    <a:lnTo>
                      <a:pt x="24" y="197"/>
                    </a:lnTo>
                    <a:lnTo>
                      <a:pt x="26" y="197"/>
                    </a:lnTo>
                    <a:lnTo>
                      <a:pt x="27" y="197"/>
                    </a:lnTo>
                    <a:lnTo>
                      <a:pt x="29" y="195"/>
                    </a:lnTo>
                    <a:lnTo>
                      <a:pt x="30" y="193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41" y="193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6" y="190"/>
                    </a:lnTo>
                    <a:lnTo>
                      <a:pt x="49" y="190"/>
                    </a:lnTo>
                    <a:lnTo>
                      <a:pt x="52" y="190"/>
                    </a:lnTo>
                    <a:lnTo>
                      <a:pt x="57" y="189"/>
                    </a:lnTo>
                    <a:lnTo>
                      <a:pt x="59" y="192"/>
                    </a:lnTo>
                    <a:lnTo>
                      <a:pt x="60" y="193"/>
                    </a:lnTo>
                    <a:lnTo>
                      <a:pt x="60" y="194"/>
                    </a:lnTo>
                    <a:lnTo>
                      <a:pt x="62" y="193"/>
                    </a:lnTo>
                    <a:lnTo>
                      <a:pt x="64" y="192"/>
                    </a:lnTo>
                    <a:lnTo>
                      <a:pt x="65" y="191"/>
                    </a:lnTo>
                    <a:lnTo>
                      <a:pt x="67" y="190"/>
                    </a:lnTo>
                    <a:lnTo>
                      <a:pt x="68" y="191"/>
                    </a:lnTo>
                    <a:lnTo>
                      <a:pt x="68" y="192"/>
                    </a:lnTo>
                    <a:lnTo>
                      <a:pt x="70" y="194"/>
                    </a:lnTo>
                    <a:lnTo>
                      <a:pt x="72" y="195"/>
                    </a:lnTo>
                    <a:lnTo>
                      <a:pt x="74" y="195"/>
                    </a:lnTo>
                    <a:lnTo>
                      <a:pt x="75" y="195"/>
                    </a:lnTo>
                    <a:lnTo>
                      <a:pt x="77" y="195"/>
                    </a:lnTo>
                    <a:lnTo>
                      <a:pt x="79" y="194"/>
                    </a:lnTo>
                    <a:lnTo>
                      <a:pt x="81" y="194"/>
                    </a:lnTo>
                    <a:lnTo>
                      <a:pt x="82" y="194"/>
                    </a:lnTo>
                    <a:lnTo>
                      <a:pt x="83" y="195"/>
                    </a:lnTo>
                    <a:lnTo>
                      <a:pt x="84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9" y="197"/>
                    </a:lnTo>
                    <a:lnTo>
                      <a:pt x="90" y="197"/>
                    </a:lnTo>
                    <a:lnTo>
                      <a:pt x="92" y="198"/>
                    </a:lnTo>
                    <a:lnTo>
                      <a:pt x="93" y="199"/>
                    </a:lnTo>
                    <a:lnTo>
                      <a:pt x="94" y="199"/>
                    </a:lnTo>
                    <a:lnTo>
                      <a:pt x="97" y="200"/>
                    </a:lnTo>
                    <a:lnTo>
                      <a:pt x="98" y="201"/>
                    </a:lnTo>
                    <a:lnTo>
                      <a:pt x="100" y="201"/>
                    </a:lnTo>
                    <a:lnTo>
                      <a:pt x="100" y="201"/>
                    </a:lnTo>
                    <a:lnTo>
                      <a:pt x="101" y="202"/>
                    </a:lnTo>
                    <a:lnTo>
                      <a:pt x="104" y="203"/>
                    </a:lnTo>
                    <a:lnTo>
                      <a:pt x="104" y="201"/>
                    </a:lnTo>
                    <a:lnTo>
                      <a:pt x="105" y="201"/>
                    </a:lnTo>
                    <a:lnTo>
                      <a:pt x="105" y="200"/>
                    </a:lnTo>
                    <a:lnTo>
                      <a:pt x="106" y="200"/>
                    </a:lnTo>
                    <a:lnTo>
                      <a:pt x="107" y="198"/>
                    </a:lnTo>
                    <a:lnTo>
                      <a:pt x="107" y="197"/>
                    </a:lnTo>
                    <a:lnTo>
                      <a:pt x="108" y="197"/>
                    </a:lnTo>
                    <a:lnTo>
                      <a:pt x="108" y="196"/>
                    </a:lnTo>
                    <a:lnTo>
                      <a:pt x="110" y="193"/>
                    </a:lnTo>
                    <a:lnTo>
                      <a:pt x="108" y="192"/>
                    </a:lnTo>
                    <a:lnTo>
                      <a:pt x="106" y="192"/>
                    </a:lnTo>
                    <a:lnTo>
                      <a:pt x="105" y="191"/>
                    </a:lnTo>
                    <a:lnTo>
                      <a:pt x="105" y="191"/>
                    </a:lnTo>
                    <a:lnTo>
                      <a:pt x="103" y="190"/>
                    </a:lnTo>
                    <a:lnTo>
                      <a:pt x="104" y="188"/>
                    </a:lnTo>
                    <a:lnTo>
                      <a:pt x="106" y="187"/>
                    </a:lnTo>
                    <a:lnTo>
                      <a:pt x="106" y="186"/>
                    </a:lnTo>
                    <a:lnTo>
                      <a:pt x="108" y="184"/>
                    </a:lnTo>
                    <a:lnTo>
                      <a:pt x="108" y="182"/>
                    </a:lnTo>
                    <a:lnTo>
                      <a:pt x="109" y="181"/>
                    </a:lnTo>
                    <a:lnTo>
                      <a:pt x="109" y="179"/>
                    </a:lnTo>
                    <a:lnTo>
                      <a:pt x="110" y="177"/>
                    </a:lnTo>
                    <a:lnTo>
                      <a:pt x="110" y="175"/>
                    </a:lnTo>
                    <a:lnTo>
                      <a:pt x="111" y="174"/>
                    </a:lnTo>
                    <a:lnTo>
                      <a:pt x="111" y="173"/>
                    </a:lnTo>
                    <a:lnTo>
                      <a:pt x="111" y="172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0" y="167"/>
                    </a:lnTo>
                    <a:lnTo>
                      <a:pt x="110" y="166"/>
                    </a:lnTo>
                    <a:lnTo>
                      <a:pt x="109" y="165"/>
                    </a:lnTo>
                    <a:lnTo>
                      <a:pt x="108" y="164"/>
                    </a:lnTo>
                    <a:lnTo>
                      <a:pt x="108" y="163"/>
                    </a:lnTo>
                    <a:lnTo>
                      <a:pt x="107" y="162"/>
                    </a:lnTo>
                    <a:lnTo>
                      <a:pt x="105" y="160"/>
                    </a:lnTo>
                    <a:lnTo>
                      <a:pt x="104" y="159"/>
                    </a:lnTo>
                    <a:lnTo>
                      <a:pt x="103" y="158"/>
                    </a:lnTo>
                    <a:lnTo>
                      <a:pt x="105" y="157"/>
                    </a:lnTo>
                    <a:lnTo>
                      <a:pt x="106" y="157"/>
                    </a:lnTo>
                    <a:lnTo>
                      <a:pt x="109" y="157"/>
                    </a:lnTo>
                    <a:lnTo>
                      <a:pt x="111" y="156"/>
                    </a:lnTo>
                    <a:lnTo>
                      <a:pt x="112" y="156"/>
                    </a:lnTo>
                    <a:lnTo>
                      <a:pt x="113" y="156"/>
                    </a:lnTo>
                    <a:lnTo>
                      <a:pt x="115" y="156"/>
                    </a:lnTo>
                    <a:lnTo>
                      <a:pt x="115" y="156"/>
                    </a:lnTo>
                    <a:lnTo>
                      <a:pt x="116" y="155"/>
                    </a:lnTo>
                    <a:lnTo>
                      <a:pt x="116" y="154"/>
                    </a:lnTo>
                    <a:lnTo>
                      <a:pt x="116" y="154"/>
                    </a:lnTo>
                    <a:lnTo>
                      <a:pt x="116" y="154"/>
                    </a:lnTo>
                    <a:lnTo>
                      <a:pt x="116" y="153"/>
                    </a:lnTo>
                    <a:lnTo>
                      <a:pt x="117" y="153"/>
                    </a:lnTo>
                    <a:lnTo>
                      <a:pt x="117" y="152"/>
                    </a:lnTo>
                    <a:lnTo>
                      <a:pt x="118" y="152"/>
                    </a:lnTo>
                    <a:lnTo>
                      <a:pt x="118" y="152"/>
                    </a:lnTo>
                    <a:lnTo>
                      <a:pt x="119" y="152"/>
                    </a:lnTo>
                    <a:lnTo>
                      <a:pt x="119" y="152"/>
                    </a:lnTo>
                    <a:lnTo>
                      <a:pt x="119" y="152"/>
                    </a:lnTo>
                    <a:lnTo>
                      <a:pt x="121" y="153"/>
                    </a:lnTo>
                    <a:lnTo>
                      <a:pt x="122" y="154"/>
                    </a:lnTo>
                    <a:lnTo>
                      <a:pt x="122" y="154"/>
                    </a:lnTo>
                    <a:lnTo>
                      <a:pt x="124" y="156"/>
                    </a:lnTo>
                    <a:lnTo>
                      <a:pt x="126" y="156"/>
                    </a:lnTo>
                    <a:lnTo>
                      <a:pt x="127" y="154"/>
                    </a:lnTo>
                    <a:lnTo>
                      <a:pt x="127" y="152"/>
                    </a:lnTo>
                    <a:lnTo>
                      <a:pt x="126" y="151"/>
                    </a:lnTo>
                    <a:lnTo>
                      <a:pt x="125" y="150"/>
                    </a:lnTo>
                    <a:lnTo>
                      <a:pt x="125" y="149"/>
                    </a:lnTo>
                    <a:lnTo>
                      <a:pt x="124" y="148"/>
                    </a:lnTo>
                    <a:lnTo>
                      <a:pt x="124" y="147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6" y="142"/>
                    </a:lnTo>
                    <a:lnTo>
                      <a:pt x="128" y="140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2" y="139"/>
                    </a:lnTo>
                    <a:lnTo>
                      <a:pt x="133" y="139"/>
                    </a:lnTo>
                    <a:lnTo>
                      <a:pt x="135" y="139"/>
                    </a:lnTo>
                    <a:lnTo>
                      <a:pt x="137" y="139"/>
                    </a:lnTo>
                    <a:lnTo>
                      <a:pt x="138" y="140"/>
                    </a:lnTo>
                    <a:lnTo>
                      <a:pt x="139" y="141"/>
                    </a:lnTo>
                    <a:lnTo>
                      <a:pt x="139" y="142"/>
                    </a:lnTo>
                    <a:lnTo>
                      <a:pt x="140" y="142"/>
                    </a:lnTo>
                    <a:lnTo>
                      <a:pt x="140" y="143"/>
                    </a:lnTo>
                    <a:lnTo>
                      <a:pt x="142" y="145"/>
                    </a:lnTo>
                    <a:lnTo>
                      <a:pt x="142" y="146"/>
                    </a:lnTo>
                    <a:lnTo>
                      <a:pt x="143" y="146"/>
                    </a:lnTo>
                    <a:lnTo>
                      <a:pt x="144" y="148"/>
                    </a:lnTo>
                    <a:lnTo>
                      <a:pt x="145" y="149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47" y="151"/>
                    </a:lnTo>
                    <a:lnTo>
                      <a:pt x="148" y="152"/>
                    </a:lnTo>
                    <a:lnTo>
                      <a:pt x="148" y="153"/>
                    </a:lnTo>
                    <a:lnTo>
                      <a:pt x="148" y="153"/>
                    </a:lnTo>
                    <a:lnTo>
                      <a:pt x="149" y="154"/>
                    </a:lnTo>
                    <a:lnTo>
                      <a:pt x="150" y="155"/>
                    </a:lnTo>
                    <a:lnTo>
                      <a:pt x="150" y="156"/>
                    </a:lnTo>
                    <a:lnTo>
                      <a:pt x="152" y="158"/>
                    </a:lnTo>
                    <a:lnTo>
                      <a:pt x="153" y="159"/>
                    </a:lnTo>
                    <a:lnTo>
                      <a:pt x="153" y="160"/>
                    </a:lnTo>
                    <a:lnTo>
                      <a:pt x="153" y="161"/>
                    </a:lnTo>
                    <a:lnTo>
                      <a:pt x="155" y="164"/>
                    </a:lnTo>
                    <a:lnTo>
                      <a:pt x="156" y="164"/>
                    </a:lnTo>
                    <a:lnTo>
                      <a:pt x="157" y="167"/>
                    </a:lnTo>
                    <a:lnTo>
                      <a:pt x="158" y="167"/>
                    </a:lnTo>
                    <a:lnTo>
                      <a:pt x="158" y="168"/>
                    </a:lnTo>
                    <a:lnTo>
                      <a:pt x="158" y="169"/>
                    </a:lnTo>
                    <a:lnTo>
                      <a:pt x="159" y="172"/>
                    </a:lnTo>
                    <a:lnTo>
                      <a:pt x="159" y="172"/>
                    </a:lnTo>
                    <a:lnTo>
                      <a:pt x="159" y="174"/>
                    </a:lnTo>
                    <a:lnTo>
                      <a:pt x="160" y="173"/>
                    </a:lnTo>
                    <a:lnTo>
                      <a:pt x="160" y="173"/>
                    </a:lnTo>
                    <a:lnTo>
                      <a:pt x="161" y="173"/>
                    </a:lnTo>
                    <a:lnTo>
                      <a:pt x="162" y="172"/>
                    </a:lnTo>
                    <a:lnTo>
                      <a:pt x="163" y="171"/>
                    </a:lnTo>
                    <a:lnTo>
                      <a:pt x="164" y="172"/>
                    </a:lnTo>
                    <a:lnTo>
                      <a:pt x="164" y="172"/>
                    </a:lnTo>
                    <a:lnTo>
                      <a:pt x="165" y="172"/>
                    </a:lnTo>
                    <a:lnTo>
                      <a:pt x="166" y="173"/>
                    </a:lnTo>
                    <a:lnTo>
                      <a:pt x="166" y="173"/>
                    </a:lnTo>
                    <a:lnTo>
                      <a:pt x="167" y="173"/>
                    </a:lnTo>
                    <a:lnTo>
                      <a:pt x="167" y="173"/>
                    </a:lnTo>
                    <a:lnTo>
                      <a:pt x="168" y="173"/>
                    </a:lnTo>
                    <a:lnTo>
                      <a:pt x="168" y="174"/>
                    </a:lnTo>
                    <a:lnTo>
                      <a:pt x="170" y="174"/>
                    </a:lnTo>
                    <a:lnTo>
                      <a:pt x="171" y="174"/>
                    </a:lnTo>
                    <a:lnTo>
                      <a:pt x="173" y="174"/>
                    </a:lnTo>
                    <a:lnTo>
                      <a:pt x="174" y="173"/>
                    </a:lnTo>
                    <a:lnTo>
                      <a:pt x="175" y="173"/>
                    </a:lnTo>
                    <a:lnTo>
                      <a:pt x="175" y="174"/>
                    </a:lnTo>
                    <a:lnTo>
                      <a:pt x="176" y="174"/>
                    </a:lnTo>
                    <a:lnTo>
                      <a:pt x="176" y="174"/>
                    </a:lnTo>
                    <a:lnTo>
                      <a:pt x="177" y="175"/>
                    </a:lnTo>
                    <a:lnTo>
                      <a:pt x="178" y="176"/>
                    </a:lnTo>
                    <a:lnTo>
                      <a:pt x="179" y="177"/>
                    </a:lnTo>
                    <a:lnTo>
                      <a:pt x="180" y="176"/>
                    </a:lnTo>
                    <a:lnTo>
                      <a:pt x="180" y="176"/>
                    </a:lnTo>
                    <a:lnTo>
                      <a:pt x="180" y="176"/>
                    </a:lnTo>
                    <a:lnTo>
                      <a:pt x="182" y="174"/>
                    </a:lnTo>
                    <a:lnTo>
                      <a:pt x="182" y="174"/>
                    </a:lnTo>
                    <a:lnTo>
                      <a:pt x="182" y="174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4" y="172"/>
                    </a:lnTo>
                    <a:lnTo>
                      <a:pt x="186" y="172"/>
                    </a:lnTo>
                    <a:lnTo>
                      <a:pt x="187" y="171"/>
                    </a:lnTo>
                    <a:lnTo>
                      <a:pt x="188" y="171"/>
                    </a:lnTo>
                    <a:lnTo>
                      <a:pt x="189" y="171"/>
                    </a:lnTo>
                    <a:lnTo>
                      <a:pt x="190" y="170"/>
                    </a:lnTo>
                    <a:lnTo>
                      <a:pt x="191" y="167"/>
                    </a:lnTo>
                    <a:lnTo>
                      <a:pt x="191" y="165"/>
                    </a:lnTo>
                    <a:lnTo>
                      <a:pt x="191" y="163"/>
                    </a:lnTo>
                    <a:lnTo>
                      <a:pt x="192" y="162"/>
                    </a:lnTo>
                    <a:lnTo>
                      <a:pt x="193" y="161"/>
                    </a:lnTo>
                    <a:lnTo>
                      <a:pt x="195" y="161"/>
                    </a:lnTo>
                    <a:lnTo>
                      <a:pt x="196" y="162"/>
                    </a:lnTo>
                    <a:lnTo>
                      <a:pt x="197" y="162"/>
                    </a:lnTo>
                    <a:lnTo>
                      <a:pt x="198" y="164"/>
                    </a:lnTo>
                    <a:lnTo>
                      <a:pt x="200" y="163"/>
                    </a:lnTo>
                    <a:lnTo>
                      <a:pt x="200" y="166"/>
                    </a:lnTo>
                    <a:lnTo>
                      <a:pt x="201" y="166"/>
                    </a:lnTo>
                    <a:lnTo>
                      <a:pt x="202" y="166"/>
                    </a:lnTo>
                    <a:lnTo>
                      <a:pt x="202" y="166"/>
                    </a:lnTo>
                    <a:lnTo>
                      <a:pt x="203" y="167"/>
                    </a:lnTo>
                    <a:lnTo>
                      <a:pt x="204" y="167"/>
                    </a:lnTo>
                    <a:lnTo>
                      <a:pt x="204" y="167"/>
                    </a:lnTo>
                    <a:lnTo>
                      <a:pt x="205" y="167"/>
                    </a:lnTo>
                    <a:lnTo>
                      <a:pt x="207" y="168"/>
                    </a:lnTo>
                    <a:lnTo>
                      <a:pt x="207" y="168"/>
                    </a:lnTo>
                    <a:lnTo>
                      <a:pt x="209" y="168"/>
                    </a:lnTo>
                    <a:lnTo>
                      <a:pt x="211" y="168"/>
                    </a:lnTo>
                    <a:lnTo>
                      <a:pt x="212" y="169"/>
                    </a:lnTo>
                    <a:lnTo>
                      <a:pt x="212" y="169"/>
                    </a:lnTo>
                    <a:lnTo>
                      <a:pt x="213" y="169"/>
                    </a:lnTo>
                    <a:lnTo>
                      <a:pt x="214" y="170"/>
                    </a:lnTo>
                    <a:lnTo>
                      <a:pt x="215" y="170"/>
                    </a:lnTo>
                    <a:lnTo>
                      <a:pt x="216" y="171"/>
                    </a:lnTo>
                    <a:lnTo>
                      <a:pt x="217" y="171"/>
                    </a:lnTo>
                    <a:lnTo>
                      <a:pt x="217" y="172"/>
                    </a:lnTo>
                    <a:lnTo>
                      <a:pt x="217" y="172"/>
                    </a:lnTo>
                    <a:lnTo>
                      <a:pt x="217" y="172"/>
                    </a:lnTo>
                    <a:lnTo>
                      <a:pt x="218" y="173"/>
                    </a:lnTo>
                    <a:lnTo>
                      <a:pt x="219" y="175"/>
                    </a:lnTo>
                    <a:lnTo>
                      <a:pt x="220" y="176"/>
                    </a:lnTo>
                    <a:lnTo>
                      <a:pt x="220" y="172"/>
                    </a:lnTo>
                    <a:lnTo>
                      <a:pt x="220" y="172"/>
                    </a:lnTo>
                    <a:lnTo>
                      <a:pt x="220" y="172"/>
                    </a:lnTo>
                    <a:lnTo>
                      <a:pt x="220" y="172"/>
                    </a:lnTo>
                    <a:lnTo>
                      <a:pt x="222" y="172"/>
                    </a:lnTo>
                    <a:lnTo>
                      <a:pt x="222" y="171"/>
                    </a:lnTo>
                    <a:lnTo>
                      <a:pt x="222" y="171"/>
                    </a:lnTo>
                    <a:lnTo>
                      <a:pt x="223" y="171"/>
                    </a:lnTo>
                    <a:lnTo>
                      <a:pt x="223" y="171"/>
                    </a:lnTo>
                    <a:lnTo>
                      <a:pt x="223" y="171"/>
                    </a:lnTo>
                    <a:lnTo>
                      <a:pt x="223" y="171"/>
                    </a:lnTo>
                    <a:lnTo>
                      <a:pt x="223" y="170"/>
                    </a:lnTo>
                    <a:lnTo>
                      <a:pt x="224" y="169"/>
                    </a:lnTo>
                    <a:lnTo>
                      <a:pt x="224" y="168"/>
                    </a:lnTo>
                    <a:lnTo>
                      <a:pt x="224" y="167"/>
                    </a:lnTo>
                    <a:lnTo>
                      <a:pt x="223" y="167"/>
                    </a:lnTo>
                    <a:lnTo>
                      <a:pt x="223" y="165"/>
                    </a:lnTo>
                    <a:lnTo>
                      <a:pt x="224" y="164"/>
                    </a:lnTo>
                    <a:lnTo>
                      <a:pt x="223" y="164"/>
                    </a:lnTo>
                    <a:lnTo>
                      <a:pt x="223" y="164"/>
                    </a:lnTo>
                    <a:lnTo>
                      <a:pt x="223" y="162"/>
                    </a:lnTo>
                    <a:lnTo>
                      <a:pt x="223" y="159"/>
                    </a:lnTo>
                    <a:lnTo>
                      <a:pt x="224" y="158"/>
                    </a:lnTo>
                    <a:lnTo>
                      <a:pt x="225" y="157"/>
                    </a:lnTo>
                    <a:lnTo>
                      <a:pt x="225" y="156"/>
                    </a:lnTo>
                    <a:lnTo>
                      <a:pt x="225" y="155"/>
                    </a:lnTo>
                    <a:lnTo>
                      <a:pt x="226" y="155"/>
                    </a:lnTo>
                    <a:lnTo>
                      <a:pt x="227" y="153"/>
                    </a:lnTo>
                    <a:lnTo>
                      <a:pt x="228" y="153"/>
                    </a:lnTo>
                    <a:lnTo>
                      <a:pt x="228" y="152"/>
                    </a:lnTo>
                    <a:lnTo>
                      <a:pt x="228" y="152"/>
                    </a:lnTo>
                    <a:lnTo>
                      <a:pt x="230" y="151"/>
                    </a:lnTo>
                    <a:lnTo>
                      <a:pt x="231" y="152"/>
                    </a:lnTo>
                    <a:lnTo>
                      <a:pt x="232" y="152"/>
                    </a:lnTo>
                    <a:lnTo>
                      <a:pt x="233" y="152"/>
                    </a:lnTo>
                    <a:lnTo>
                      <a:pt x="233" y="151"/>
                    </a:lnTo>
                    <a:lnTo>
                      <a:pt x="233" y="150"/>
                    </a:lnTo>
                    <a:lnTo>
                      <a:pt x="234" y="150"/>
                    </a:lnTo>
                    <a:lnTo>
                      <a:pt x="234" y="150"/>
                    </a:lnTo>
                    <a:lnTo>
                      <a:pt x="234" y="147"/>
                    </a:lnTo>
                    <a:lnTo>
                      <a:pt x="234" y="146"/>
                    </a:lnTo>
                    <a:lnTo>
                      <a:pt x="234" y="145"/>
                    </a:lnTo>
                    <a:lnTo>
                      <a:pt x="235" y="144"/>
                    </a:lnTo>
                    <a:lnTo>
                      <a:pt x="235" y="144"/>
                    </a:lnTo>
                    <a:lnTo>
                      <a:pt x="235" y="143"/>
                    </a:lnTo>
                    <a:lnTo>
                      <a:pt x="235" y="143"/>
                    </a:lnTo>
                    <a:lnTo>
                      <a:pt x="235" y="142"/>
                    </a:lnTo>
                    <a:lnTo>
                      <a:pt x="235" y="142"/>
                    </a:lnTo>
                    <a:lnTo>
                      <a:pt x="235" y="142"/>
                    </a:lnTo>
                    <a:lnTo>
                      <a:pt x="234" y="141"/>
                    </a:lnTo>
                    <a:lnTo>
                      <a:pt x="234" y="140"/>
                    </a:lnTo>
                    <a:lnTo>
                      <a:pt x="234" y="139"/>
                    </a:lnTo>
                    <a:lnTo>
                      <a:pt x="233" y="139"/>
                    </a:lnTo>
                    <a:lnTo>
                      <a:pt x="233" y="137"/>
                    </a:lnTo>
                    <a:lnTo>
                      <a:pt x="233" y="137"/>
                    </a:lnTo>
                    <a:lnTo>
                      <a:pt x="233" y="135"/>
                    </a:lnTo>
                    <a:lnTo>
                      <a:pt x="232" y="134"/>
                    </a:lnTo>
                    <a:lnTo>
                      <a:pt x="232" y="133"/>
                    </a:lnTo>
                    <a:lnTo>
                      <a:pt x="231" y="132"/>
                    </a:lnTo>
                    <a:lnTo>
                      <a:pt x="231" y="131"/>
                    </a:lnTo>
                    <a:lnTo>
                      <a:pt x="232" y="130"/>
                    </a:lnTo>
                    <a:lnTo>
                      <a:pt x="231" y="128"/>
                    </a:lnTo>
                    <a:lnTo>
                      <a:pt x="231" y="127"/>
                    </a:lnTo>
                    <a:lnTo>
                      <a:pt x="231" y="125"/>
                    </a:lnTo>
                    <a:lnTo>
                      <a:pt x="231" y="125"/>
                    </a:lnTo>
                    <a:lnTo>
                      <a:pt x="231" y="124"/>
                    </a:lnTo>
                    <a:lnTo>
                      <a:pt x="231" y="124"/>
                    </a:lnTo>
                    <a:lnTo>
                      <a:pt x="231" y="124"/>
                    </a:lnTo>
                    <a:lnTo>
                      <a:pt x="231" y="123"/>
                    </a:lnTo>
                    <a:lnTo>
                      <a:pt x="231" y="122"/>
                    </a:lnTo>
                    <a:lnTo>
                      <a:pt x="231" y="122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2" y="119"/>
                    </a:lnTo>
                    <a:lnTo>
                      <a:pt x="232" y="118"/>
                    </a:lnTo>
                    <a:lnTo>
                      <a:pt x="233" y="118"/>
                    </a:lnTo>
                    <a:lnTo>
                      <a:pt x="232" y="118"/>
                    </a:lnTo>
                    <a:lnTo>
                      <a:pt x="232" y="117"/>
                    </a:lnTo>
                    <a:lnTo>
                      <a:pt x="231" y="117"/>
                    </a:lnTo>
                    <a:lnTo>
                      <a:pt x="232" y="117"/>
                    </a:lnTo>
                    <a:lnTo>
                      <a:pt x="232" y="117"/>
                    </a:lnTo>
                    <a:lnTo>
                      <a:pt x="231" y="117"/>
                    </a:lnTo>
                    <a:lnTo>
                      <a:pt x="231" y="116"/>
                    </a:lnTo>
                    <a:lnTo>
                      <a:pt x="231" y="116"/>
                    </a:lnTo>
                    <a:lnTo>
                      <a:pt x="231" y="116"/>
                    </a:lnTo>
                    <a:lnTo>
                      <a:pt x="231" y="115"/>
                    </a:lnTo>
                    <a:lnTo>
                      <a:pt x="231" y="113"/>
                    </a:lnTo>
                    <a:lnTo>
                      <a:pt x="232" y="113"/>
                    </a:lnTo>
                    <a:lnTo>
                      <a:pt x="232" y="112"/>
                    </a:lnTo>
                    <a:lnTo>
                      <a:pt x="232" y="112"/>
                    </a:lnTo>
                    <a:lnTo>
                      <a:pt x="231" y="112"/>
                    </a:lnTo>
                    <a:lnTo>
                      <a:pt x="232" y="110"/>
                    </a:lnTo>
                    <a:lnTo>
                      <a:pt x="232" y="110"/>
                    </a:lnTo>
                    <a:lnTo>
                      <a:pt x="231" y="109"/>
                    </a:lnTo>
                    <a:lnTo>
                      <a:pt x="231" y="109"/>
                    </a:lnTo>
                    <a:lnTo>
                      <a:pt x="231" y="109"/>
                    </a:lnTo>
                    <a:lnTo>
                      <a:pt x="231" y="108"/>
                    </a:lnTo>
                    <a:lnTo>
                      <a:pt x="231" y="108"/>
                    </a:lnTo>
                    <a:lnTo>
                      <a:pt x="233" y="106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2" y="103"/>
                    </a:lnTo>
                    <a:lnTo>
                      <a:pt x="232" y="103"/>
                    </a:lnTo>
                    <a:lnTo>
                      <a:pt x="232" y="101"/>
                    </a:lnTo>
                    <a:lnTo>
                      <a:pt x="231" y="101"/>
                    </a:lnTo>
                    <a:lnTo>
                      <a:pt x="231" y="101"/>
                    </a:lnTo>
                    <a:lnTo>
                      <a:pt x="230" y="100"/>
                    </a:lnTo>
                    <a:lnTo>
                      <a:pt x="231" y="99"/>
                    </a:lnTo>
                    <a:lnTo>
                      <a:pt x="231" y="98"/>
                    </a:lnTo>
                    <a:lnTo>
                      <a:pt x="232" y="97"/>
                    </a:lnTo>
                    <a:lnTo>
                      <a:pt x="232" y="97"/>
                    </a:lnTo>
                    <a:lnTo>
                      <a:pt x="232" y="96"/>
                    </a:lnTo>
                    <a:lnTo>
                      <a:pt x="233" y="96"/>
                    </a:lnTo>
                    <a:lnTo>
                      <a:pt x="234" y="96"/>
                    </a:lnTo>
                    <a:lnTo>
                      <a:pt x="235" y="95"/>
                    </a:lnTo>
                    <a:lnTo>
                      <a:pt x="235" y="94"/>
                    </a:lnTo>
                    <a:lnTo>
                      <a:pt x="235" y="94"/>
                    </a:lnTo>
                    <a:lnTo>
                      <a:pt x="236" y="93"/>
                    </a:lnTo>
                    <a:lnTo>
                      <a:pt x="236" y="92"/>
                    </a:lnTo>
                    <a:lnTo>
                      <a:pt x="236" y="92"/>
                    </a:lnTo>
                    <a:lnTo>
                      <a:pt x="236" y="91"/>
                    </a:lnTo>
                    <a:lnTo>
                      <a:pt x="237" y="91"/>
                    </a:lnTo>
                    <a:lnTo>
                      <a:pt x="236" y="90"/>
                    </a:lnTo>
                    <a:lnTo>
                      <a:pt x="236" y="89"/>
                    </a:lnTo>
                    <a:lnTo>
                      <a:pt x="237" y="89"/>
                    </a:lnTo>
                    <a:lnTo>
                      <a:pt x="239" y="86"/>
                    </a:lnTo>
                    <a:lnTo>
                      <a:pt x="239" y="85"/>
                    </a:lnTo>
                    <a:lnTo>
                      <a:pt x="239" y="84"/>
                    </a:lnTo>
                    <a:lnTo>
                      <a:pt x="239" y="84"/>
                    </a:lnTo>
                    <a:lnTo>
                      <a:pt x="240" y="83"/>
                    </a:lnTo>
                    <a:lnTo>
                      <a:pt x="240" y="81"/>
                    </a:lnTo>
                    <a:lnTo>
                      <a:pt x="240" y="80"/>
                    </a:lnTo>
                    <a:lnTo>
                      <a:pt x="241" y="80"/>
                    </a:lnTo>
                    <a:lnTo>
                      <a:pt x="242" y="80"/>
                    </a:lnTo>
                    <a:lnTo>
                      <a:pt x="244" y="78"/>
                    </a:lnTo>
                    <a:lnTo>
                      <a:pt x="245" y="79"/>
                    </a:lnTo>
                    <a:lnTo>
                      <a:pt x="245" y="79"/>
                    </a:lnTo>
                    <a:lnTo>
                      <a:pt x="247" y="78"/>
                    </a:lnTo>
                    <a:lnTo>
                      <a:pt x="248" y="78"/>
                    </a:lnTo>
                    <a:lnTo>
                      <a:pt x="248" y="79"/>
                    </a:lnTo>
                    <a:lnTo>
                      <a:pt x="249" y="79"/>
                    </a:lnTo>
                    <a:lnTo>
                      <a:pt x="249" y="79"/>
                    </a:lnTo>
                    <a:lnTo>
                      <a:pt x="250" y="79"/>
                    </a:lnTo>
                    <a:lnTo>
                      <a:pt x="250" y="79"/>
                    </a:lnTo>
                    <a:lnTo>
                      <a:pt x="251" y="79"/>
                    </a:lnTo>
                    <a:lnTo>
                      <a:pt x="252" y="80"/>
                    </a:lnTo>
                    <a:lnTo>
                      <a:pt x="252" y="80"/>
                    </a:lnTo>
                    <a:lnTo>
                      <a:pt x="253" y="80"/>
                    </a:lnTo>
                    <a:lnTo>
                      <a:pt x="253" y="80"/>
                    </a:lnTo>
                    <a:lnTo>
                      <a:pt x="253" y="80"/>
                    </a:lnTo>
                    <a:lnTo>
                      <a:pt x="253" y="80"/>
                    </a:lnTo>
                    <a:lnTo>
                      <a:pt x="253" y="79"/>
                    </a:lnTo>
                    <a:lnTo>
                      <a:pt x="254" y="79"/>
                    </a:lnTo>
                    <a:lnTo>
                      <a:pt x="254" y="79"/>
                    </a:lnTo>
                    <a:lnTo>
                      <a:pt x="254" y="78"/>
                    </a:lnTo>
                    <a:lnTo>
                      <a:pt x="255" y="78"/>
                    </a:lnTo>
                    <a:lnTo>
                      <a:pt x="257" y="77"/>
                    </a:lnTo>
                    <a:lnTo>
                      <a:pt x="258" y="76"/>
                    </a:lnTo>
                    <a:lnTo>
                      <a:pt x="258" y="76"/>
                    </a:lnTo>
                    <a:lnTo>
                      <a:pt x="258" y="76"/>
                    </a:lnTo>
                    <a:lnTo>
                      <a:pt x="258" y="76"/>
                    </a:lnTo>
                    <a:lnTo>
                      <a:pt x="258" y="76"/>
                    </a:lnTo>
                    <a:lnTo>
                      <a:pt x="257" y="75"/>
                    </a:lnTo>
                    <a:lnTo>
                      <a:pt x="257" y="75"/>
                    </a:lnTo>
                    <a:lnTo>
                      <a:pt x="257" y="74"/>
                    </a:lnTo>
                    <a:lnTo>
                      <a:pt x="258" y="74"/>
                    </a:lnTo>
                    <a:lnTo>
                      <a:pt x="258" y="74"/>
                    </a:lnTo>
                    <a:lnTo>
                      <a:pt x="259" y="74"/>
                    </a:lnTo>
                    <a:lnTo>
                      <a:pt x="260" y="72"/>
                    </a:lnTo>
                    <a:lnTo>
                      <a:pt x="260" y="71"/>
                    </a:lnTo>
                    <a:lnTo>
                      <a:pt x="261" y="71"/>
                    </a:lnTo>
                    <a:lnTo>
                      <a:pt x="261" y="71"/>
                    </a:lnTo>
                    <a:lnTo>
                      <a:pt x="262" y="71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63" y="67"/>
                    </a:lnTo>
                    <a:lnTo>
                      <a:pt x="264" y="67"/>
                    </a:lnTo>
                    <a:lnTo>
                      <a:pt x="264" y="67"/>
                    </a:lnTo>
                    <a:lnTo>
                      <a:pt x="265" y="67"/>
                    </a:lnTo>
                    <a:lnTo>
                      <a:pt x="266" y="67"/>
                    </a:lnTo>
                    <a:lnTo>
                      <a:pt x="266" y="67"/>
                    </a:lnTo>
                    <a:lnTo>
                      <a:pt x="267" y="66"/>
                    </a:lnTo>
                    <a:lnTo>
                      <a:pt x="270" y="65"/>
                    </a:lnTo>
                    <a:lnTo>
                      <a:pt x="270" y="65"/>
                    </a:lnTo>
                    <a:lnTo>
                      <a:pt x="271" y="65"/>
                    </a:lnTo>
                    <a:lnTo>
                      <a:pt x="271" y="67"/>
                    </a:lnTo>
                    <a:lnTo>
                      <a:pt x="271" y="67"/>
                    </a:lnTo>
                    <a:lnTo>
                      <a:pt x="272" y="68"/>
                    </a:lnTo>
                    <a:lnTo>
                      <a:pt x="272" y="69"/>
                    </a:lnTo>
                    <a:lnTo>
                      <a:pt x="273" y="70"/>
                    </a:lnTo>
                    <a:lnTo>
                      <a:pt x="273" y="70"/>
                    </a:lnTo>
                    <a:lnTo>
                      <a:pt x="273" y="70"/>
                    </a:lnTo>
                    <a:lnTo>
                      <a:pt x="273" y="71"/>
                    </a:lnTo>
                    <a:lnTo>
                      <a:pt x="274" y="72"/>
                    </a:lnTo>
                    <a:lnTo>
                      <a:pt x="276" y="73"/>
                    </a:lnTo>
                    <a:lnTo>
                      <a:pt x="276" y="74"/>
                    </a:lnTo>
                    <a:lnTo>
                      <a:pt x="277" y="74"/>
                    </a:lnTo>
                    <a:lnTo>
                      <a:pt x="279" y="75"/>
                    </a:lnTo>
                    <a:lnTo>
                      <a:pt x="280" y="75"/>
                    </a:lnTo>
                    <a:lnTo>
                      <a:pt x="281" y="76"/>
                    </a:lnTo>
                    <a:lnTo>
                      <a:pt x="282" y="76"/>
                    </a:lnTo>
                    <a:lnTo>
                      <a:pt x="282" y="77"/>
                    </a:lnTo>
                    <a:lnTo>
                      <a:pt x="282" y="78"/>
                    </a:lnTo>
                    <a:lnTo>
                      <a:pt x="283" y="79"/>
                    </a:lnTo>
                    <a:lnTo>
                      <a:pt x="284" y="80"/>
                    </a:lnTo>
                    <a:lnTo>
                      <a:pt x="285" y="80"/>
                    </a:lnTo>
                    <a:lnTo>
                      <a:pt x="286" y="80"/>
                    </a:lnTo>
                    <a:lnTo>
                      <a:pt x="287" y="80"/>
                    </a:lnTo>
                    <a:lnTo>
                      <a:pt x="289" y="81"/>
                    </a:lnTo>
                    <a:lnTo>
                      <a:pt x="290" y="81"/>
                    </a:lnTo>
                    <a:lnTo>
                      <a:pt x="291" y="81"/>
                    </a:lnTo>
                    <a:lnTo>
                      <a:pt x="293" y="82"/>
                    </a:lnTo>
                    <a:lnTo>
                      <a:pt x="294" y="82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8" y="83"/>
                    </a:lnTo>
                    <a:lnTo>
                      <a:pt x="299" y="83"/>
                    </a:lnTo>
                    <a:lnTo>
                      <a:pt x="301" y="84"/>
                    </a:lnTo>
                    <a:lnTo>
                      <a:pt x="302" y="84"/>
                    </a:lnTo>
                    <a:lnTo>
                      <a:pt x="302" y="85"/>
                    </a:lnTo>
                    <a:lnTo>
                      <a:pt x="302" y="85"/>
                    </a:lnTo>
                    <a:lnTo>
                      <a:pt x="303" y="86"/>
                    </a:lnTo>
                    <a:lnTo>
                      <a:pt x="303" y="87"/>
                    </a:lnTo>
                    <a:lnTo>
                      <a:pt x="304" y="88"/>
                    </a:lnTo>
                    <a:lnTo>
                      <a:pt x="304" y="88"/>
                    </a:lnTo>
                    <a:lnTo>
                      <a:pt x="304" y="89"/>
                    </a:lnTo>
                    <a:lnTo>
                      <a:pt x="305" y="89"/>
                    </a:lnTo>
                    <a:lnTo>
                      <a:pt x="305" y="90"/>
                    </a:lnTo>
                    <a:lnTo>
                      <a:pt x="306" y="91"/>
                    </a:lnTo>
                    <a:lnTo>
                      <a:pt x="307" y="92"/>
                    </a:lnTo>
                    <a:lnTo>
                      <a:pt x="307" y="92"/>
                    </a:lnTo>
                    <a:lnTo>
                      <a:pt x="307" y="93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9" y="95"/>
                    </a:lnTo>
                    <a:lnTo>
                      <a:pt x="309" y="96"/>
                    </a:lnTo>
                    <a:lnTo>
                      <a:pt x="309" y="99"/>
                    </a:lnTo>
                    <a:lnTo>
                      <a:pt x="309" y="99"/>
                    </a:lnTo>
                    <a:lnTo>
                      <a:pt x="308" y="100"/>
                    </a:lnTo>
                    <a:lnTo>
                      <a:pt x="308" y="102"/>
                    </a:lnTo>
                    <a:lnTo>
                      <a:pt x="307" y="104"/>
                    </a:lnTo>
                    <a:lnTo>
                      <a:pt x="307" y="106"/>
                    </a:lnTo>
                    <a:lnTo>
                      <a:pt x="306" y="106"/>
                    </a:lnTo>
                    <a:lnTo>
                      <a:pt x="306" y="108"/>
                    </a:lnTo>
                    <a:lnTo>
                      <a:pt x="305" y="110"/>
                    </a:lnTo>
                    <a:lnTo>
                      <a:pt x="304" y="112"/>
                    </a:lnTo>
                    <a:lnTo>
                      <a:pt x="303" y="113"/>
                    </a:lnTo>
                    <a:lnTo>
                      <a:pt x="302" y="115"/>
                    </a:lnTo>
                    <a:lnTo>
                      <a:pt x="302" y="116"/>
                    </a:lnTo>
                    <a:lnTo>
                      <a:pt x="302" y="117"/>
                    </a:lnTo>
                    <a:lnTo>
                      <a:pt x="303" y="118"/>
                    </a:lnTo>
                    <a:lnTo>
                      <a:pt x="303" y="119"/>
                    </a:lnTo>
                    <a:lnTo>
                      <a:pt x="303" y="122"/>
                    </a:lnTo>
                    <a:lnTo>
                      <a:pt x="303" y="123"/>
                    </a:lnTo>
                    <a:lnTo>
                      <a:pt x="304" y="124"/>
                    </a:lnTo>
                    <a:lnTo>
                      <a:pt x="305" y="124"/>
                    </a:lnTo>
                    <a:lnTo>
                      <a:pt x="305" y="125"/>
                    </a:lnTo>
                    <a:lnTo>
                      <a:pt x="307" y="126"/>
                    </a:lnTo>
                    <a:lnTo>
                      <a:pt x="307" y="126"/>
                    </a:lnTo>
                    <a:lnTo>
                      <a:pt x="308" y="126"/>
                    </a:lnTo>
                    <a:lnTo>
                      <a:pt x="308" y="126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9" y="127"/>
                    </a:lnTo>
                    <a:lnTo>
                      <a:pt x="309" y="127"/>
                    </a:lnTo>
                    <a:lnTo>
                      <a:pt x="309" y="127"/>
                    </a:lnTo>
                    <a:lnTo>
                      <a:pt x="310" y="128"/>
                    </a:lnTo>
                    <a:lnTo>
                      <a:pt x="310" y="127"/>
                    </a:lnTo>
                    <a:lnTo>
                      <a:pt x="310" y="126"/>
                    </a:lnTo>
                    <a:lnTo>
                      <a:pt x="311" y="125"/>
                    </a:lnTo>
                    <a:lnTo>
                      <a:pt x="311" y="124"/>
                    </a:lnTo>
                    <a:lnTo>
                      <a:pt x="312" y="124"/>
                    </a:lnTo>
                    <a:lnTo>
                      <a:pt x="313" y="120"/>
                    </a:lnTo>
                    <a:lnTo>
                      <a:pt x="313" y="120"/>
                    </a:lnTo>
                    <a:lnTo>
                      <a:pt x="313" y="120"/>
                    </a:lnTo>
                    <a:lnTo>
                      <a:pt x="312" y="119"/>
                    </a:lnTo>
                    <a:lnTo>
                      <a:pt x="313" y="117"/>
                    </a:lnTo>
                    <a:lnTo>
                      <a:pt x="312" y="117"/>
                    </a:lnTo>
                    <a:lnTo>
                      <a:pt x="313" y="117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13" y="115"/>
                    </a:lnTo>
                    <a:lnTo>
                      <a:pt x="313" y="114"/>
                    </a:lnTo>
                    <a:lnTo>
                      <a:pt x="313" y="114"/>
                    </a:lnTo>
                    <a:lnTo>
                      <a:pt x="313" y="112"/>
                    </a:lnTo>
                    <a:lnTo>
                      <a:pt x="313" y="112"/>
                    </a:lnTo>
                    <a:lnTo>
                      <a:pt x="312" y="112"/>
                    </a:lnTo>
                    <a:lnTo>
                      <a:pt x="312" y="111"/>
                    </a:lnTo>
                    <a:lnTo>
                      <a:pt x="311" y="111"/>
                    </a:lnTo>
                    <a:lnTo>
                      <a:pt x="311" y="108"/>
                    </a:lnTo>
                    <a:lnTo>
                      <a:pt x="312" y="107"/>
                    </a:lnTo>
                    <a:lnTo>
                      <a:pt x="313" y="106"/>
                    </a:lnTo>
                    <a:lnTo>
                      <a:pt x="314" y="106"/>
                    </a:lnTo>
                    <a:lnTo>
                      <a:pt x="315" y="106"/>
                    </a:lnTo>
                    <a:lnTo>
                      <a:pt x="316" y="105"/>
                    </a:lnTo>
                    <a:lnTo>
                      <a:pt x="316" y="105"/>
                    </a:lnTo>
                    <a:lnTo>
                      <a:pt x="316" y="106"/>
                    </a:lnTo>
                    <a:lnTo>
                      <a:pt x="317" y="105"/>
                    </a:lnTo>
                    <a:lnTo>
                      <a:pt x="319" y="102"/>
                    </a:lnTo>
                    <a:lnTo>
                      <a:pt x="319" y="100"/>
                    </a:lnTo>
                    <a:lnTo>
                      <a:pt x="321" y="99"/>
                    </a:lnTo>
                    <a:lnTo>
                      <a:pt x="321" y="99"/>
                    </a:lnTo>
                    <a:lnTo>
                      <a:pt x="322" y="97"/>
                    </a:lnTo>
                    <a:lnTo>
                      <a:pt x="322" y="97"/>
                    </a:lnTo>
                    <a:lnTo>
                      <a:pt x="323" y="97"/>
                    </a:lnTo>
                    <a:lnTo>
                      <a:pt x="324" y="98"/>
                    </a:lnTo>
                    <a:lnTo>
                      <a:pt x="324" y="98"/>
                    </a:lnTo>
                    <a:lnTo>
                      <a:pt x="324" y="98"/>
                    </a:lnTo>
                    <a:lnTo>
                      <a:pt x="325" y="97"/>
                    </a:lnTo>
                    <a:lnTo>
                      <a:pt x="326" y="95"/>
                    </a:lnTo>
                    <a:lnTo>
                      <a:pt x="327" y="93"/>
                    </a:lnTo>
                    <a:lnTo>
                      <a:pt x="327" y="92"/>
                    </a:lnTo>
                    <a:lnTo>
                      <a:pt x="326" y="91"/>
                    </a:lnTo>
                    <a:lnTo>
                      <a:pt x="326" y="89"/>
                    </a:lnTo>
                    <a:lnTo>
                      <a:pt x="327" y="88"/>
                    </a:lnTo>
                    <a:lnTo>
                      <a:pt x="327" y="86"/>
                    </a:lnTo>
                    <a:lnTo>
                      <a:pt x="326" y="85"/>
                    </a:lnTo>
                    <a:lnTo>
                      <a:pt x="326" y="84"/>
                    </a:lnTo>
                    <a:lnTo>
                      <a:pt x="325" y="84"/>
                    </a:lnTo>
                    <a:lnTo>
                      <a:pt x="324" y="82"/>
                    </a:lnTo>
                    <a:lnTo>
                      <a:pt x="324" y="82"/>
                    </a:lnTo>
                    <a:lnTo>
                      <a:pt x="323" y="81"/>
                    </a:lnTo>
                    <a:lnTo>
                      <a:pt x="324" y="81"/>
                    </a:lnTo>
                    <a:lnTo>
                      <a:pt x="324" y="80"/>
                    </a:lnTo>
                    <a:lnTo>
                      <a:pt x="327" y="81"/>
                    </a:lnTo>
                    <a:lnTo>
                      <a:pt x="327" y="81"/>
                    </a:lnTo>
                    <a:lnTo>
                      <a:pt x="330" y="83"/>
                    </a:lnTo>
                    <a:lnTo>
                      <a:pt x="332" y="84"/>
                    </a:lnTo>
                    <a:lnTo>
                      <a:pt x="335" y="86"/>
                    </a:lnTo>
                    <a:lnTo>
                      <a:pt x="337" y="85"/>
                    </a:lnTo>
                    <a:lnTo>
                      <a:pt x="339" y="85"/>
                    </a:lnTo>
                    <a:lnTo>
                      <a:pt x="341" y="85"/>
                    </a:lnTo>
                    <a:lnTo>
                      <a:pt x="343" y="82"/>
                    </a:lnTo>
                    <a:lnTo>
                      <a:pt x="343" y="81"/>
                    </a:lnTo>
                    <a:lnTo>
                      <a:pt x="343" y="80"/>
                    </a:lnTo>
                    <a:close/>
                    <a:moveTo>
                      <a:pt x="13" y="196"/>
                    </a:moveTo>
                    <a:lnTo>
                      <a:pt x="16" y="193"/>
                    </a:lnTo>
                    <a:lnTo>
                      <a:pt x="20" y="194"/>
                    </a:lnTo>
                    <a:lnTo>
                      <a:pt x="20" y="194"/>
                    </a:lnTo>
                    <a:lnTo>
                      <a:pt x="22" y="193"/>
                    </a:lnTo>
                    <a:lnTo>
                      <a:pt x="21" y="191"/>
                    </a:lnTo>
                    <a:lnTo>
                      <a:pt x="22" y="190"/>
                    </a:lnTo>
                    <a:lnTo>
                      <a:pt x="23" y="189"/>
                    </a:lnTo>
                    <a:lnTo>
                      <a:pt x="23" y="188"/>
                    </a:lnTo>
                    <a:lnTo>
                      <a:pt x="24" y="187"/>
                    </a:lnTo>
                    <a:lnTo>
                      <a:pt x="23" y="183"/>
                    </a:lnTo>
                    <a:lnTo>
                      <a:pt x="23" y="182"/>
                    </a:lnTo>
                    <a:lnTo>
                      <a:pt x="22" y="179"/>
                    </a:lnTo>
                    <a:lnTo>
                      <a:pt x="22" y="178"/>
                    </a:lnTo>
                    <a:lnTo>
                      <a:pt x="23" y="176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21" y="177"/>
                    </a:lnTo>
                    <a:lnTo>
                      <a:pt x="21" y="177"/>
                    </a:lnTo>
                    <a:lnTo>
                      <a:pt x="21" y="175"/>
                    </a:lnTo>
                    <a:lnTo>
                      <a:pt x="20" y="174"/>
                    </a:lnTo>
                    <a:lnTo>
                      <a:pt x="19" y="175"/>
                    </a:lnTo>
                    <a:lnTo>
                      <a:pt x="19" y="174"/>
                    </a:lnTo>
                    <a:lnTo>
                      <a:pt x="18" y="173"/>
                    </a:lnTo>
                    <a:lnTo>
                      <a:pt x="17" y="172"/>
                    </a:lnTo>
                    <a:lnTo>
                      <a:pt x="15" y="171"/>
                    </a:lnTo>
                    <a:lnTo>
                      <a:pt x="15" y="171"/>
                    </a:lnTo>
                    <a:lnTo>
                      <a:pt x="15" y="172"/>
                    </a:lnTo>
                    <a:lnTo>
                      <a:pt x="16" y="173"/>
                    </a:lnTo>
                    <a:lnTo>
                      <a:pt x="17" y="176"/>
                    </a:lnTo>
                    <a:lnTo>
                      <a:pt x="17" y="177"/>
                    </a:lnTo>
                    <a:lnTo>
                      <a:pt x="15" y="174"/>
                    </a:lnTo>
                    <a:lnTo>
                      <a:pt x="15" y="174"/>
                    </a:lnTo>
                    <a:lnTo>
                      <a:pt x="14" y="174"/>
                    </a:lnTo>
                    <a:lnTo>
                      <a:pt x="12" y="177"/>
                    </a:lnTo>
                    <a:lnTo>
                      <a:pt x="12" y="178"/>
                    </a:lnTo>
                    <a:lnTo>
                      <a:pt x="12" y="178"/>
                    </a:lnTo>
                    <a:lnTo>
                      <a:pt x="12" y="180"/>
                    </a:lnTo>
                    <a:lnTo>
                      <a:pt x="13" y="180"/>
                    </a:lnTo>
                    <a:lnTo>
                      <a:pt x="16" y="181"/>
                    </a:lnTo>
                    <a:lnTo>
                      <a:pt x="16" y="181"/>
                    </a:lnTo>
                    <a:lnTo>
                      <a:pt x="16" y="182"/>
                    </a:lnTo>
                    <a:lnTo>
                      <a:pt x="17" y="183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5" y="183"/>
                    </a:lnTo>
                    <a:lnTo>
                      <a:pt x="12" y="182"/>
                    </a:lnTo>
                    <a:lnTo>
                      <a:pt x="11" y="182"/>
                    </a:lnTo>
                    <a:lnTo>
                      <a:pt x="11" y="186"/>
                    </a:lnTo>
                    <a:lnTo>
                      <a:pt x="11" y="187"/>
                    </a:lnTo>
                    <a:lnTo>
                      <a:pt x="11" y="188"/>
                    </a:lnTo>
                    <a:lnTo>
                      <a:pt x="11" y="188"/>
                    </a:lnTo>
                    <a:lnTo>
                      <a:pt x="10" y="187"/>
                    </a:lnTo>
                    <a:lnTo>
                      <a:pt x="5" y="190"/>
                    </a:lnTo>
                    <a:lnTo>
                      <a:pt x="6" y="194"/>
                    </a:lnTo>
                    <a:lnTo>
                      <a:pt x="5" y="195"/>
                    </a:lnTo>
                    <a:lnTo>
                      <a:pt x="4" y="196"/>
                    </a:lnTo>
                    <a:lnTo>
                      <a:pt x="3" y="195"/>
                    </a:lnTo>
                    <a:lnTo>
                      <a:pt x="3" y="195"/>
                    </a:lnTo>
                    <a:lnTo>
                      <a:pt x="4" y="193"/>
                    </a:lnTo>
                    <a:lnTo>
                      <a:pt x="4" y="190"/>
                    </a:lnTo>
                    <a:lnTo>
                      <a:pt x="4" y="188"/>
                    </a:lnTo>
                    <a:lnTo>
                      <a:pt x="6" y="188"/>
                    </a:lnTo>
                    <a:lnTo>
                      <a:pt x="6" y="188"/>
                    </a:lnTo>
                    <a:lnTo>
                      <a:pt x="8" y="187"/>
                    </a:lnTo>
                    <a:lnTo>
                      <a:pt x="9" y="185"/>
                    </a:lnTo>
                    <a:lnTo>
                      <a:pt x="9" y="182"/>
                    </a:lnTo>
                    <a:lnTo>
                      <a:pt x="9" y="182"/>
                    </a:lnTo>
                    <a:lnTo>
                      <a:pt x="7" y="183"/>
                    </a:lnTo>
                    <a:lnTo>
                      <a:pt x="7" y="184"/>
                    </a:lnTo>
                    <a:lnTo>
                      <a:pt x="4" y="184"/>
                    </a:lnTo>
                    <a:lnTo>
                      <a:pt x="5" y="187"/>
                    </a:lnTo>
                    <a:lnTo>
                      <a:pt x="4" y="187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1" y="189"/>
                    </a:lnTo>
                    <a:lnTo>
                      <a:pt x="1" y="190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0" y="194"/>
                    </a:lnTo>
                    <a:lnTo>
                      <a:pt x="1" y="195"/>
                    </a:lnTo>
                    <a:lnTo>
                      <a:pt x="1" y="196"/>
                    </a:lnTo>
                    <a:lnTo>
                      <a:pt x="1" y="197"/>
                    </a:lnTo>
                    <a:lnTo>
                      <a:pt x="2" y="198"/>
                    </a:lnTo>
                    <a:lnTo>
                      <a:pt x="2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199"/>
                    </a:lnTo>
                    <a:lnTo>
                      <a:pt x="3" y="199"/>
                    </a:lnTo>
                    <a:lnTo>
                      <a:pt x="4" y="197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7" y="196"/>
                    </a:lnTo>
                    <a:lnTo>
                      <a:pt x="8" y="193"/>
                    </a:lnTo>
                    <a:lnTo>
                      <a:pt x="9" y="190"/>
                    </a:lnTo>
                    <a:lnTo>
                      <a:pt x="10" y="193"/>
                    </a:lnTo>
                    <a:lnTo>
                      <a:pt x="10" y="195"/>
                    </a:lnTo>
                    <a:lnTo>
                      <a:pt x="11" y="196"/>
                    </a:lnTo>
                    <a:lnTo>
                      <a:pt x="12" y="195"/>
                    </a:lnTo>
                    <a:lnTo>
                      <a:pt x="13" y="196"/>
                    </a:lnTo>
                    <a:close/>
                    <a:moveTo>
                      <a:pt x="55" y="128"/>
                    </a:moveTo>
                    <a:lnTo>
                      <a:pt x="56" y="128"/>
                    </a:lnTo>
                    <a:lnTo>
                      <a:pt x="57" y="130"/>
                    </a:lnTo>
                    <a:lnTo>
                      <a:pt x="60" y="129"/>
                    </a:lnTo>
                    <a:lnTo>
                      <a:pt x="62" y="129"/>
                    </a:lnTo>
                    <a:lnTo>
                      <a:pt x="65" y="128"/>
                    </a:lnTo>
                    <a:lnTo>
                      <a:pt x="70" y="126"/>
                    </a:lnTo>
                    <a:lnTo>
                      <a:pt x="70" y="125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1" y="123"/>
                    </a:lnTo>
                    <a:lnTo>
                      <a:pt x="70" y="122"/>
                    </a:lnTo>
                    <a:lnTo>
                      <a:pt x="71" y="120"/>
                    </a:lnTo>
                    <a:lnTo>
                      <a:pt x="73" y="117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5" y="111"/>
                    </a:lnTo>
                    <a:lnTo>
                      <a:pt x="75" y="110"/>
                    </a:lnTo>
                    <a:lnTo>
                      <a:pt x="71" y="109"/>
                    </a:lnTo>
                    <a:lnTo>
                      <a:pt x="70" y="107"/>
                    </a:lnTo>
                    <a:lnTo>
                      <a:pt x="67" y="107"/>
                    </a:lnTo>
                    <a:lnTo>
                      <a:pt x="67" y="109"/>
                    </a:lnTo>
                    <a:lnTo>
                      <a:pt x="69" y="111"/>
                    </a:lnTo>
                    <a:lnTo>
                      <a:pt x="69" y="113"/>
                    </a:lnTo>
                    <a:lnTo>
                      <a:pt x="68" y="118"/>
                    </a:lnTo>
                    <a:lnTo>
                      <a:pt x="67" y="113"/>
                    </a:lnTo>
                    <a:lnTo>
                      <a:pt x="67" y="112"/>
                    </a:lnTo>
                    <a:lnTo>
                      <a:pt x="65" y="112"/>
                    </a:lnTo>
                    <a:lnTo>
                      <a:pt x="64" y="113"/>
                    </a:lnTo>
                    <a:lnTo>
                      <a:pt x="60" y="113"/>
                    </a:lnTo>
                    <a:lnTo>
                      <a:pt x="60" y="116"/>
                    </a:lnTo>
                    <a:lnTo>
                      <a:pt x="66" y="116"/>
                    </a:lnTo>
                    <a:lnTo>
                      <a:pt x="66" y="118"/>
                    </a:lnTo>
                    <a:lnTo>
                      <a:pt x="58" y="119"/>
                    </a:lnTo>
                    <a:lnTo>
                      <a:pt x="58" y="121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58" y="124"/>
                    </a:lnTo>
                    <a:lnTo>
                      <a:pt x="57" y="123"/>
                    </a:lnTo>
                    <a:lnTo>
                      <a:pt x="56" y="124"/>
                    </a:lnTo>
                    <a:lnTo>
                      <a:pt x="55" y="124"/>
                    </a:lnTo>
                    <a:lnTo>
                      <a:pt x="54" y="124"/>
                    </a:lnTo>
                    <a:lnTo>
                      <a:pt x="54" y="124"/>
                    </a:lnTo>
                    <a:lnTo>
                      <a:pt x="54" y="127"/>
                    </a:lnTo>
                    <a:lnTo>
                      <a:pt x="55" y="128"/>
                    </a:lnTo>
                    <a:close/>
                    <a:moveTo>
                      <a:pt x="77" y="92"/>
                    </a:moveTo>
                    <a:lnTo>
                      <a:pt x="76" y="93"/>
                    </a:lnTo>
                    <a:lnTo>
                      <a:pt x="75" y="94"/>
                    </a:lnTo>
                    <a:lnTo>
                      <a:pt x="76" y="94"/>
                    </a:lnTo>
                    <a:lnTo>
                      <a:pt x="76" y="97"/>
                    </a:lnTo>
                    <a:lnTo>
                      <a:pt x="72" y="97"/>
                    </a:lnTo>
                    <a:lnTo>
                      <a:pt x="71" y="99"/>
                    </a:lnTo>
                    <a:lnTo>
                      <a:pt x="70" y="99"/>
                    </a:lnTo>
                    <a:lnTo>
                      <a:pt x="72" y="100"/>
                    </a:lnTo>
                    <a:lnTo>
                      <a:pt x="71" y="102"/>
                    </a:lnTo>
                    <a:lnTo>
                      <a:pt x="68" y="101"/>
                    </a:lnTo>
                    <a:lnTo>
                      <a:pt x="68" y="104"/>
                    </a:lnTo>
                    <a:lnTo>
                      <a:pt x="71" y="104"/>
                    </a:lnTo>
                    <a:lnTo>
                      <a:pt x="75" y="108"/>
                    </a:lnTo>
                    <a:lnTo>
                      <a:pt x="77" y="110"/>
                    </a:lnTo>
                    <a:lnTo>
                      <a:pt x="82" y="110"/>
                    </a:lnTo>
                    <a:lnTo>
                      <a:pt x="82" y="109"/>
                    </a:lnTo>
                    <a:lnTo>
                      <a:pt x="83" y="108"/>
                    </a:lnTo>
                    <a:lnTo>
                      <a:pt x="84" y="104"/>
                    </a:lnTo>
                    <a:lnTo>
                      <a:pt x="86" y="101"/>
                    </a:lnTo>
                    <a:lnTo>
                      <a:pt x="88" y="100"/>
                    </a:lnTo>
                    <a:lnTo>
                      <a:pt x="90" y="99"/>
                    </a:lnTo>
                    <a:lnTo>
                      <a:pt x="89" y="97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4" y="95"/>
                    </a:lnTo>
                    <a:lnTo>
                      <a:pt x="83" y="98"/>
                    </a:lnTo>
                    <a:lnTo>
                      <a:pt x="82" y="97"/>
                    </a:lnTo>
                    <a:lnTo>
                      <a:pt x="80" y="96"/>
                    </a:lnTo>
                    <a:lnTo>
                      <a:pt x="80" y="93"/>
                    </a:lnTo>
                    <a:lnTo>
                      <a:pt x="77" y="92"/>
                    </a:lnTo>
                    <a:close/>
                    <a:moveTo>
                      <a:pt x="333" y="31"/>
                    </a:moveTo>
                    <a:lnTo>
                      <a:pt x="334" y="30"/>
                    </a:lnTo>
                    <a:lnTo>
                      <a:pt x="333" y="30"/>
                    </a:lnTo>
                    <a:lnTo>
                      <a:pt x="333" y="30"/>
                    </a:lnTo>
                    <a:lnTo>
                      <a:pt x="332" y="28"/>
                    </a:lnTo>
                    <a:lnTo>
                      <a:pt x="332" y="29"/>
                    </a:lnTo>
                    <a:lnTo>
                      <a:pt x="333" y="30"/>
                    </a:lnTo>
                    <a:lnTo>
                      <a:pt x="333" y="31"/>
                    </a:lnTo>
                    <a:close/>
                    <a:moveTo>
                      <a:pt x="80" y="85"/>
                    </a:move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6" y="83"/>
                    </a:lnTo>
                    <a:lnTo>
                      <a:pt x="76" y="85"/>
                    </a:lnTo>
                    <a:lnTo>
                      <a:pt x="74" y="88"/>
                    </a:lnTo>
                    <a:lnTo>
                      <a:pt x="77" y="91"/>
                    </a:lnTo>
                    <a:lnTo>
                      <a:pt x="80" y="85"/>
                    </a:lnTo>
                    <a:close/>
                    <a:moveTo>
                      <a:pt x="30" y="180"/>
                    </a:moveTo>
                    <a:lnTo>
                      <a:pt x="29" y="182"/>
                    </a:lnTo>
                    <a:lnTo>
                      <a:pt x="29" y="182"/>
                    </a:lnTo>
                    <a:lnTo>
                      <a:pt x="29" y="182"/>
                    </a:lnTo>
                    <a:lnTo>
                      <a:pt x="32" y="182"/>
                    </a:lnTo>
                    <a:lnTo>
                      <a:pt x="35" y="181"/>
                    </a:lnTo>
                    <a:lnTo>
                      <a:pt x="36" y="181"/>
                    </a:lnTo>
                    <a:lnTo>
                      <a:pt x="37" y="179"/>
                    </a:lnTo>
                    <a:lnTo>
                      <a:pt x="37" y="179"/>
                    </a:lnTo>
                    <a:lnTo>
                      <a:pt x="33" y="174"/>
                    </a:lnTo>
                    <a:lnTo>
                      <a:pt x="30" y="180"/>
                    </a:lnTo>
                    <a:close/>
                    <a:moveTo>
                      <a:pt x="38" y="179"/>
                    </a:moveTo>
                    <a:lnTo>
                      <a:pt x="38" y="178"/>
                    </a:lnTo>
                    <a:lnTo>
                      <a:pt x="40" y="177"/>
                    </a:lnTo>
                    <a:lnTo>
                      <a:pt x="44" y="173"/>
                    </a:lnTo>
                    <a:lnTo>
                      <a:pt x="43" y="172"/>
                    </a:lnTo>
                    <a:lnTo>
                      <a:pt x="41" y="170"/>
                    </a:lnTo>
                    <a:lnTo>
                      <a:pt x="37" y="170"/>
                    </a:lnTo>
                    <a:lnTo>
                      <a:pt x="38" y="171"/>
                    </a:lnTo>
                    <a:lnTo>
                      <a:pt x="39" y="173"/>
                    </a:lnTo>
                    <a:lnTo>
                      <a:pt x="38" y="173"/>
                    </a:lnTo>
                    <a:lnTo>
                      <a:pt x="36" y="170"/>
                    </a:lnTo>
                    <a:lnTo>
                      <a:pt x="35" y="171"/>
                    </a:lnTo>
                    <a:lnTo>
                      <a:pt x="35" y="171"/>
                    </a:lnTo>
                    <a:lnTo>
                      <a:pt x="36" y="174"/>
                    </a:lnTo>
                    <a:lnTo>
                      <a:pt x="37" y="177"/>
                    </a:lnTo>
                    <a:lnTo>
                      <a:pt x="38" y="178"/>
                    </a:lnTo>
                    <a:lnTo>
                      <a:pt x="38" y="178"/>
                    </a:lnTo>
                    <a:lnTo>
                      <a:pt x="38" y="179"/>
                    </a:lnTo>
                    <a:close/>
                    <a:moveTo>
                      <a:pt x="32" y="156"/>
                    </a:moveTo>
                    <a:lnTo>
                      <a:pt x="27" y="157"/>
                    </a:lnTo>
                    <a:lnTo>
                      <a:pt x="28" y="161"/>
                    </a:lnTo>
                    <a:lnTo>
                      <a:pt x="31" y="160"/>
                    </a:lnTo>
                    <a:lnTo>
                      <a:pt x="33" y="160"/>
                    </a:lnTo>
                    <a:lnTo>
                      <a:pt x="33" y="164"/>
                    </a:lnTo>
                    <a:lnTo>
                      <a:pt x="36" y="164"/>
                    </a:lnTo>
                    <a:lnTo>
                      <a:pt x="37" y="163"/>
                    </a:lnTo>
                    <a:lnTo>
                      <a:pt x="36" y="159"/>
                    </a:lnTo>
                    <a:lnTo>
                      <a:pt x="36" y="159"/>
                    </a:lnTo>
                    <a:lnTo>
                      <a:pt x="41" y="154"/>
                    </a:lnTo>
                    <a:lnTo>
                      <a:pt x="42" y="153"/>
                    </a:lnTo>
                    <a:lnTo>
                      <a:pt x="42" y="152"/>
                    </a:lnTo>
                    <a:lnTo>
                      <a:pt x="44" y="151"/>
                    </a:lnTo>
                    <a:lnTo>
                      <a:pt x="44" y="152"/>
                    </a:lnTo>
                    <a:lnTo>
                      <a:pt x="43" y="155"/>
                    </a:lnTo>
                    <a:lnTo>
                      <a:pt x="44" y="155"/>
                    </a:lnTo>
                    <a:lnTo>
                      <a:pt x="49" y="154"/>
                    </a:lnTo>
                    <a:lnTo>
                      <a:pt x="51" y="154"/>
                    </a:lnTo>
                    <a:lnTo>
                      <a:pt x="52" y="154"/>
                    </a:lnTo>
                    <a:lnTo>
                      <a:pt x="55" y="152"/>
                    </a:lnTo>
                    <a:lnTo>
                      <a:pt x="52" y="150"/>
                    </a:lnTo>
                    <a:lnTo>
                      <a:pt x="53" y="148"/>
                    </a:lnTo>
                    <a:lnTo>
                      <a:pt x="53" y="147"/>
                    </a:lnTo>
                    <a:lnTo>
                      <a:pt x="52" y="144"/>
                    </a:lnTo>
                    <a:lnTo>
                      <a:pt x="52" y="143"/>
                    </a:lnTo>
                    <a:lnTo>
                      <a:pt x="53" y="142"/>
                    </a:lnTo>
                    <a:lnTo>
                      <a:pt x="55" y="141"/>
                    </a:lnTo>
                    <a:lnTo>
                      <a:pt x="56" y="141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5" y="136"/>
                    </a:lnTo>
                    <a:lnTo>
                      <a:pt x="55" y="135"/>
                    </a:lnTo>
                    <a:lnTo>
                      <a:pt x="53" y="137"/>
                    </a:lnTo>
                    <a:lnTo>
                      <a:pt x="52" y="137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5" y="133"/>
                    </a:lnTo>
                    <a:lnTo>
                      <a:pt x="53" y="132"/>
                    </a:lnTo>
                    <a:lnTo>
                      <a:pt x="51" y="135"/>
                    </a:lnTo>
                    <a:lnTo>
                      <a:pt x="50" y="134"/>
                    </a:lnTo>
                    <a:lnTo>
                      <a:pt x="51" y="132"/>
                    </a:lnTo>
                    <a:lnTo>
                      <a:pt x="52" y="129"/>
                    </a:lnTo>
                    <a:lnTo>
                      <a:pt x="51" y="128"/>
                    </a:lnTo>
                    <a:lnTo>
                      <a:pt x="50" y="128"/>
                    </a:lnTo>
                    <a:lnTo>
                      <a:pt x="46" y="126"/>
                    </a:lnTo>
                    <a:lnTo>
                      <a:pt x="46" y="132"/>
                    </a:lnTo>
                    <a:lnTo>
                      <a:pt x="45" y="131"/>
                    </a:lnTo>
                    <a:lnTo>
                      <a:pt x="44" y="128"/>
                    </a:lnTo>
                    <a:lnTo>
                      <a:pt x="44" y="128"/>
                    </a:lnTo>
                    <a:lnTo>
                      <a:pt x="43" y="127"/>
                    </a:lnTo>
                    <a:lnTo>
                      <a:pt x="42" y="127"/>
                    </a:lnTo>
                    <a:lnTo>
                      <a:pt x="41" y="129"/>
                    </a:lnTo>
                    <a:lnTo>
                      <a:pt x="44" y="133"/>
                    </a:lnTo>
                    <a:lnTo>
                      <a:pt x="44" y="133"/>
                    </a:lnTo>
                    <a:lnTo>
                      <a:pt x="43" y="133"/>
                    </a:lnTo>
                    <a:lnTo>
                      <a:pt x="43" y="132"/>
                    </a:lnTo>
                    <a:lnTo>
                      <a:pt x="41" y="131"/>
                    </a:lnTo>
                    <a:lnTo>
                      <a:pt x="39" y="130"/>
                    </a:lnTo>
                    <a:lnTo>
                      <a:pt x="39" y="131"/>
                    </a:lnTo>
                    <a:lnTo>
                      <a:pt x="40" y="133"/>
                    </a:lnTo>
                    <a:lnTo>
                      <a:pt x="39" y="134"/>
                    </a:lnTo>
                    <a:lnTo>
                      <a:pt x="37" y="133"/>
                    </a:lnTo>
                    <a:lnTo>
                      <a:pt x="36" y="132"/>
                    </a:lnTo>
                    <a:lnTo>
                      <a:pt x="36" y="134"/>
                    </a:lnTo>
                    <a:lnTo>
                      <a:pt x="37" y="135"/>
                    </a:lnTo>
                    <a:lnTo>
                      <a:pt x="38" y="136"/>
                    </a:lnTo>
                    <a:lnTo>
                      <a:pt x="39" y="136"/>
                    </a:lnTo>
                    <a:lnTo>
                      <a:pt x="40" y="136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3" y="136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2" y="137"/>
                    </a:lnTo>
                    <a:lnTo>
                      <a:pt x="39" y="138"/>
                    </a:lnTo>
                    <a:lnTo>
                      <a:pt x="38" y="138"/>
                    </a:lnTo>
                    <a:lnTo>
                      <a:pt x="38" y="139"/>
                    </a:lnTo>
                    <a:lnTo>
                      <a:pt x="41" y="139"/>
                    </a:lnTo>
                    <a:lnTo>
                      <a:pt x="41" y="141"/>
                    </a:lnTo>
                    <a:lnTo>
                      <a:pt x="39" y="140"/>
                    </a:lnTo>
                    <a:lnTo>
                      <a:pt x="38" y="139"/>
                    </a:lnTo>
                    <a:lnTo>
                      <a:pt x="38" y="139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4" y="139"/>
                    </a:lnTo>
                    <a:lnTo>
                      <a:pt x="34" y="140"/>
                    </a:lnTo>
                    <a:lnTo>
                      <a:pt x="31" y="139"/>
                    </a:lnTo>
                    <a:lnTo>
                      <a:pt x="30" y="139"/>
                    </a:lnTo>
                    <a:lnTo>
                      <a:pt x="28" y="142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32" y="140"/>
                    </a:lnTo>
                    <a:lnTo>
                      <a:pt x="34" y="141"/>
                    </a:lnTo>
                    <a:lnTo>
                      <a:pt x="35" y="141"/>
                    </a:lnTo>
                    <a:lnTo>
                      <a:pt x="35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4" y="143"/>
                    </a:lnTo>
                    <a:lnTo>
                      <a:pt x="34" y="143"/>
                    </a:lnTo>
                    <a:lnTo>
                      <a:pt x="35" y="144"/>
                    </a:lnTo>
                    <a:lnTo>
                      <a:pt x="35" y="145"/>
                    </a:lnTo>
                    <a:lnTo>
                      <a:pt x="33" y="144"/>
                    </a:lnTo>
                    <a:lnTo>
                      <a:pt x="32" y="144"/>
                    </a:lnTo>
                    <a:lnTo>
                      <a:pt x="29" y="145"/>
                    </a:lnTo>
                    <a:lnTo>
                      <a:pt x="31" y="147"/>
                    </a:lnTo>
                    <a:lnTo>
                      <a:pt x="32" y="147"/>
                    </a:lnTo>
                    <a:lnTo>
                      <a:pt x="33" y="148"/>
                    </a:lnTo>
                    <a:lnTo>
                      <a:pt x="33" y="148"/>
                    </a:lnTo>
                    <a:lnTo>
                      <a:pt x="34" y="147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7"/>
                    </a:lnTo>
                    <a:lnTo>
                      <a:pt x="35" y="148"/>
                    </a:lnTo>
                    <a:lnTo>
                      <a:pt x="35" y="149"/>
                    </a:lnTo>
                    <a:lnTo>
                      <a:pt x="35" y="150"/>
                    </a:lnTo>
                    <a:lnTo>
                      <a:pt x="34" y="150"/>
                    </a:lnTo>
                    <a:lnTo>
                      <a:pt x="34" y="150"/>
                    </a:lnTo>
                    <a:lnTo>
                      <a:pt x="32" y="149"/>
                    </a:lnTo>
                    <a:lnTo>
                      <a:pt x="29" y="150"/>
                    </a:lnTo>
                    <a:lnTo>
                      <a:pt x="29" y="151"/>
                    </a:lnTo>
                    <a:lnTo>
                      <a:pt x="31" y="152"/>
                    </a:lnTo>
                    <a:lnTo>
                      <a:pt x="33" y="153"/>
                    </a:lnTo>
                    <a:lnTo>
                      <a:pt x="33" y="155"/>
                    </a:lnTo>
                    <a:lnTo>
                      <a:pt x="32" y="156"/>
                    </a:lnTo>
                    <a:close/>
                    <a:moveTo>
                      <a:pt x="74" y="119"/>
                    </a:moveTo>
                    <a:lnTo>
                      <a:pt x="74" y="122"/>
                    </a:lnTo>
                    <a:lnTo>
                      <a:pt x="75" y="121"/>
                    </a:lnTo>
                    <a:lnTo>
                      <a:pt x="76" y="118"/>
                    </a:lnTo>
                    <a:lnTo>
                      <a:pt x="76" y="117"/>
                    </a:lnTo>
                    <a:lnTo>
                      <a:pt x="76" y="116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9"/>
                    </a:lnTo>
                    <a:close/>
                    <a:moveTo>
                      <a:pt x="20" y="196"/>
                    </a:moveTo>
                    <a:lnTo>
                      <a:pt x="18" y="194"/>
                    </a:lnTo>
                    <a:lnTo>
                      <a:pt x="15" y="195"/>
                    </a:lnTo>
                    <a:lnTo>
                      <a:pt x="12" y="203"/>
                    </a:lnTo>
                    <a:lnTo>
                      <a:pt x="13" y="205"/>
                    </a:lnTo>
                    <a:lnTo>
                      <a:pt x="16" y="203"/>
                    </a:lnTo>
                    <a:lnTo>
                      <a:pt x="20" y="203"/>
                    </a:lnTo>
                    <a:lnTo>
                      <a:pt x="21" y="199"/>
                    </a:lnTo>
                    <a:lnTo>
                      <a:pt x="20" y="197"/>
                    </a:lnTo>
                    <a:lnTo>
                      <a:pt x="20" y="19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6" name="Freeform 1347">
                <a:extLst>
                  <a:ext uri="{FF2B5EF4-FFF2-40B4-BE49-F238E27FC236}">
                    <a16:creationId xmlns:a16="http://schemas.microsoft.com/office/drawing/2014/main" id="{00000000-0008-0000-0300-00005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736"/>
                <a:ext cx="6" cy="15"/>
              </a:xfrm>
              <a:custGeom>
                <a:avLst/>
                <a:gdLst>
                  <a:gd name="T0" fmla="*/ 4 w 6"/>
                  <a:gd name="T1" fmla="*/ 15 h 15"/>
                  <a:gd name="T2" fmla="*/ 4 w 6"/>
                  <a:gd name="T3" fmla="*/ 14 h 15"/>
                  <a:gd name="T4" fmla="*/ 4 w 6"/>
                  <a:gd name="T5" fmla="*/ 13 h 15"/>
                  <a:gd name="T6" fmla="*/ 4 w 6"/>
                  <a:gd name="T7" fmla="*/ 13 h 15"/>
                  <a:gd name="T8" fmla="*/ 4 w 6"/>
                  <a:gd name="T9" fmla="*/ 12 h 15"/>
                  <a:gd name="T10" fmla="*/ 3 w 6"/>
                  <a:gd name="T11" fmla="*/ 10 h 15"/>
                  <a:gd name="T12" fmla="*/ 3 w 6"/>
                  <a:gd name="T13" fmla="*/ 9 h 15"/>
                  <a:gd name="T14" fmla="*/ 0 w 6"/>
                  <a:gd name="T15" fmla="*/ 7 h 15"/>
                  <a:gd name="T16" fmla="*/ 3 w 6"/>
                  <a:gd name="T17" fmla="*/ 3 h 15"/>
                  <a:gd name="T18" fmla="*/ 3 w 6"/>
                  <a:gd name="T19" fmla="*/ 1 h 15"/>
                  <a:gd name="T20" fmla="*/ 4 w 6"/>
                  <a:gd name="T21" fmla="*/ 0 h 15"/>
                  <a:gd name="T22" fmla="*/ 6 w 6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5">
                    <a:moveTo>
                      <a:pt x="4" y="15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7" name="Line 1348">
                <a:extLst>
                  <a:ext uri="{FF2B5EF4-FFF2-40B4-BE49-F238E27FC236}">
                    <a16:creationId xmlns:a16="http://schemas.microsoft.com/office/drawing/2014/main" id="{00000000-0008-0000-0300-000051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" y="755"/>
                <a:ext cx="0" cy="0"/>
              </a:xfrm>
              <a:prstGeom prst="line">
                <a:avLst/>
              </a:pr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8" name="Freeform 1349">
                <a:extLst>
                  <a:ext uri="{FF2B5EF4-FFF2-40B4-BE49-F238E27FC236}">
                    <a16:creationId xmlns:a16="http://schemas.microsoft.com/office/drawing/2014/main" id="{00000000-0008-0000-0300-00005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736"/>
                <a:ext cx="8" cy="20"/>
              </a:xfrm>
              <a:custGeom>
                <a:avLst/>
                <a:gdLst>
                  <a:gd name="T0" fmla="*/ 0 w 8"/>
                  <a:gd name="T1" fmla="*/ 0 h 20"/>
                  <a:gd name="T2" fmla="*/ 1 w 8"/>
                  <a:gd name="T3" fmla="*/ 0 h 20"/>
                  <a:gd name="T4" fmla="*/ 3 w 8"/>
                  <a:gd name="T5" fmla="*/ 1 h 20"/>
                  <a:gd name="T6" fmla="*/ 3 w 8"/>
                  <a:gd name="T7" fmla="*/ 2 h 20"/>
                  <a:gd name="T8" fmla="*/ 3 w 8"/>
                  <a:gd name="T9" fmla="*/ 3 h 20"/>
                  <a:gd name="T10" fmla="*/ 4 w 8"/>
                  <a:gd name="T11" fmla="*/ 4 h 20"/>
                  <a:gd name="T12" fmla="*/ 5 w 8"/>
                  <a:gd name="T13" fmla="*/ 6 h 20"/>
                  <a:gd name="T14" fmla="*/ 5 w 8"/>
                  <a:gd name="T15" fmla="*/ 7 h 20"/>
                  <a:gd name="T16" fmla="*/ 5 w 8"/>
                  <a:gd name="T17" fmla="*/ 9 h 20"/>
                  <a:gd name="T18" fmla="*/ 7 w 8"/>
                  <a:gd name="T19" fmla="*/ 10 h 20"/>
                  <a:gd name="T20" fmla="*/ 8 w 8"/>
                  <a:gd name="T21" fmla="*/ 10 h 20"/>
                  <a:gd name="T22" fmla="*/ 8 w 8"/>
                  <a:gd name="T23" fmla="*/ 11 h 20"/>
                  <a:gd name="T24" fmla="*/ 8 w 8"/>
                  <a:gd name="T25" fmla="*/ 12 h 20"/>
                  <a:gd name="T26" fmla="*/ 8 w 8"/>
                  <a:gd name="T27" fmla="*/ 12 h 20"/>
                  <a:gd name="T28" fmla="*/ 8 w 8"/>
                  <a:gd name="T29" fmla="*/ 13 h 20"/>
                  <a:gd name="T30" fmla="*/ 8 w 8"/>
                  <a:gd name="T31" fmla="*/ 13 h 20"/>
                  <a:gd name="T32" fmla="*/ 7 w 8"/>
                  <a:gd name="T33" fmla="*/ 14 h 20"/>
                  <a:gd name="T34" fmla="*/ 7 w 8"/>
                  <a:gd name="T35" fmla="*/ 16 h 20"/>
                  <a:gd name="T36" fmla="*/ 7 w 8"/>
                  <a:gd name="T37" fmla="*/ 20 h 20"/>
                  <a:gd name="T38" fmla="*/ 7 w 8"/>
                  <a:gd name="T39" fmla="*/ 20 h 20"/>
                  <a:gd name="T40" fmla="*/ 6 w 8"/>
                  <a:gd name="T41" fmla="*/ 20 h 20"/>
                  <a:gd name="T42" fmla="*/ 5 w 8"/>
                  <a:gd name="T43" fmla="*/ 20 h 20"/>
                  <a:gd name="T44" fmla="*/ 4 w 8"/>
                  <a:gd name="T45" fmla="*/ 20 h 20"/>
                  <a:gd name="T46" fmla="*/ 3 w 8"/>
                  <a:gd name="T47" fmla="*/ 20 h 20"/>
                  <a:gd name="T48" fmla="*/ 2 w 8"/>
                  <a:gd name="T49" fmla="*/ 20 h 20"/>
                  <a:gd name="T50" fmla="*/ 2 w 8"/>
                  <a:gd name="T5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19" name="Freeform 1350">
                <a:extLst>
                  <a:ext uri="{FF2B5EF4-FFF2-40B4-BE49-F238E27FC236}">
                    <a16:creationId xmlns:a16="http://schemas.microsoft.com/office/drawing/2014/main" id="{00000000-0008-0000-0300-00005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" y="569"/>
                <a:ext cx="74" cy="28"/>
              </a:xfrm>
              <a:custGeom>
                <a:avLst/>
                <a:gdLst>
                  <a:gd name="T0" fmla="*/ 0 w 74"/>
                  <a:gd name="T1" fmla="*/ 25 h 28"/>
                  <a:gd name="T2" fmla="*/ 2 w 74"/>
                  <a:gd name="T3" fmla="*/ 23 h 28"/>
                  <a:gd name="T4" fmla="*/ 1 w 74"/>
                  <a:gd name="T5" fmla="*/ 22 h 28"/>
                  <a:gd name="T6" fmla="*/ 2 w 74"/>
                  <a:gd name="T7" fmla="*/ 21 h 28"/>
                  <a:gd name="T8" fmla="*/ 3 w 74"/>
                  <a:gd name="T9" fmla="*/ 22 h 28"/>
                  <a:gd name="T10" fmla="*/ 5 w 74"/>
                  <a:gd name="T11" fmla="*/ 21 h 28"/>
                  <a:gd name="T12" fmla="*/ 5 w 74"/>
                  <a:gd name="T13" fmla="*/ 19 h 28"/>
                  <a:gd name="T14" fmla="*/ 10 w 74"/>
                  <a:gd name="T15" fmla="*/ 17 h 28"/>
                  <a:gd name="T16" fmla="*/ 8 w 74"/>
                  <a:gd name="T17" fmla="*/ 8 h 28"/>
                  <a:gd name="T18" fmla="*/ 9 w 74"/>
                  <a:gd name="T19" fmla="*/ 7 h 28"/>
                  <a:gd name="T20" fmla="*/ 10 w 74"/>
                  <a:gd name="T21" fmla="*/ 5 h 28"/>
                  <a:gd name="T22" fmla="*/ 12 w 74"/>
                  <a:gd name="T23" fmla="*/ 2 h 28"/>
                  <a:gd name="T24" fmla="*/ 12 w 74"/>
                  <a:gd name="T25" fmla="*/ 1 h 28"/>
                  <a:gd name="T26" fmla="*/ 12 w 74"/>
                  <a:gd name="T27" fmla="*/ 0 h 28"/>
                  <a:gd name="T28" fmla="*/ 13 w 74"/>
                  <a:gd name="T29" fmla="*/ 0 h 28"/>
                  <a:gd name="T30" fmla="*/ 15 w 74"/>
                  <a:gd name="T31" fmla="*/ 0 h 28"/>
                  <a:gd name="T32" fmla="*/ 18 w 74"/>
                  <a:gd name="T33" fmla="*/ 0 h 28"/>
                  <a:gd name="T34" fmla="*/ 26 w 74"/>
                  <a:gd name="T35" fmla="*/ 3 h 28"/>
                  <a:gd name="T36" fmla="*/ 28 w 74"/>
                  <a:gd name="T37" fmla="*/ 2 h 28"/>
                  <a:gd name="T38" fmla="*/ 30 w 74"/>
                  <a:gd name="T39" fmla="*/ 4 h 28"/>
                  <a:gd name="T40" fmla="*/ 32 w 74"/>
                  <a:gd name="T41" fmla="*/ 2 h 28"/>
                  <a:gd name="T42" fmla="*/ 36 w 74"/>
                  <a:gd name="T43" fmla="*/ 1 h 28"/>
                  <a:gd name="T44" fmla="*/ 41 w 74"/>
                  <a:gd name="T45" fmla="*/ 4 h 28"/>
                  <a:gd name="T46" fmla="*/ 41 w 74"/>
                  <a:gd name="T47" fmla="*/ 4 h 28"/>
                  <a:gd name="T48" fmla="*/ 42 w 74"/>
                  <a:gd name="T49" fmla="*/ 5 h 28"/>
                  <a:gd name="T50" fmla="*/ 43 w 74"/>
                  <a:gd name="T51" fmla="*/ 6 h 28"/>
                  <a:gd name="T52" fmla="*/ 43 w 74"/>
                  <a:gd name="T53" fmla="*/ 9 h 28"/>
                  <a:gd name="T54" fmla="*/ 43 w 74"/>
                  <a:gd name="T55" fmla="*/ 10 h 28"/>
                  <a:gd name="T56" fmla="*/ 45 w 74"/>
                  <a:gd name="T57" fmla="*/ 10 h 28"/>
                  <a:gd name="T58" fmla="*/ 45 w 74"/>
                  <a:gd name="T59" fmla="*/ 12 h 28"/>
                  <a:gd name="T60" fmla="*/ 46 w 74"/>
                  <a:gd name="T61" fmla="*/ 13 h 28"/>
                  <a:gd name="T62" fmla="*/ 46 w 74"/>
                  <a:gd name="T63" fmla="*/ 13 h 28"/>
                  <a:gd name="T64" fmla="*/ 47 w 74"/>
                  <a:gd name="T65" fmla="*/ 14 h 28"/>
                  <a:gd name="T66" fmla="*/ 47 w 74"/>
                  <a:gd name="T67" fmla="*/ 14 h 28"/>
                  <a:gd name="T68" fmla="*/ 50 w 74"/>
                  <a:gd name="T69" fmla="*/ 17 h 28"/>
                  <a:gd name="T70" fmla="*/ 51 w 74"/>
                  <a:gd name="T71" fmla="*/ 19 h 28"/>
                  <a:gd name="T72" fmla="*/ 53 w 74"/>
                  <a:gd name="T73" fmla="*/ 24 h 28"/>
                  <a:gd name="T74" fmla="*/ 55 w 74"/>
                  <a:gd name="T75" fmla="*/ 23 h 28"/>
                  <a:gd name="T76" fmla="*/ 56 w 74"/>
                  <a:gd name="T77" fmla="*/ 23 h 28"/>
                  <a:gd name="T78" fmla="*/ 57 w 74"/>
                  <a:gd name="T79" fmla="*/ 23 h 28"/>
                  <a:gd name="T80" fmla="*/ 57 w 74"/>
                  <a:gd name="T81" fmla="*/ 25 h 28"/>
                  <a:gd name="T82" fmla="*/ 58 w 74"/>
                  <a:gd name="T83" fmla="*/ 25 h 28"/>
                  <a:gd name="T84" fmla="*/ 58 w 74"/>
                  <a:gd name="T85" fmla="*/ 25 h 28"/>
                  <a:gd name="T86" fmla="*/ 60 w 74"/>
                  <a:gd name="T87" fmla="*/ 23 h 28"/>
                  <a:gd name="T88" fmla="*/ 62 w 74"/>
                  <a:gd name="T89" fmla="*/ 24 h 28"/>
                  <a:gd name="T90" fmla="*/ 64 w 74"/>
                  <a:gd name="T91" fmla="*/ 24 h 28"/>
                  <a:gd name="T92" fmla="*/ 66 w 74"/>
                  <a:gd name="T93" fmla="*/ 25 h 28"/>
                  <a:gd name="T94" fmla="*/ 66 w 74"/>
                  <a:gd name="T95" fmla="*/ 25 h 28"/>
                  <a:gd name="T96" fmla="*/ 68 w 74"/>
                  <a:gd name="T97" fmla="*/ 26 h 28"/>
                  <a:gd name="T98" fmla="*/ 70 w 74"/>
                  <a:gd name="T99" fmla="*/ 28 h 28"/>
                  <a:gd name="T100" fmla="*/ 74 w 74"/>
                  <a:gd name="T10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" h="28">
                    <a:moveTo>
                      <a:pt x="0" y="25"/>
                    </a:moveTo>
                    <a:lnTo>
                      <a:pt x="2" y="23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10" y="17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6" y="1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3" y="6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3" y="24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0" y="23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8" y="26"/>
                    </a:lnTo>
                    <a:lnTo>
                      <a:pt x="70" y="28"/>
                    </a:lnTo>
                    <a:lnTo>
                      <a:pt x="74" y="27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0" name="Freeform 1351">
                <a:extLst>
                  <a:ext uri="{FF2B5EF4-FFF2-40B4-BE49-F238E27FC236}">
                    <a16:creationId xmlns:a16="http://schemas.microsoft.com/office/drawing/2014/main" id="{00000000-0008-0000-0300-00005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706"/>
                <a:ext cx="20" cy="51"/>
              </a:xfrm>
              <a:custGeom>
                <a:avLst/>
                <a:gdLst>
                  <a:gd name="T0" fmla="*/ 20 w 20"/>
                  <a:gd name="T1" fmla="*/ 51 h 51"/>
                  <a:gd name="T2" fmla="*/ 20 w 20"/>
                  <a:gd name="T3" fmla="*/ 49 h 51"/>
                  <a:gd name="T4" fmla="*/ 19 w 20"/>
                  <a:gd name="T5" fmla="*/ 48 h 51"/>
                  <a:gd name="T6" fmla="*/ 19 w 20"/>
                  <a:gd name="T7" fmla="*/ 47 h 51"/>
                  <a:gd name="T8" fmla="*/ 19 w 20"/>
                  <a:gd name="T9" fmla="*/ 45 h 51"/>
                  <a:gd name="T10" fmla="*/ 20 w 20"/>
                  <a:gd name="T11" fmla="*/ 45 h 51"/>
                  <a:gd name="T12" fmla="*/ 19 w 20"/>
                  <a:gd name="T13" fmla="*/ 42 h 51"/>
                  <a:gd name="T14" fmla="*/ 20 w 20"/>
                  <a:gd name="T15" fmla="*/ 39 h 51"/>
                  <a:gd name="T16" fmla="*/ 20 w 20"/>
                  <a:gd name="T17" fmla="*/ 39 h 51"/>
                  <a:gd name="T18" fmla="*/ 20 w 20"/>
                  <a:gd name="T19" fmla="*/ 37 h 51"/>
                  <a:gd name="T20" fmla="*/ 19 w 20"/>
                  <a:gd name="T21" fmla="*/ 37 h 51"/>
                  <a:gd name="T22" fmla="*/ 18 w 20"/>
                  <a:gd name="T23" fmla="*/ 34 h 51"/>
                  <a:gd name="T24" fmla="*/ 17 w 20"/>
                  <a:gd name="T25" fmla="*/ 34 h 51"/>
                  <a:gd name="T26" fmla="*/ 16 w 20"/>
                  <a:gd name="T27" fmla="*/ 33 h 51"/>
                  <a:gd name="T28" fmla="*/ 13 w 20"/>
                  <a:gd name="T29" fmla="*/ 30 h 51"/>
                  <a:gd name="T30" fmla="*/ 13 w 20"/>
                  <a:gd name="T31" fmla="*/ 29 h 51"/>
                  <a:gd name="T32" fmla="*/ 12 w 20"/>
                  <a:gd name="T33" fmla="*/ 29 h 51"/>
                  <a:gd name="T34" fmla="*/ 12 w 20"/>
                  <a:gd name="T35" fmla="*/ 29 h 51"/>
                  <a:gd name="T36" fmla="*/ 12 w 20"/>
                  <a:gd name="T37" fmla="*/ 27 h 51"/>
                  <a:gd name="T38" fmla="*/ 12 w 20"/>
                  <a:gd name="T39" fmla="*/ 27 h 51"/>
                  <a:gd name="T40" fmla="*/ 13 w 20"/>
                  <a:gd name="T41" fmla="*/ 26 h 51"/>
                  <a:gd name="T42" fmla="*/ 13 w 20"/>
                  <a:gd name="T43" fmla="*/ 24 h 51"/>
                  <a:gd name="T44" fmla="*/ 13 w 20"/>
                  <a:gd name="T45" fmla="*/ 24 h 51"/>
                  <a:gd name="T46" fmla="*/ 13 w 20"/>
                  <a:gd name="T47" fmla="*/ 23 h 51"/>
                  <a:gd name="T48" fmla="*/ 11 w 20"/>
                  <a:gd name="T49" fmla="*/ 21 h 51"/>
                  <a:gd name="T50" fmla="*/ 8 w 20"/>
                  <a:gd name="T51" fmla="*/ 17 h 51"/>
                  <a:gd name="T52" fmla="*/ 6 w 20"/>
                  <a:gd name="T53" fmla="*/ 10 h 51"/>
                  <a:gd name="T54" fmla="*/ 4 w 20"/>
                  <a:gd name="T55" fmla="*/ 8 h 51"/>
                  <a:gd name="T56" fmla="*/ 3 w 20"/>
                  <a:gd name="T57" fmla="*/ 7 h 51"/>
                  <a:gd name="T58" fmla="*/ 3 w 20"/>
                  <a:gd name="T59" fmla="*/ 7 h 51"/>
                  <a:gd name="T60" fmla="*/ 2 w 20"/>
                  <a:gd name="T61" fmla="*/ 7 h 51"/>
                  <a:gd name="T62" fmla="*/ 2 w 20"/>
                  <a:gd name="T63" fmla="*/ 3 h 51"/>
                  <a:gd name="T64" fmla="*/ 0 w 20"/>
                  <a:gd name="T6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51">
                    <a:moveTo>
                      <a:pt x="20" y="51"/>
                    </a:moveTo>
                    <a:lnTo>
                      <a:pt x="20" y="49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19" y="42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3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8" y="17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1" name="Freeform 1352">
                <a:extLst>
                  <a:ext uri="{FF2B5EF4-FFF2-40B4-BE49-F238E27FC236}">
                    <a16:creationId xmlns:a16="http://schemas.microsoft.com/office/drawing/2014/main" id="{00000000-0008-0000-0300-00005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586"/>
                <a:ext cx="54" cy="18"/>
              </a:xfrm>
              <a:custGeom>
                <a:avLst/>
                <a:gdLst>
                  <a:gd name="T0" fmla="*/ 0 w 54"/>
                  <a:gd name="T1" fmla="*/ 18 h 18"/>
                  <a:gd name="T2" fmla="*/ 0 w 54"/>
                  <a:gd name="T3" fmla="*/ 17 h 18"/>
                  <a:gd name="T4" fmla="*/ 2 w 54"/>
                  <a:gd name="T5" fmla="*/ 16 h 18"/>
                  <a:gd name="T6" fmla="*/ 3 w 54"/>
                  <a:gd name="T7" fmla="*/ 14 h 18"/>
                  <a:gd name="T8" fmla="*/ 6 w 54"/>
                  <a:gd name="T9" fmla="*/ 14 h 18"/>
                  <a:gd name="T10" fmla="*/ 8 w 54"/>
                  <a:gd name="T11" fmla="*/ 16 h 18"/>
                  <a:gd name="T12" fmla="*/ 10 w 54"/>
                  <a:gd name="T13" fmla="*/ 15 h 18"/>
                  <a:gd name="T14" fmla="*/ 8 w 54"/>
                  <a:gd name="T15" fmla="*/ 12 h 18"/>
                  <a:gd name="T16" fmla="*/ 10 w 54"/>
                  <a:gd name="T17" fmla="*/ 11 h 18"/>
                  <a:gd name="T18" fmla="*/ 11 w 54"/>
                  <a:gd name="T19" fmla="*/ 10 h 18"/>
                  <a:gd name="T20" fmla="*/ 12 w 54"/>
                  <a:gd name="T21" fmla="*/ 10 h 18"/>
                  <a:gd name="T22" fmla="*/ 13 w 54"/>
                  <a:gd name="T23" fmla="*/ 9 h 18"/>
                  <a:gd name="T24" fmla="*/ 16 w 54"/>
                  <a:gd name="T25" fmla="*/ 9 h 18"/>
                  <a:gd name="T26" fmla="*/ 17 w 54"/>
                  <a:gd name="T27" fmla="*/ 10 h 18"/>
                  <a:gd name="T28" fmla="*/ 21 w 54"/>
                  <a:gd name="T29" fmla="*/ 10 h 18"/>
                  <a:gd name="T30" fmla="*/ 25 w 54"/>
                  <a:gd name="T31" fmla="*/ 6 h 18"/>
                  <a:gd name="T32" fmla="*/ 25 w 54"/>
                  <a:gd name="T33" fmla="*/ 6 h 18"/>
                  <a:gd name="T34" fmla="*/ 26 w 54"/>
                  <a:gd name="T35" fmla="*/ 4 h 18"/>
                  <a:gd name="T36" fmla="*/ 26 w 54"/>
                  <a:gd name="T37" fmla="*/ 4 h 18"/>
                  <a:gd name="T38" fmla="*/ 27 w 54"/>
                  <a:gd name="T39" fmla="*/ 3 h 18"/>
                  <a:gd name="T40" fmla="*/ 28 w 54"/>
                  <a:gd name="T41" fmla="*/ 1 h 18"/>
                  <a:gd name="T42" fmla="*/ 34 w 54"/>
                  <a:gd name="T43" fmla="*/ 0 h 18"/>
                  <a:gd name="T44" fmla="*/ 42 w 54"/>
                  <a:gd name="T45" fmla="*/ 0 h 18"/>
                  <a:gd name="T46" fmla="*/ 44 w 54"/>
                  <a:gd name="T47" fmla="*/ 0 h 18"/>
                  <a:gd name="T48" fmla="*/ 49 w 54"/>
                  <a:gd name="T49" fmla="*/ 0 h 18"/>
                  <a:gd name="T50" fmla="*/ 50 w 54"/>
                  <a:gd name="T51" fmla="*/ 2 h 18"/>
                  <a:gd name="T52" fmla="*/ 54 w 54"/>
                  <a:gd name="T5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18">
                    <a:moveTo>
                      <a:pt x="0" y="18"/>
                    </a:moveTo>
                    <a:lnTo>
                      <a:pt x="0" y="17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1" y="10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0" y="2"/>
                    </a:lnTo>
                    <a:lnTo>
                      <a:pt x="54" y="1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2" name="Freeform 1353">
                <a:extLst>
                  <a:ext uri="{FF2B5EF4-FFF2-40B4-BE49-F238E27FC236}">
                    <a16:creationId xmlns:a16="http://schemas.microsoft.com/office/drawing/2014/main" id="{00000000-0008-0000-0300-00005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605"/>
                <a:ext cx="26" cy="63"/>
              </a:xfrm>
              <a:custGeom>
                <a:avLst/>
                <a:gdLst>
                  <a:gd name="T0" fmla="*/ 21 w 26"/>
                  <a:gd name="T1" fmla="*/ 63 h 63"/>
                  <a:gd name="T2" fmla="*/ 18 w 26"/>
                  <a:gd name="T3" fmla="*/ 61 h 63"/>
                  <a:gd name="T4" fmla="*/ 17 w 26"/>
                  <a:gd name="T5" fmla="*/ 57 h 63"/>
                  <a:gd name="T6" fmla="*/ 17 w 26"/>
                  <a:gd name="T7" fmla="*/ 57 h 63"/>
                  <a:gd name="T8" fmla="*/ 17 w 26"/>
                  <a:gd name="T9" fmla="*/ 56 h 63"/>
                  <a:gd name="T10" fmla="*/ 16 w 26"/>
                  <a:gd name="T11" fmla="*/ 56 h 63"/>
                  <a:gd name="T12" fmla="*/ 16 w 26"/>
                  <a:gd name="T13" fmla="*/ 55 h 63"/>
                  <a:gd name="T14" fmla="*/ 16 w 26"/>
                  <a:gd name="T15" fmla="*/ 53 h 63"/>
                  <a:gd name="T16" fmla="*/ 15 w 26"/>
                  <a:gd name="T17" fmla="*/ 52 h 63"/>
                  <a:gd name="T18" fmla="*/ 16 w 26"/>
                  <a:gd name="T19" fmla="*/ 53 h 63"/>
                  <a:gd name="T20" fmla="*/ 19 w 26"/>
                  <a:gd name="T21" fmla="*/ 50 h 63"/>
                  <a:gd name="T22" fmla="*/ 19 w 26"/>
                  <a:gd name="T23" fmla="*/ 50 h 63"/>
                  <a:gd name="T24" fmla="*/ 19 w 26"/>
                  <a:gd name="T25" fmla="*/ 50 h 63"/>
                  <a:gd name="T26" fmla="*/ 21 w 26"/>
                  <a:gd name="T27" fmla="*/ 48 h 63"/>
                  <a:gd name="T28" fmla="*/ 23 w 26"/>
                  <a:gd name="T29" fmla="*/ 47 h 63"/>
                  <a:gd name="T30" fmla="*/ 23 w 26"/>
                  <a:gd name="T31" fmla="*/ 46 h 63"/>
                  <a:gd name="T32" fmla="*/ 22 w 26"/>
                  <a:gd name="T33" fmla="*/ 45 h 63"/>
                  <a:gd name="T34" fmla="*/ 20 w 26"/>
                  <a:gd name="T35" fmla="*/ 44 h 63"/>
                  <a:gd name="T36" fmla="*/ 20 w 26"/>
                  <a:gd name="T37" fmla="*/ 42 h 63"/>
                  <a:gd name="T38" fmla="*/ 21 w 26"/>
                  <a:gd name="T39" fmla="*/ 40 h 63"/>
                  <a:gd name="T40" fmla="*/ 22 w 26"/>
                  <a:gd name="T41" fmla="*/ 40 h 63"/>
                  <a:gd name="T42" fmla="*/ 25 w 26"/>
                  <a:gd name="T43" fmla="*/ 40 h 63"/>
                  <a:gd name="T44" fmla="*/ 26 w 26"/>
                  <a:gd name="T45" fmla="*/ 39 h 63"/>
                  <a:gd name="T46" fmla="*/ 26 w 26"/>
                  <a:gd name="T47" fmla="*/ 39 h 63"/>
                  <a:gd name="T48" fmla="*/ 25 w 26"/>
                  <a:gd name="T49" fmla="*/ 34 h 63"/>
                  <a:gd name="T50" fmla="*/ 23 w 26"/>
                  <a:gd name="T51" fmla="*/ 33 h 63"/>
                  <a:gd name="T52" fmla="*/ 23 w 26"/>
                  <a:gd name="T53" fmla="*/ 33 h 63"/>
                  <a:gd name="T54" fmla="*/ 22 w 26"/>
                  <a:gd name="T55" fmla="*/ 33 h 63"/>
                  <a:gd name="T56" fmla="*/ 21 w 26"/>
                  <a:gd name="T57" fmla="*/ 34 h 63"/>
                  <a:gd name="T58" fmla="*/ 20 w 26"/>
                  <a:gd name="T59" fmla="*/ 34 h 63"/>
                  <a:gd name="T60" fmla="*/ 17 w 26"/>
                  <a:gd name="T61" fmla="*/ 32 h 63"/>
                  <a:gd name="T62" fmla="*/ 15 w 26"/>
                  <a:gd name="T63" fmla="*/ 31 h 63"/>
                  <a:gd name="T64" fmla="*/ 15 w 26"/>
                  <a:gd name="T65" fmla="*/ 31 h 63"/>
                  <a:gd name="T66" fmla="*/ 14 w 26"/>
                  <a:gd name="T67" fmla="*/ 25 h 63"/>
                  <a:gd name="T68" fmla="*/ 15 w 26"/>
                  <a:gd name="T69" fmla="*/ 23 h 63"/>
                  <a:gd name="T70" fmla="*/ 15 w 26"/>
                  <a:gd name="T71" fmla="*/ 21 h 63"/>
                  <a:gd name="T72" fmla="*/ 14 w 26"/>
                  <a:gd name="T73" fmla="*/ 20 h 63"/>
                  <a:gd name="T74" fmla="*/ 13 w 26"/>
                  <a:gd name="T75" fmla="*/ 19 h 63"/>
                  <a:gd name="T76" fmla="*/ 11 w 26"/>
                  <a:gd name="T77" fmla="*/ 18 h 63"/>
                  <a:gd name="T78" fmla="*/ 9 w 26"/>
                  <a:gd name="T79" fmla="*/ 18 h 63"/>
                  <a:gd name="T80" fmla="*/ 7 w 26"/>
                  <a:gd name="T81" fmla="*/ 18 h 63"/>
                  <a:gd name="T82" fmla="*/ 3 w 26"/>
                  <a:gd name="T83" fmla="*/ 19 h 63"/>
                  <a:gd name="T84" fmla="*/ 3 w 26"/>
                  <a:gd name="T85" fmla="*/ 17 h 63"/>
                  <a:gd name="T86" fmla="*/ 1 w 26"/>
                  <a:gd name="T87" fmla="*/ 10 h 63"/>
                  <a:gd name="T88" fmla="*/ 1 w 26"/>
                  <a:gd name="T89" fmla="*/ 10 h 63"/>
                  <a:gd name="T90" fmla="*/ 1 w 26"/>
                  <a:gd name="T91" fmla="*/ 8 h 63"/>
                  <a:gd name="T92" fmla="*/ 1 w 26"/>
                  <a:gd name="T93" fmla="*/ 7 h 63"/>
                  <a:gd name="T94" fmla="*/ 1 w 26"/>
                  <a:gd name="T95" fmla="*/ 7 h 63"/>
                  <a:gd name="T96" fmla="*/ 1 w 26"/>
                  <a:gd name="T97" fmla="*/ 4 h 63"/>
                  <a:gd name="T98" fmla="*/ 2 w 26"/>
                  <a:gd name="T99" fmla="*/ 1 h 63"/>
                  <a:gd name="T100" fmla="*/ 1 w 26"/>
                  <a:gd name="T101" fmla="*/ 1 h 63"/>
                  <a:gd name="T102" fmla="*/ 0 w 26"/>
                  <a:gd name="T10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" h="63">
                    <a:moveTo>
                      <a:pt x="21" y="63"/>
                    </a:moveTo>
                    <a:lnTo>
                      <a:pt x="18" y="61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6" y="53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21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2" y="45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5" y="40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3" name="Freeform 1354">
                <a:extLst>
                  <a:ext uri="{FF2B5EF4-FFF2-40B4-BE49-F238E27FC236}">
                    <a16:creationId xmlns:a16="http://schemas.microsoft.com/office/drawing/2014/main" id="{00000000-0008-0000-0300-00005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" y="668"/>
                <a:ext cx="58" cy="49"/>
              </a:xfrm>
              <a:custGeom>
                <a:avLst/>
                <a:gdLst>
                  <a:gd name="T0" fmla="*/ 58 w 58"/>
                  <a:gd name="T1" fmla="*/ 49 h 49"/>
                  <a:gd name="T2" fmla="*/ 57 w 58"/>
                  <a:gd name="T3" fmla="*/ 41 h 49"/>
                  <a:gd name="T4" fmla="*/ 56 w 58"/>
                  <a:gd name="T5" fmla="*/ 40 h 49"/>
                  <a:gd name="T6" fmla="*/ 54 w 58"/>
                  <a:gd name="T7" fmla="*/ 34 h 49"/>
                  <a:gd name="T8" fmla="*/ 50 w 58"/>
                  <a:gd name="T9" fmla="*/ 34 h 49"/>
                  <a:gd name="T10" fmla="*/ 50 w 58"/>
                  <a:gd name="T11" fmla="*/ 34 h 49"/>
                  <a:gd name="T12" fmla="*/ 51 w 58"/>
                  <a:gd name="T13" fmla="*/ 35 h 49"/>
                  <a:gd name="T14" fmla="*/ 50 w 58"/>
                  <a:gd name="T15" fmla="*/ 36 h 49"/>
                  <a:gd name="T16" fmla="*/ 48 w 58"/>
                  <a:gd name="T17" fmla="*/ 38 h 49"/>
                  <a:gd name="T18" fmla="*/ 48 w 58"/>
                  <a:gd name="T19" fmla="*/ 37 h 49"/>
                  <a:gd name="T20" fmla="*/ 46 w 58"/>
                  <a:gd name="T21" fmla="*/ 40 h 49"/>
                  <a:gd name="T22" fmla="*/ 46 w 58"/>
                  <a:gd name="T23" fmla="*/ 41 h 49"/>
                  <a:gd name="T24" fmla="*/ 46 w 58"/>
                  <a:gd name="T25" fmla="*/ 41 h 49"/>
                  <a:gd name="T26" fmla="*/ 46 w 58"/>
                  <a:gd name="T27" fmla="*/ 42 h 49"/>
                  <a:gd name="T28" fmla="*/ 47 w 58"/>
                  <a:gd name="T29" fmla="*/ 44 h 49"/>
                  <a:gd name="T30" fmla="*/ 47 w 58"/>
                  <a:gd name="T31" fmla="*/ 44 h 49"/>
                  <a:gd name="T32" fmla="*/ 47 w 58"/>
                  <a:gd name="T33" fmla="*/ 45 h 49"/>
                  <a:gd name="T34" fmla="*/ 45 w 58"/>
                  <a:gd name="T35" fmla="*/ 44 h 49"/>
                  <a:gd name="T36" fmla="*/ 40 w 58"/>
                  <a:gd name="T37" fmla="*/ 41 h 49"/>
                  <a:gd name="T38" fmla="*/ 40 w 58"/>
                  <a:gd name="T39" fmla="*/ 40 h 49"/>
                  <a:gd name="T40" fmla="*/ 40 w 58"/>
                  <a:gd name="T41" fmla="*/ 40 h 49"/>
                  <a:gd name="T42" fmla="*/ 37 w 58"/>
                  <a:gd name="T43" fmla="*/ 39 h 49"/>
                  <a:gd name="T44" fmla="*/ 36 w 58"/>
                  <a:gd name="T45" fmla="*/ 39 h 49"/>
                  <a:gd name="T46" fmla="*/ 34 w 58"/>
                  <a:gd name="T47" fmla="*/ 38 h 49"/>
                  <a:gd name="T48" fmla="*/ 34 w 58"/>
                  <a:gd name="T49" fmla="*/ 36 h 49"/>
                  <a:gd name="T50" fmla="*/ 35 w 58"/>
                  <a:gd name="T51" fmla="*/ 34 h 49"/>
                  <a:gd name="T52" fmla="*/ 33 w 58"/>
                  <a:gd name="T53" fmla="*/ 32 h 49"/>
                  <a:gd name="T54" fmla="*/ 32 w 58"/>
                  <a:gd name="T55" fmla="*/ 28 h 49"/>
                  <a:gd name="T56" fmla="*/ 32 w 58"/>
                  <a:gd name="T57" fmla="*/ 27 h 49"/>
                  <a:gd name="T58" fmla="*/ 32 w 58"/>
                  <a:gd name="T59" fmla="*/ 26 h 49"/>
                  <a:gd name="T60" fmla="*/ 31 w 58"/>
                  <a:gd name="T61" fmla="*/ 24 h 49"/>
                  <a:gd name="T62" fmla="*/ 30 w 58"/>
                  <a:gd name="T63" fmla="*/ 23 h 49"/>
                  <a:gd name="T64" fmla="*/ 27 w 58"/>
                  <a:gd name="T65" fmla="*/ 21 h 49"/>
                  <a:gd name="T66" fmla="*/ 26 w 58"/>
                  <a:gd name="T67" fmla="*/ 20 h 49"/>
                  <a:gd name="T68" fmla="*/ 22 w 58"/>
                  <a:gd name="T69" fmla="*/ 18 h 49"/>
                  <a:gd name="T70" fmla="*/ 20 w 58"/>
                  <a:gd name="T71" fmla="*/ 16 h 49"/>
                  <a:gd name="T72" fmla="*/ 19 w 58"/>
                  <a:gd name="T73" fmla="*/ 14 h 49"/>
                  <a:gd name="T74" fmla="*/ 18 w 58"/>
                  <a:gd name="T75" fmla="*/ 14 h 49"/>
                  <a:gd name="T76" fmla="*/ 17 w 58"/>
                  <a:gd name="T77" fmla="*/ 13 h 49"/>
                  <a:gd name="T78" fmla="*/ 14 w 58"/>
                  <a:gd name="T79" fmla="*/ 11 h 49"/>
                  <a:gd name="T80" fmla="*/ 12 w 58"/>
                  <a:gd name="T81" fmla="*/ 10 h 49"/>
                  <a:gd name="T82" fmla="*/ 11 w 58"/>
                  <a:gd name="T83" fmla="*/ 9 h 49"/>
                  <a:gd name="T84" fmla="*/ 11 w 58"/>
                  <a:gd name="T85" fmla="*/ 8 h 49"/>
                  <a:gd name="T86" fmla="*/ 11 w 58"/>
                  <a:gd name="T87" fmla="*/ 8 h 49"/>
                  <a:gd name="T88" fmla="*/ 4 w 58"/>
                  <a:gd name="T89" fmla="*/ 2 h 49"/>
                  <a:gd name="T90" fmla="*/ 2 w 58"/>
                  <a:gd name="T91" fmla="*/ 0 h 49"/>
                  <a:gd name="T92" fmla="*/ 0 w 58"/>
                  <a:gd name="T9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7" y="41"/>
                    </a:lnTo>
                    <a:lnTo>
                      <a:pt x="56" y="40"/>
                    </a:lnTo>
                    <a:lnTo>
                      <a:pt x="54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48" y="38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5" y="44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5" y="34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1" y="24"/>
                    </a:lnTo>
                    <a:lnTo>
                      <a:pt x="30" y="23"/>
                    </a:lnTo>
                    <a:lnTo>
                      <a:pt x="27" y="21"/>
                    </a:lnTo>
                    <a:lnTo>
                      <a:pt x="26" y="20"/>
                    </a:lnTo>
                    <a:lnTo>
                      <a:pt x="22" y="18"/>
                    </a:lnTo>
                    <a:lnTo>
                      <a:pt x="20" y="16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4" name="Freeform 1355">
                <a:extLst>
                  <a:ext uri="{FF2B5EF4-FFF2-40B4-BE49-F238E27FC236}">
                    <a16:creationId xmlns:a16="http://schemas.microsoft.com/office/drawing/2014/main" id="{00000000-0008-0000-0300-00005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706"/>
                <a:ext cx="16" cy="18"/>
              </a:xfrm>
              <a:custGeom>
                <a:avLst/>
                <a:gdLst>
                  <a:gd name="T0" fmla="*/ 16 w 16"/>
                  <a:gd name="T1" fmla="*/ 0 h 18"/>
                  <a:gd name="T2" fmla="*/ 16 w 16"/>
                  <a:gd name="T3" fmla="*/ 1 h 18"/>
                  <a:gd name="T4" fmla="*/ 16 w 16"/>
                  <a:gd name="T5" fmla="*/ 1 h 18"/>
                  <a:gd name="T6" fmla="*/ 15 w 16"/>
                  <a:gd name="T7" fmla="*/ 2 h 18"/>
                  <a:gd name="T8" fmla="*/ 14 w 16"/>
                  <a:gd name="T9" fmla="*/ 5 h 18"/>
                  <a:gd name="T10" fmla="*/ 13 w 16"/>
                  <a:gd name="T11" fmla="*/ 6 h 18"/>
                  <a:gd name="T12" fmla="*/ 10 w 16"/>
                  <a:gd name="T13" fmla="*/ 7 h 18"/>
                  <a:gd name="T14" fmla="*/ 9 w 16"/>
                  <a:gd name="T15" fmla="*/ 8 h 18"/>
                  <a:gd name="T16" fmla="*/ 9 w 16"/>
                  <a:gd name="T17" fmla="*/ 8 h 18"/>
                  <a:gd name="T18" fmla="*/ 4 w 16"/>
                  <a:gd name="T19" fmla="*/ 7 h 18"/>
                  <a:gd name="T20" fmla="*/ 2 w 16"/>
                  <a:gd name="T21" fmla="*/ 4 h 18"/>
                  <a:gd name="T22" fmla="*/ 2 w 16"/>
                  <a:gd name="T23" fmla="*/ 5 h 18"/>
                  <a:gd name="T24" fmla="*/ 1 w 16"/>
                  <a:gd name="T25" fmla="*/ 7 h 18"/>
                  <a:gd name="T26" fmla="*/ 2 w 16"/>
                  <a:gd name="T27" fmla="*/ 9 h 18"/>
                  <a:gd name="T28" fmla="*/ 0 w 16"/>
                  <a:gd name="T29" fmla="*/ 10 h 18"/>
                  <a:gd name="T30" fmla="*/ 5 w 16"/>
                  <a:gd name="T31" fmla="*/ 11 h 18"/>
                  <a:gd name="T32" fmla="*/ 8 w 16"/>
                  <a:gd name="T33" fmla="*/ 13 h 18"/>
                  <a:gd name="T34" fmla="*/ 7 w 16"/>
                  <a:gd name="T35" fmla="*/ 14 h 18"/>
                  <a:gd name="T36" fmla="*/ 8 w 16"/>
                  <a:gd name="T37" fmla="*/ 16 h 18"/>
                  <a:gd name="T38" fmla="*/ 6 w 16"/>
                  <a:gd name="T3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18">
                    <a:moveTo>
                      <a:pt x="16" y="0"/>
                    </a:moveTo>
                    <a:lnTo>
                      <a:pt x="16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6" y="18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5" name="Freeform 1356">
                <a:extLst>
                  <a:ext uri="{FF2B5EF4-FFF2-40B4-BE49-F238E27FC236}">
                    <a16:creationId xmlns:a16="http://schemas.microsoft.com/office/drawing/2014/main" id="{00000000-0008-0000-0300-00005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" y="587"/>
                <a:ext cx="22" cy="9"/>
              </a:xfrm>
              <a:custGeom>
                <a:avLst/>
                <a:gdLst>
                  <a:gd name="T0" fmla="*/ 0 w 22"/>
                  <a:gd name="T1" fmla="*/ 0 h 9"/>
                  <a:gd name="T2" fmla="*/ 4 w 22"/>
                  <a:gd name="T3" fmla="*/ 2 h 9"/>
                  <a:gd name="T4" fmla="*/ 5 w 22"/>
                  <a:gd name="T5" fmla="*/ 2 h 9"/>
                  <a:gd name="T6" fmla="*/ 11 w 22"/>
                  <a:gd name="T7" fmla="*/ 5 h 9"/>
                  <a:gd name="T8" fmla="*/ 11 w 22"/>
                  <a:gd name="T9" fmla="*/ 6 h 9"/>
                  <a:gd name="T10" fmla="*/ 12 w 22"/>
                  <a:gd name="T11" fmla="*/ 6 h 9"/>
                  <a:gd name="T12" fmla="*/ 14 w 22"/>
                  <a:gd name="T13" fmla="*/ 8 h 9"/>
                  <a:gd name="T14" fmla="*/ 15 w 22"/>
                  <a:gd name="T15" fmla="*/ 8 h 9"/>
                  <a:gd name="T16" fmla="*/ 16 w 22"/>
                  <a:gd name="T17" fmla="*/ 9 h 9"/>
                  <a:gd name="T18" fmla="*/ 16 w 22"/>
                  <a:gd name="T19" fmla="*/ 9 h 9"/>
                  <a:gd name="T20" fmla="*/ 22 w 22"/>
                  <a:gd name="T2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9">
                    <a:moveTo>
                      <a:pt x="0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2" y="7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6" name="Freeform 1357">
                <a:extLst>
                  <a:ext uri="{FF2B5EF4-FFF2-40B4-BE49-F238E27FC236}">
                    <a16:creationId xmlns:a16="http://schemas.microsoft.com/office/drawing/2014/main" id="{00000000-0008-0000-0300-00005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" y="764"/>
                <a:ext cx="19" cy="16"/>
              </a:xfrm>
              <a:custGeom>
                <a:avLst/>
                <a:gdLst>
                  <a:gd name="T0" fmla="*/ 1 w 19"/>
                  <a:gd name="T1" fmla="*/ 16 h 16"/>
                  <a:gd name="T2" fmla="*/ 0 w 19"/>
                  <a:gd name="T3" fmla="*/ 15 h 16"/>
                  <a:gd name="T4" fmla="*/ 0 w 19"/>
                  <a:gd name="T5" fmla="*/ 13 h 16"/>
                  <a:gd name="T6" fmla="*/ 2 w 19"/>
                  <a:gd name="T7" fmla="*/ 13 h 16"/>
                  <a:gd name="T8" fmla="*/ 6 w 19"/>
                  <a:gd name="T9" fmla="*/ 14 h 16"/>
                  <a:gd name="T10" fmla="*/ 6 w 19"/>
                  <a:gd name="T11" fmla="*/ 13 h 16"/>
                  <a:gd name="T12" fmla="*/ 8 w 19"/>
                  <a:gd name="T13" fmla="*/ 14 h 16"/>
                  <a:gd name="T14" fmla="*/ 8 w 19"/>
                  <a:gd name="T15" fmla="*/ 14 h 16"/>
                  <a:gd name="T16" fmla="*/ 9 w 19"/>
                  <a:gd name="T17" fmla="*/ 14 h 16"/>
                  <a:gd name="T18" fmla="*/ 10 w 19"/>
                  <a:gd name="T19" fmla="*/ 13 h 16"/>
                  <a:gd name="T20" fmla="*/ 9 w 19"/>
                  <a:gd name="T21" fmla="*/ 12 h 16"/>
                  <a:gd name="T22" fmla="*/ 6 w 19"/>
                  <a:gd name="T23" fmla="*/ 6 h 16"/>
                  <a:gd name="T24" fmla="*/ 8 w 19"/>
                  <a:gd name="T25" fmla="*/ 3 h 16"/>
                  <a:gd name="T26" fmla="*/ 9 w 19"/>
                  <a:gd name="T27" fmla="*/ 2 h 16"/>
                  <a:gd name="T28" fmla="*/ 9 w 19"/>
                  <a:gd name="T29" fmla="*/ 0 h 16"/>
                  <a:gd name="T30" fmla="*/ 9 w 19"/>
                  <a:gd name="T31" fmla="*/ 0 h 16"/>
                  <a:gd name="T32" fmla="*/ 10 w 19"/>
                  <a:gd name="T33" fmla="*/ 2 h 16"/>
                  <a:gd name="T34" fmla="*/ 12 w 19"/>
                  <a:gd name="T35" fmla="*/ 2 h 16"/>
                  <a:gd name="T36" fmla="*/ 13 w 19"/>
                  <a:gd name="T37" fmla="*/ 0 h 16"/>
                  <a:gd name="T38" fmla="*/ 14 w 19"/>
                  <a:gd name="T39" fmla="*/ 0 h 16"/>
                  <a:gd name="T40" fmla="*/ 16 w 19"/>
                  <a:gd name="T41" fmla="*/ 1 h 16"/>
                  <a:gd name="T42" fmla="*/ 16 w 19"/>
                  <a:gd name="T43" fmla="*/ 1 h 16"/>
                  <a:gd name="T44" fmla="*/ 18 w 19"/>
                  <a:gd name="T45" fmla="*/ 0 h 16"/>
                  <a:gd name="T46" fmla="*/ 18 w 19"/>
                  <a:gd name="T47" fmla="*/ 1 h 16"/>
                  <a:gd name="T48" fmla="*/ 19 w 19"/>
                  <a:gd name="T4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7" name="Freeform 1358">
                <a:extLst>
                  <a:ext uri="{FF2B5EF4-FFF2-40B4-BE49-F238E27FC236}">
                    <a16:creationId xmlns:a16="http://schemas.microsoft.com/office/drawing/2014/main" id="{00000000-0008-0000-0300-00005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" y="725"/>
                <a:ext cx="71" cy="55"/>
              </a:xfrm>
              <a:custGeom>
                <a:avLst/>
                <a:gdLst>
                  <a:gd name="T0" fmla="*/ 0 w 71"/>
                  <a:gd name="T1" fmla="*/ 4 h 55"/>
                  <a:gd name="T2" fmla="*/ 5 w 71"/>
                  <a:gd name="T3" fmla="*/ 2 h 55"/>
                  <a:gd name="T4" fmla="*/ 11 w 71"/>
                  <a:gd name="T5" fmla="*/ 5 h 55"/>
                  <a:gd name="T6" fmla="*/ 12 w 71"/>
                  <a:gd name="T7" fmla="*/ 4 h 55"/>
                  <a:gd name="T8" fmla="*/ 20 w 71"/>
                  <a:gd name="T9" fmla="*/ 1 h 55"/>
                  <a:gd name="T10" fmla="*/ 21 w 71"/>
                  <a:gd name="T11" fmla="*/ 0 h 55"/>
                  <a:gd name="T12" fmla="*/ 23 w 71"/>
                  <a:gd name="T13" fmla="*/ 1 h 55"/>
                  <a:gd name="T14" fmla="*/ 23 w 71"/>
                  <a:gd name="T15" fmla="*/ 0 h 55"/>
                  <a:gd name="T16" fmla="*/ 33 w 71"/>
                  <a:gd name="T17" fmla="*/ 3 h 55"/>
                  <a:gd name="T18" fmla="*/ 41 w 71"/>
                  <a:gd name="T19" fmla="*/ 2 h 55"/>
                  <a:gd name="T20" fmla="*/ 48 w 71"/>
                  <a:gd name="T21" fmla="*/ 8 h 55"/>
                  <a:gd name="T22" fmla="*/ 48 w 71"/>
                  <a:gd name="T23" fmla="*/ 10 h 55"/>
                  <a:gd name="T24" fmla="*/ 48 w 71"/>
                  <a:gd name="T25" fmla="*/ 12 h 55"/>
                  <a:gd name="T26" fmla="*/ 48 w 71"/>
                  <a:gd name="T27" fmla="*/ 15 h 55"/>
                  <a:gd name="T28" fmla="*/ 48 w 71"/>
                  <a:gd name="T29" fmla="*/ 16 h 55"/>
                  <a:gd name="T30" fmla="*/ 49 w 71"/>
                  <a:gd name="T31" fmla="*/ 16 h 55"/>
                  <a:gd name="T32" fmla="*/ 53 w 71"/>
                  <a:gd name="T33" fmla="*/ 19 h 55"/>
                  <a:gd name="T34" fmla="*/ 54 w 71"/>
                  <a:gd name="T35" fmla="*/ 20 h 55"/>
                  <a:gd name="T36" fmla="*/ 54 w 71"/>
                  <a:gd name="T37" fmla="*/ 21 h 55"/>
                  <a:gd name="T38" fmla="*/ 54 w 71"/>
                  <a:gd name="T39" fmla="*/ 23 h 55"/>
                  <a:gd name="T40" fmla="*/ 54 w 71"/>
                  <a:gd name="T41" fmla="*/ 23 h 55"/>
                  <a:gd name="T42" fmla="*/ 53 w 71"/>
                  <a:gd name="T43" fmla="*/ 27 h 55"/>
                  <a:gd name="T44" fmla="*/ 59 w 71"/>
                  <a:gd name="T45" fmla="*/ 30 h 55"/>
                  <a:gd name="T46" fmla="*/ 59 w 71"/>
                  <a:gd name="T47" fmla="*/ 33 h 55"/>
                  <a:gd name="T48" fmla="*/ 58 w 71"/>
                  <a:gd name="T49" fmla="*/ 33 h 55"/>
                  <a:gd name="T50" fmla="*/ 58 w 71"/>
                  <a:gd name="T51" fmla="*/ 36 h 55"/>
                  <a:gd name="T52" fmla="*/ 60 w 71"/>
                  <a:gd name="T53" fmla="*/ 37 h 55"/>
                  <a:gd name="T54" fmla="*/ 60 w 71"/>
                  <a:gd name="T55" fmla="*/ 41 h 55"/>
                  <a:gd name="T56" fmla="*/ 61 w 71"/>
                  <a:gd name="T57" fmla="*/ 42 h 55"/>
                  <a:gd name="T58" fmla="*/ 61 w 71"/>
                  <a:gd name="T59" fmla="*/ 45 h 55"/>
                  <a:gd name="T60" fmla="*/ 63 w 71"/>
                  <a:gd name="T61" fmla="*/ 46 h 55"/>
                  <a:gd name="T62" fmla="*/ 61 w 71"/>
                  <a:gd name="T63" fmla="*/ 50 h 55"/>
                  <a:gd name="T64" fmla="*/ 62 w 71"/>
                  <a:gd name="T65" fmla="*/ 50 h 55"/>
                  <a:gd name="T66" fmla="*/ 64 w 71"/>
                  <a:gd name="T67" fmla="*/ 50 h 55"/>
                  <a:gd name="T68" fmla="*/ 66 w 71"/>
                  <a:gd name="T69" fmla="*/ 54 h 55"/>
                  <a:gd name="T70" fmla="*/ 67 w 71"/>
                  <a:gd name="T71" fmla="*/ 55 h 55"/>
                  <a:gd name="T72" fmla="*/ 68 w 71"/>
                  <a:gd name="T73" fmla="*/ 55 h 55"/>
                  <a:gd name="T74" fmla="*/ 71 w 71"/>
                  <a:gd name="T7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55">
                    <a:moveTo>
                      <a:pt x="0" y="4"/>
                    </a:moveTo>
                    <a:lnTo>
                      <a:pt x="5" y="2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33" y="3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3" y="19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3" y="27"/>
                    </a:lnTo>
                    <a:lnTo>
                      <a:pt x="59" y="30"/>
                    </a:lnTo>
                    <a:lnTo>
                      <a:pt x="59" y="33"/>
                    </a:lnTo>
                    <a:lnTo>
                      <a:pt x="58" y="33"/>
                    </a:lnTo>
                    <a:lnTo>
                      <a:pt x="58" y="36"/>
                    </a:lnTo>
                    <a:lnTo>
                      <a:pt x="60" y="37"/>
                    </a:lnTo>
                    <a:lnTo>
                      <a:pt x="60" y="41"/>
                    </a:lnTo>
                    <a:lnTo>
                      <a:pt x="61" y="42"/>
                    </a:lnTo>
                    <a:lnTo>
                      <a:pt x="61" y="45"/>
                    </a:lnTo>
                    <a:lnTo>
                      <a:pt x="63" y="46"/>
                    </a:lnTo>
                    <a:lnTo>
                      <a:pt x="61" y="50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71" y="55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8" name="Freeform 1359">
                <a:extLst>
                  <a:ext uri="{FF2B5EF4-FFF2-40B4-BE49-F238E27FC236}">
                    <a16:creationId xmlns:a16="http://schemas.microsoft.com/office/drawing/2014/main" id="{00000000-0008-0000-0300-00005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" y="729"/>
                <a:ext cx="15" cy="19"/>
              </a:xfrm>
              <a:custGeom>
                <a:avLst/>
                <a:gdLst>
                  <a:gd name="T0" fmla="*/ 0 w 15"/>
                  <a:gd name="T1" fmla="*/ 19 h 19"/>
                  <a:gd name="T2" fmla="*/ 3 w 15"/>
                  <a:gd name="T3" fmla="*/ 16 h 19"/>
                  <a:gd name="T4" fmla="*/ 3 w 15"/>
                  <a:gd name="T5" fmla="*/ 15 h 19"/>
                  <a:gd name="T6" fmla="*/ 3 w 15"/>
                  <a:gd name="T7" fmla="*/ 12 h 19"/>
                  <a:gd name="T8" fmla="*/ 3 w 15"/>
                  <a:gd name="T9" fmla="*/ 12 h 19"/>
                  <a:gd name="T10" fmla="*/ 6 w 15"/>
                  <a:gd name="T11" fmla="*/ 7 h 19"/>
                  <a:gd name="T12" fmla="*/ 7 w 15"/>
                  <a:gd name="T13" fmla="*/ 6 h 19"/>
                  <a:gd name="T14" fmla="*/ 11 w 15"/>
                  <a:gd name="T15" fmla="*/ 6 h 19"/>
                  <a:gd name="T16" fmla="*/ 13 w 15"/>
                  <a:gd name="T17" fmla="*/ 4 h 19"/>
                  <a:gd name="T18" fmla="*/ 15 w 1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9">
                    <a:moveTo>
                      <a:pt x="0" y="19"/>
                    </a:moveTo>
                    <a:lnTo>
                      <a:pt x="3" y="16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5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29" name="Freeform 1360">
                <a:extLst>
                  <a:ext uri="{FF2B5EF4-FFF2-40B4-BE49-F238E27FC236}">
                    <a16:creationId xmlns:a16="http://schemas.microsoft.com/office/drawing/2014/main" id="{00000000-0008-0000-0300-00005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" y="748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5 h 7"/>
                  <a:gd name="T4" fmla="*/ 0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0" name="Freeform 1361">
                <a:extLst>
                  <a:ext uri="{FF2B5EF4-FFF2-40B4-BE49-F238E27FC236}">
                    <a16:creationId xmlns:a16="http://schemas.microsoft.com/office/drawing/2014/main" id="{00000000-0008-0000-0300-00005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755"/>
                <a:ext cx="65" cy="65"/>
              </a:xfrm>
              <a:custGeom>
                <a:avLst/>
                <a:gdLst>
                  <a:gd name="T0" fmla="*/ 64 w 65"/>
                  <a:gd name="T1" fmla="*/ 65 h 65"/>
                  <a:gd name="T2" fmla="*/ 63 w 65"/>
                  <a:gd name="T3" fmla="*/ 64 h 65"/>
                  <a:gd name="T4" fmla="*/ 60 w 65"/>
                  <a:gd name="T5" fmla="*/ 61 h 65"/>
                  <a:gd name="T6" fmla="*/ 59 w 65"/>
                  <a:gd name="T7" fmla="*/ 57 h 65"/>
                  <a:gd name="T8" fmla="*/ 55 w 65"/>
                  <a:gd name="T9" fmla="*/ 54 h 65"/>
                  <a:gd name="T10" fmla="*/ 49 w 65"/>
                  <a:gd name="T11" fmla="*/ 50 h 65"/>
                  <a:gd name="T12" fmla="*/ 48 w 65"/>
                  <a:gd name="T13" fmla="*/ 55 h 65"/>
                  <a:gd name="T14" fmla="*/ 47 w 65"/>
                  <a:gd name="T15" fmla="*/ 59 h 65"/>
                  <a:gd name="T16" fmla="*/ 42 w 65"/>
                  <a:gd name="T17" fmla="*/ 57 h 65"/>
                  <a:gd name="T18" fmla="*/ 39 w 65"/>
                  <a:gd name="T19" fmla="*/ 54 h 65"/>
                  <a:gd name="T20" fmla="*/ 36 w 65"/>
                  <a:gd name="T21" fmla="*/ 55 h 65"/>
                  <a:gd name="T22" fmla="*/ 29 w 65"/>
                  <a:gd name="T23" fmla="*/ 50 h 65"/>
                  <a:gd name="T24" fmla="*/ 24 w 65"/>
                  <a:gd name="T25" fmla="*/ 49 h 65"/>
                  <a:gd name="T26" fmla="*/ 25 w 65"/>
                  <a:gd name="T27" fmla="*/ 49 h 65"/>
                  <a:gd name="T28" fmla="*/ 21 w 65"/>
                  <a:gd name="T29" fmla="*/ 49 h 65"/>
                  <a:gd name="T30" fmla="*/ 18 w 65"/>
                  <a:gd name="T31" fmla="*/ 43 h 65"/>
                  <a:gd name="T32" fmla="*/ 14 w 65"/>
                  <a:gd name="T33" fmla="*/ 35 h 65"/>
                  <a:gd name="T34" fmla="*/ 14 w 65"/>
                  <a:gd name="T35" fmla="*/ 32 h 65"/>
                  <a:gd name="T36" fmla="*/ 14 w 65"/>
                  <a:gd name="T37" fmla="*/ 29 h 65"/>
                  <a:gd name="T38" fmla="*/ 14 w 65"/>
                  <a:gd name="T39" fmla="*/ 24 h 65"/>
                  <a:gd name="T40" fmla="*/ 11 w 65"/>
                  <a:gd name="T41" fmla="*/ 23 h 65"/>
                  <a:gd name="T42" fmla="*/ 11 w 65"/>
                  <a:gd name="T43" fmla="*/ 23 h 65"/>
                  <a:gd name="T44" fmla="*/ 10 w 65"/>
                  <a:gd name="T45" fmla="*/ 21 h 65"/>
                  <a:gd name="T46" fmla="*/ 10 w 65"/>
                  <a:gd name="T47" fmla="*/ 17 h 65"/>
                  <a:gd name="T48" fmla="*/ 12 w 65"/>
                  <a:gd name="T49" fmla="*/ 15 h 65"/>
                  <a:gd name="T50" fmla="*/ 9 w 65"/>
                  <a:gd name="T51" fmla="*/ 9 h 65"/>
                  <a:gd name="T52" fmla="*/ 8 w 65"/>
                  <a:gd name="T53" fmla="*/ 4 h 65"/>
                  <a:gd name="T54" fmla="*/ 8 w 65"/>
                  <a:gd name="T55" fmla="*/ 3 h 65"/>
                  <a:gd name="T56" fmla="*/ 7 w 65"/>
                  <a:gd name="T57" fmla="*/ 2 h 65"/>
                  <a:gd name="T58" fmla="*/ 6 w 65"/>
                  <a:gd name="T59" fmla="*/ 2 h 65"/>
                  <a:gd name="T60" fmla="*/ 5 w 65"/>
                  <a:gd name="T61" fmla="*/ 3 h 65"/>
                  <a:gd name="T62" fmla="*/ 0 w 65"/>
                  <a:gd name="T6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" h="65">
                    <a:moveTo>
                      <a:pt x="65" y="65"/>
                    </a:moveTo>
                    <a:lnTo>
                      <a:pt x="64" y="65"/>
                    </a:lnTo>
                    <a:lnTo>
                      <a:pt x="64" y="65"/>
                    </a:lnTo>
                    <a:lnTo>
                      <a:pt x="63" y="64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59" y="58"/>
                    </a:lnTo>
                    <a:lnTo>
                      <a:pt x="59" y="57"/>
                    </a:lnTo>
                    <a:lnTo>
                      <a:pt x="57" y="56"/>
                    </a:lnTo>
                    <a:lnTo>
                      <a:pt x="55" y="54"/>
                    </a:lnTo>
                    <a:lnTo>
                      <a:pt x="54" y="50"/>
                    </a:lnTo>
                    <a:lnTo>
                      <a:pt x="49" y="50"/>
                    </a:lnTo>
                    <a:lnTo>
                      <a:pt x="46" y="53"/>
                    </a:lnTo>
                    <a:lnTo>
                      <a:pt x="48" y="55"/>
                    </a:lnTo>
                    <a:lnTo>
                      <a:pt x="47" y="58"/>
                    </a:lnTo>
                    <a:lnTo>
                      <a:pt x="47" y="59"/>
                    </a:lnTo>
                    <a:lnTo>
                      <a:pt x="45" y="60"/>
                    </a:lnTo>
                    <a:lnTo>
                      <a:pt x="42" y="57"/>
                    </a:lnTo>
                    <a:lnTo>
                      <a:pt x="40" y="53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6" y="55"/>
                    </a:lnTo>
                    <a:lnTo>
                      <a:pt x="31" y="52"/>
                    </a:lnTo>
                    <a:lnTo>
                      <a:pt x="29" y="50"/>
                    </a:lnTo>
                    <a:lnTo>
                      <a:pt x="27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1" y="49"/>
                    </a:lnTo>
                    <a:lnTo>
                      <a:pt x="20" y="48"/>
                    </a:lnTo>
                    <a:lnTo>
                      <a:pt x="18" y="43"/>
                    </a:lnTo>
                    <a:lnTo>
                      <a:pt x="16" y="39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1" name="Freeform 1362">
                <a:extLst>
                  <a:ext uri="{FF2B5EF4-FFF2-40B4-BE49-F238E27FC236}">
                    <a16:creationId xmlns:a16="http://schemas.microsoft.com/office/drawing/2014/main" id="{00000000-0008-0000-0300-00005F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" y="742"/>
                <a:ext cx="65" cy="100"/>
              </a:xfrm>
              <a:custGeom>
                <a:avLst/>
                <a:gdLst>
                  <a:gd name="T0" fmla="*/ 20 w 65"/>
                  <a:gd name="T1" fmla="*/ 9 h 100"/>
                  <a:gd name="T2" fmla="*/ 22 w 65"/>
                  <a:gd name="T3" fmla="*/ 12 h 100"/>
                  <a:gd name="T4" fmla="*/ 24 w 65"/>
                  <a:gd name="T5" fmla="*/ 13 h 100"/>
                  <a:gd name="T6" fmla="*/ 27 w 65"/>
                  <a:gd name="T7" fmla="*/ 13 h 100"/>
                  <a:gd name="T8" fmla="*/ 30 w 65"/>
                  <a:gd name="T9" fmla="*/ 14 h 100"/>
                  <a:gd name="T10" fmla="*/ 32 w 65"/>
                  <a:gd name="T11" fmla="*/ 11 h 100"/>
                  <a:gd name="T12" fmla="*/ 35 w 65"/>
                  <a:gd name="T13" fmla="*/ 7 h 100"/>
                  <a:gd name="T14" fmla="*/ 37 w 65"/>
                  <a:gd name="T15" fmla="*/ 2 h 100"/>
                  <a:gd name="T16" fmla="*/ 44 w 65"/>
                  <a:gd name="T17" fmla="*/ 0 h 100"/>
                  <a:gd name="T18" fmla="*/ 49 w 65"/>
                  <a:gd name="T19" fmla="*/ 1 h 100"/>
                  <a:gd name="T20" fmla="*/ 47 w 65"/>
                  <a:gd name="T21" fmla="*/ 8 h 100"/>
                  <a:gd name="T22" fmla="*/ 49 w 65"/>
                  <a:gd name="T23" fmla="*/ 10 h 100"/>
                  <a:gd name="T24" fmla="*/ 0 w 65"/>
                  <a:gd name="T25" fmla="*/ 16 h 100"/>
                  <a:gd name="T26" fmla="*/ 1 w 65"/>
                  <a:gd name="T27" fmla="*/ 18 h 100"/>
                  <a:gd name="T28" fmla="*/ 4 w 65"/>
                  <a:gd name="T29" fmla="*/ 17 h 100"/>
                  <a:gd name="T30" fmla="*/ 6 w 65"/>
                  <a:gd name="T31" fmla="*/ 17 h 100"/>
                  <a:gd name="T32" fmla="*/ 65 w 65"/>
                  <a:gd name="T33" fmla="*/ 13 h 100"/>
                  <a:gd name="T34" fmla="*/ 59 w 65"/>
                  <a:gd name="T35" fmla="*/ 18 h 100"/>
                  <a:gd name="T36" fmla="*/ 56 w 65"/>
                  <a:gd name="T37" fmla="*/ 22 h 100"/>
                  <a:gd name="T38" fmla="*/ 55 w 65"/>
                  <a:gd name="T39" fmla="*/ 27 h 100"/>
                  <a:gd name="T40" fmla="*/ 53 w 65"/>
                  <a:gd name="T41" fmla="*/ 28 h 100"/>
                  <a:gd name="T42" fmla="*/ 52 w 65"/>
                  <a:gd name="T43" fmla="*/ 30 h 100"/>
                  <a:gd name="T44" fmla="*/ 49 w 65"/>
                  <a:gd name="T45" fmla="*/ 37 h 100"/>
                  <a:gd name="T46" fmla="*/ 52 w 65"/>
                  <a:gd name="T47" fmla="*/ 44 h 100"/>
                  <a:gd name="T48" fmla="*/ 51 w 65"/>
                  <a:gd name="T49" fmla="*/ 48 h 100"/>
                  <a:gd name="T50" fmla="*/ 40 w 65"/>
                  <a:gd name="T51" fmla="*/ 58 h 100"/>
                  <a:gd name="T52" fmla="*/ 38 w 65"/>
                  <a:gd name="T53" fmla="*/ 61 h 100"/>
                  <a:gd name="T54" fmla="*/ 35 w 65"/>
                  <a:gd name="T55" fmla="*/ 69 h 100"/>
                  <a:gd name="T56" fmla="*/ 38 w 65"/>
                  <a:gd name="T57" fmla="*/ 74 h 100"/>
                  <a:gd name="T58" fmla="*/ 31 w 65"/>
                  <a:gd name="T59" fmla="*/ 76 h 100"/>
                  <a:gd name="T60" fmla="*/ 33 w 65"/>
                  <a:gd name="T61" fmla="*/ 78 h 100"/>
                  <a:gd name="T62" fmla="*/ 34 w 65"/>
                  <a:gd name="T63" fmla="*/ 78 h 100"/>
                  <a:gd name="T64" fmla="*/ 36 w 65"/>
                  <a:gd name="T65" fmla="*/ 78 h 100"/>
                  <a:gd name="T66" fmla="*/ 36 w 65"/>
                  <a:gd name="T67" fmla="*/ 80 h 100"/>
                  <a:gd name="T68" fmla="*/ 36 w 65"/>
                  <a:gd name="T69" fmla="*/ 82 h 100"/>
                  <a:gd name="T70" fmla="*/ 36 w 65"/>
                  <a:gd name="T71" fmla="*/ 88 h 100"/>
                  <a:gd name="T72" fmla="*/ 36 w 65"/>
                  <a:gd name="T73" fmla="*/ 90 h 100"/>
                  <a:gd name="T74" fmla="*/ 35 w 65"/>
                  <a:gd name="T75" fmla="*/ 91 h 100"/>
                  <a:gd name="T76" fmla="*/ 35 w 65"/>
                  <a:gd name="T77" fmla="*/ 94 h 100"/>
                  <a:gd name="T78" fmla="*/ 31 w 65"/>
                  <a:gd name="T79" fmla="*/ 98 h 100"/>
                  <a:gd name="T80" fmla="*/ 29 w 65"/>
                  <a:gd name="T81" fmla="*/ 99 h 100"/>
                  <a:gd name="T82" fmla="*/ 26 w 65"/>
                  <a:gd name="T83" fmla="*/ 100 h 100"/>
                  <a:gd name="T84" fmla="*/ 50 w 65"/>
                  <a:gd name="T85" fmla="*/ 10 h 100"/>
                  <a:gd name="T86" fmla="*/ 51 w 65"/>
                  <a:gd name="T87" fmla="*/ 9 h 100"/>
                  <a:gd name="T88" fmla="*/ 62 w 65"/>
                  <a:gd name="T89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" h="100">
                    <a:moveTo>
                      <a:pt x="20" y="9"/>
                    </a:moveTo>
                    <a:lnTo>
                      <a:pt x="20" y="9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7" y="13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1"/>
                    </a:lnTo>
                    <a:lnTo>
                      <a:pt x="33" y="8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2"/>
                    </a:lnTo>
                    <a:lnTo>
                      <a:pt x="41" y="2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7" y="8"/>
                    </a:lnTo>
                    <a:lnTo>
                      <a:pt x="48" y="9"/>
                    </a:lnTo>
                    <a:lnTo>
                      <a:pt x="49" y="10"/>
                    </a:lnTo>
                    <a:lnTo>
                      <a:pt x="50" y="10"/>
                    </a:lnTo>
                    <a:moveTo>
                      <a:pt x="0" y="16"/>
                    </a:moveTo>
                    <a:lnTo>
                      <a:pt x="1" y="17"/>
                    </a:lnTo>
                    <a:lnTo>
                      <a:pt x="1" y="18"/>
                    </a:lnTo>
                    <a:lnTo>
                      <a:pt x="3" y="16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6" y="17"/>
                    </a:lnTo>
                    <a:moveTo>
                      <a:pt x="65" y="13"/>
                    </a:moveTo>
                    <a:lnTo>
                      <a:pt x="61" y="14"/>
                    </a:lnTo>
                    <a:lnTo>
                      <a:pt x="59" y="18"/>
                    </a:lnTo>
                    <a:lnTo>
                      <a:pt x="57" y="17"/>
                    </a:lnTo>
                    <a:lnTo>
                      <a:pt x="56" y="22"/>
                    </a:lnTo>
                    <a:lnTo>
                      <a:pt x="57" y="25"/>
                    </a:lnTo>
                    <a:lnTo>
                      <a:pt x="55" y="27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9" y="37"/>
                    </a:lnTo>
                    <a:lnTo>
                      <a:pt x="49" y="43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51" y="48"/>
                    </a:lnTo>
                    <a:lnTo>
                      <a:pt x="42" y="55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9" y="62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8" y="74"/>
                    </a:lnTo>
                    <a:lnTo>
                      <a:pt x="33" y="75"/>
                    </a:lnTo>
                    <a:lnTo>
                      <a:pt x="31" y="76"/>
                    </a:lnTo>
                    <a:lnTo>
                      <a:pt x="32" y="77"/>
                    </a:lnTo>
                    <a:lnTo>
                      <a:pt x="33" y="78"/>
                    </a:lnTo>
                    <a:lnTo>
                      <a:pt x="33" y="79"/>
                    </a:lnTo>
                    <a:lnTo>
                      <a:pt x="34" y="78"/>
                    </a:lnTo>
                    <a:lnTo>
                      <a:pt x="36" y="79"/>
                    </a:lnTo>
                    <a:lnTo>
                      <a:pt x="36" y="78"/>
                    </a:lnTo>
                    <a:lnTo>
                      <a:pt x="37" y="78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6" y="82"/>
                    </a:lnTo>
                    <a:lnTo>
                      <a:pt x="35" y="86"/>
                    </a:lnTo>
                    <a:lnTo>
                      <a:pt x="36" y="88"/>
                    </a:lnTo>
                    <a:lnTo>
                      <a:pt x="36" y="89"/>
                    </a:lnTo>
                    <a:lnTo>
                      <a:pt x="36" y="90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5" y="92"/>
                    </a:lnTo>
                    <a:lnTo>
                      <a:pt x="35" y="94"/>
                    </a:lnTo>
                    <a:lnTo>
                      <a:pt x="33" y="97"/>
                    </a:lnTo>
                    <a:lnTo>
                      <a:pt x="31" y="98"/>
                    </a:lnTo>
                    <a:lnTo>
                      <a:pt x="30" y="99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6" y="100"/>
                    </a:lnTo>
                    <a:lnTo>
                      <a:pt x="26" y="100"/>
                    </a:lnTo>
                    <a:moveTo>
                      <a:pt x="50" y="10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58" y="6"/>
                    </a:lnTo>
                    <a:lnTo>
                      <a:pt x="62" y="6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2" name="Freeform 1363">
                <a:extLst>
                  <a:ext uri="{FF2B5EF4-FFF2-40B4-BE49-F238E27FC236}">
                    <a16:creationId xmlns:a16="http://schemas.microsoft.com/office/drawing/2014/main" id="{00000000-0008-0000-0300-000060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" y="692"/>
                <a:ext cx="82" cy="67"/>
              </a:xfrm>
              <a:custGeom>
                <a:avLst/>
                <a:gdLst>
                  <a:gd name="T0" fmla="*/ 1 w 82"/>
                  <a:gd name="T1" fmla="*/ 67 h 67"/>
                  <a:gd name="T2" fmla="*/ 0 w 82"/>
                  <a:gd name="T3" fmla="*/ 67 h 67"/>
                  <a:gd name="T4" fmla="*/ 1 w 82"/>
                  <a:gd name="T5" fmla="*/ 67 h 67"/>
                  <a:gd name="T6" fmla="*/ 75 w 82"/>
                  <a:gd name="T7" fmla="*/ 0 h 67"/>
                  <a:gd name="T8" fmla="*/ 74 w 82"/>
                  <a:gd name="T9" fmla="*/ 0 h 67"/>
                  <a:gd name="T10" fmla="*/ 75 w 82"/>
                  <a:gd name="T11" fmla="*/ 0 h 67"/>
                  <a:gd name="T12" fmla="*/ 77 w 82"/>
                  <a:gd name="T13" fmla="*/ 1 h 67"/>
                  <a:gd name="T14" fmla="*/ 80 w 82"/>
                  <a:gd name="T15" fmla="*/ 3 h 67"/>
                  <a:gd name="T16" fmla="*/ 80 w 82"/>
                  <a:gd name="T17" fmla="*/ 8 h 67"/>
                  <a:gd name="T18" fmla="*/ 80 w 82"/>
                  <a:gd name="T19" fmla="*/ 8 h 67"/>
                  <a:gd name="T20" fmla="*/ 82 w 82"/>
                  <a:gd name="T21" fmla="*/ 10 h 67"/>
                  <a:gd name="T22" fmla="*/ 80 w 82"/>
                  <a:gd name="T23" fmla="*/ 17 h 67"/>
                  <a:gd name="T24" fmla="*/ 80 w 82"/>
                  <a:gd name="T25" fmla="*/ 17 h 67"/>
                  <a:gd name="T26" fmla="*/ 79 w 82"/>
                  <a:gd name="T27" fmla="*/ 24 h 67"/>
                  <a:gd name="T28" fmla="*/ 79 w 82"/>
                  <a:gd name="T29" fmla="*/ 25 h 67"/>
                  <a:gd name="T30" fmla="*/ 76 w 82"/>
                  <a:gd name="T31" fmla="*/ 28 h 67"/>
                  <a:gd name="T32" fmla="*/ 75 w 82"/>
                  <a:gd name="T33" fmla="*/ 32 h 67"/>
                  <a:gd name="T34" fmla="*/ 71 w 82"/>
                  <a:gd name="T35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67">
                    <a:moveTo>
                      <a:pt x="1" y="67"/>
                    </a:moveTo>
                    <a:lnTo>
                      <a:pt x="0" y="67"/>
                    </a:lnTo>
                    <a:lnTo>
                      <a:pt x="1" y="67"/>
                    </a:lnTo>
                    <a:moveTo>
                      <a:pt x="75" y="0"/>
                    </a:moveTo>
                    <a:lnTo>
                      <a:pt x="74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80" y="3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2" y="10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76" y="28"/>
                    </a:lnTo>
                    <a:lnTo>
                      <a:pt x="75" y="32"/>
                    </a:lnTo>
                    <a:lnTo>
                      <a:pt x="71" y="37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3" name="Freeform 1364">
                <a:extLst>
                  <a:ext uri="{FF2B5EF4-FFF2-40B4-BE49-F238E27FC236}">
                    <a16:creationId xmlns:a16="http://schemas.microsoft.com/office/drawing/2014/main" id="{00000000-0008-0000-0300-000061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" y="596"/>
                <a:ext cx="80" cy="96"/>
              </a:xfrm>
              <a:custGeom>
                <a:avLst/>
                <a:gdLst>
                  <a:gd name="T0" fmla="*/ 79 w 80"/>
                  <a:gd name="T1" fmla="*/ 72 h 96"/>
                  <a:gd name="T2" fmla="*/ 78 w 80"/>
                  <a:gd name="T3" fmla="*/ 73 h 96"/>
                  <a:gd name="T4" fmla="*/ 80 w 80"/>
                  <a:gd name="T5" fmla="*/ 75 h 96"/>
                  <a:gd name="T6" fmla="*/ 79 w 80"/>
                  <a:gd name="T7" fmla="*/ 77 h 96"/>
                  <a:gd name="T8" fmla="*/ 78 w 80"/>
                  <a:gd name="T9" fmla="*/ 77 h 96"/>
                  <a:gd name="T10" fmla="*/ 78 w 80"/>
                  <a:gd name="T11" fmla="*/ 79 h 96"/>
                  <a:gd name="T12" fmla="*/ 76 w 80"/>
                  <a:gd name="T13" fmla="*/ 78 h 96"/>
                  <a:gd name="T14" fmla="*/ 76 w 80"/>
                  <a:gd name="T15" fmla="*/ 78 h 96"/>
                  <a:gd name="T16" fmla="*/ 72 w 80"/>
                  <a:gd name="T17" fmla="*/ 83 h 96"/>
                  <a:gd name="T18" fmla="*/ 68 w 80"/>
                  <a:gd name="T19" fmla="*/ 83 h 96"/>
                  <a:gd name="T20" fmla="*/ 67 w 80"/>
                  <a:gd name="T21" fmla="*/ 81 h 96"/>
                  <a:gd name="T22" fmla="*/ 64 w 80"/>
                  <a:gd name="T23" fmla="*/ 82 h 96"/>
                  <a:gd name="T24" fmla="*/ 63 w 80"/>
                  <a:gd name="T25" fmla="*/ 84 h 96"/>
                  <a:gd name="T26" fmla="*/ 62 w 80"/>
                  <a:gd name="T27" fmla="*/ 86 h 96"/>
                  <a:gd name="T28" fmla="*/ 60 w 80"/>
                  <a:gd name="T29" fmla="*/ 89 h 96"/>
                  <a:gd name="T30" fmla="*/ 61 w 80"/>
                  <a:gd name="T31" fmla="*/ 91 h 96"/>
                  <a:gd name="T32" fmla="*/ 60 w 80"/>
                  <a:gd name="T33" fmla="*/ 92 h 96"/>
                  <a:gd name="T34" fmla="*/ 57 w 80"/>
                  <a:gd name="T35" fmla="*/ 91 h 96"/>
                  <a:gd name="T36" fmla="*/ 56 w 80"/>
                  <a:gd name="T37" fmla="*/ 92 h 96"/>
                  <a:gd name="T38" fmla="*/ 55 w 80"/>
                  <a:gd name="T39" fmla="*/ 93 h 96"/>
                  <a:gd name="T40" fmla="*/ 52 w 80"/>
                  <a:gd name="T41" fmla="*/ 96 h 96"/>
                  <a:gd name="T42" fmla="*/ 41 w 80"/>
                  <a:gd name="T43" fmla="*/ 9 h 96"/>
                  <a:gd name="T44" fmla="*/ 43 w 80"/>
                  <a:gd name="T45" fmla="*/ 10 h 96"/>
                  <a:gd name="T46" fmla="*/ 46 w 80"/>
                  <a:gd name="T47" fmla="*/ 9 h 96"/>
                  <a:gd name="T48" fmla="*/ 49 w 80"/>
                  <a:gd name="T49" fmla="*/ 9 h 96"/>
                  <a:gd name="T50" fmla="*/ 50 w 80"/>
                  <a:gd name="T51" fmla="*/ 8 h 96"/>
                  <a:gd name="T52" fmla="*/ 53 w 80"/>
                  <a:gd name="T53" fmla="*/ 8 h 96"/>
                  <a:gd name="T54" fmla="*/ 55 w 80"/>
                  <a:gd name="T55" fmla="*/ 7 h 96"/>
                  <a:gd name="T56" fmla="*/ 55 w 80"/>
                  <a:gd name="T57" fmla="*/ 8 h 96"/>
                  <a:gd name="T58" fmla="*/ 58 w 80"/>
                  <a:gd name="T59" fmla="*/ 9 h 96"/>
                  <a:gd name="T60" fmla="*/ 2 w 80"/>
                  <a:gd name="T61" fmla="*/ 0 h 96"/>
                  <a:gd name="T62" fmla="*/ 2 w 80"/>
                  <a:gd name="T63" fmla="*/ 1 h 96"/>
                  <a:gd name="T64" fmla="*/ 3 w 80"/>
                  <a:gd name="T65" fmla="*/ 0 h 96"/>
                  <a:gd name="T66" fmla="*/ 3 w 80"/>
                  <a:gd name="T67" fmla="*/ 2 h 96"/>
                  <a:gd name="T68" fmla="*/ 2 w 80"/>
                  <a:gd name="T69" fmla="*/ 2 h 96"/>
                  <a:gd name="T70" fmla="*/ 0 w 80"/>
                  <a:gd name="T71" fmla="*/ 4 h 96"/>
                  <a:gd name="T72" fmla="*/ 1 w 80"/>
                  <a:gd name="T73" fmla="*/ 3 h 96"/>
                  <a:gd name="T74" fmla="*/ 2 w 80"/>
                  <a:gd name="T75" fmla="*/ 4 h 96"/>
                  <a:gd name="T76" fmla="*/ 3 w 80"/>
                  <a:gd name="T77" fmla="*/ 5 h 96"/>
                  <a:gd name="T78" fmla="*/ 8 w 80"/>
                  <a:gd name="T79" fmla="*/ 5 h 96"/>
                  <a:gd name="T80" fmla="*/ 9 w 80"/>
                  <a:gd name="T81" fmla="*/ 4 h 96"/>
                  <a:gd name="T82" fmla="*/ 11 w 80"/>
                  <a:gd name="T83" fmla="*/ 6 h 96"/>
                  <a:gd name="T84" fmla="*/ 16 w 80"/>
                  <a:gd name="T85" fmla="*/ 5 h 96"/>
                  <a:gd name="T86" fmla="*/ 17 w 80"/>
                  <a:gd name="T87" fmla="*/ 5 h 96"/>
                  <a:gd name="T88" fmla="*/ 18 w 80"/>
                  <a:gd name="T89" fmla="*/ 7 h 96"/>
                  <a:gd name="T90" fmla="*/ 18 w 80"/>
                  <a:gd name="T91" fmla="*/ 7 h 96"/>
                  <a:gd name="T92" fmla="*/ 21 w 80"/>
                  <a:gd name="T93" fmla="*/ 7 h 96"/>
                  <a:gd name="T94" fmla="*/ 21 w 80"/>
                  <a:gd name="T95" fmla="*/ 7 h 96"/>
                  <a:gd name="T96" fmla="*/ 21 w 80"/>
                  <a:gd name="T97" fmla="*/ 7 h 96"/>
                  <a:gd name="T98" fmla="*/ 21 w 80"/>
                  <a:gd name="T99" fmla="*/ 6 h 96"/>
                  <a:gd name="T100" fmla="*/ 21 w 80"/>
                  <a:gd name="T101" fmla="*/ 6 h 96"/>
                  <a:gd name="T102" fmla="*/ 21 w 80"/>
                  <a:gd name="T103" fmla="*/ 6 h 96"/>
                  <a:gd name="T104" fmla="*/ 23 w 80"/>
                  <a:gd name="T105" fmla="*/ 4 h 96"/>
                  <a:gd name="T106" fmla="*/ 25 w 80"/>
                  <a:gd name="T107" fmla="*/ 5 h 96"/>
                  <a:gd name="T108" fmla="*/ 25 w 80"/>
                  <a:gd name="T109" fmla="*/ 6 h 96"/>
                  <a:gd name="T110" fmla="*/ 24 w 80"/>
                  <a:gd name="T111" fmla="*/ 6 h 96"/>
                  <a:gd name="T112" fmla="*/ 26 w 80"/>
                  <a:gd name="T113" fmla="*/ 8 h 96"/>
                  <a:gd name="T114" fmla="*/ 27 w 80"/>
                  <a:gd name="T115" fmla="*/ 8 h 96"/>
                  <a:gd name="T116" fmla="*/ 29 w 80"/>
                  <a:gd name="T117" fmla="*/ 7 h 96"/>
                  <a:gd name="T118" fmla="*/ 29 w 80"/>
                  <a:gd name="T119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" h="96">
                    <a:moveTo>
                      <a:pt x="79" y="72"/>
                    </a:moveTo>
                    <a:lnTo>
                      <a:pt x="78" y="73"/>
                    </a:lnTo>
                    <a:lnTo>
                      <a:pt x="80" y="75"/>
                    </a:lnTo>
                    <a:lnTo>
                      <a:pt x="79" y="77"/>
                    </a:lnTo>
                    <a:lnTo>
                      <a:pt x="78" y="77"/>
                    </a:lnTo>
                    <a:lnTo>
                      <a:pt x="78" y="79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2" y="83"/>
                    </a:lnTo>
                    <a:lnTo>
                      <a:pt x="68" y="83"/>
                    </a:lnTo>
                    <a:lnTo>
                      <a:pt x="67" y="81"/>
                    </a:lnTo>
                    <a:lnTo>
                      <a:pt x="64" y="82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60" y="89"/>
                    </a:lnTo>
                    <a:lnTo>
                      <a:pt x="61" y="91"/>
                    </a:lnTo>
                    <a:lnTo>
                      <a:pt x="60" y="92"/>
                    </a:lnTo>
                    <a:lnTo>
                      <a:pt x="57" y="91"/>
                    </a:lnTo>
                    <a:lnTo>
                      <a:pt x="56" y="92"/>
                    </a:lnTo>
                    <a:lnTo>
                      <a:pt x="55" y="93"/>
                    </a:lnTo>
                    <a:lnTo>
                      <a:pt x="52" y="96"/>
                    </a:lnTo>
                    <a:moveTo>
                      <a:pt x="41" y="9"/>
                    </a:moveTo>
                    <a:lnTo>
                      <a:pt x="43" y="10"/>
                    </a:lnTo>
                    <a:lnTo>
                      <a:pt x="46" y="9"/>
                    </a:lnTo>
                    <a:lnTo>
                      <a:pt x="49" y="9"/>
                    </a:lnTo>
                    <a:lnTo>
                      <a:pt x="50" y="8"/>
                    </a:lnTo>
                    <a:lnTo>
                      <a:pt x="53" y="8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8" y="9"/>
                    </a:lnTo>
                    <a:moveTo>
                      <a:pt x="2" y="0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9" y="7"/>
                    </a:lnTo>
                    <a:lnTo>
                      <a:pt x="29" y="7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4" name="Freeform 1365">
                <a:extLst>
                  <a:ext uri="{FF2B5EF4-FFF2-40B4-BE49-F238E27FC236}">
                    <a16:creationId xmlns:a16="http://schemas.microsoft.com/office/drawing/2014/main" id="{00000000-0008-0000-0300-00006204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" y="518"/>
                <a:ext cx="3" cy="14"/>
              </a:xfrm>
              <a:custGeom>
                <a:avLst/>
                <a:gdLst>
                  <a:gd name="T0" fmla="*/ 1 w 3"/>
                  <a:gd name="T1" fmla="*/ 14 h 14"/>
                  <a:gd name="T2" fmla="*/ 1 w 3"/>
                  <a:gd name="T3" fmla="*/ 14 h 14"/>
                  <a:gd name="T4" fmla="*/ 0 w 3"/>
                  <a:gd name="T5" fmla="*/ 0 h 14"/>
                  <a:gd name="T6" fmla="*/ 1 w 3"/>
                  <a:gd name="T7" fmla="*/ 3 h 14"/>
                  <a:gd name="T8" fmla="*/ 1 w 3"/>
                  <a:gd name="T9" fmla="*/ 4 h 14"/>
                  <a:gd name="T10" fmla="*/ 1 w 3"/>
                  <a:gd name="T11" fmla="*/ 4 h 14"/>
                  <a:gd name="T12" fmla="*/ 3 w 3"/>
                  <a:gd name="T13" fmla="*/ 4 h 14"/>
                  <a:gd name="T14" fmla="*/ 3 w 3"/>
                  <a:gd name="T15" fmla="*/ 5 h 14"/>
                  <a:gd name="T16" fmla="*/ 3 w 3"/>
                  <a:gd name="T17" fmla="*/ 6 h 14"/>
                  <a:gd name="T18" fmla="*/ 2 w 3"/>
                  <a:gd name="T19" fmla="*/ 9 h 14"/>
                  <a:gd name="T20" fmla="*/ 2 w 3"/>
                  <a:gd name="T21" fmla="*/ 9 h 14"/>
                  <a:gd name="T22" fmla="*/ 1 w 3"/>
                  <a:gd name="T23" fmla="*/ 11 h 14"/>
                  <a:gd name="T24" fmla="*/ 2 w 3"/>
                  <a:gd name="T25" fmla="*/ 14 h 14"/>
                  <a:gd name="T26" fmla="*/ 1 w 3"/>
                  <a:gd name="T2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14">
                    <a:moveTo>
                      <a:pt x="1" y="14"/>
                    </a:moveTo>
                    <a:lnTo>
                      <a:pt x="1" y="14"/>
                    </a:lnTo>
                    <a:moveTo>
                      <a:pt x="0" y="0"/>
                    </a:move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1" y="14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5" name="Freeform 1366">
                <a:extLst>
                  <a:ext uri="{FF2B5EF4-FFF2-40B4-BE49-F238E27FC236}">
                    <a16:creationId xmlns:a16="http://schemas.microsoft.com/office/drawing/2014/main" id="{00000000-0008-0000-0300-00006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" y="518"/>
                <a:ext cx="3" cy="14"/>
              </a:xfrm>
              <a:custGeom>
                <a:avLst/>
                <a:gdLst>
                  <a:gd name="T0" fmla="*/ 1 w 3"/>
                  <a:gd name="T1" fmla="*/ 14 h 14"/>
                  <a:gd name="T2" fmla="*/ 2 w 3"/>
                  <a:gd name="T3" fmla="*/ 14 h 14"/>
                  <a:gd name="T4" fmla="*/ 1 w 3"/>
                  <a:gd name="T5" fmla="*/ 11 h 14"/>
                  <a:gd name="T6" fmla="*/ 2 w 3"/>
                  <a:gd name="T7" fmla="*/ 9 h 14"/>
                  <a:gd name="T8" fmla="*/ 2 w 3"/>
                  <a:gd name="T9" fmla="*/ 9 h 14"/>
                  <a:gd name="T10" fmla="*/ 3 w 3"/>
                  <a:gd name="T11" fmla="*/ 6 h 14"/>
                  <a:gd name="T12" fmla="*/ 3 w 3"/>
                  <a:gd name="T13" fmla="*/ 5 h 14"/>
                  <a:gd name="T14" fmla="*/ 3 w 3"/>
                  <a:gd name="T15" fmla="*/ 4 h 14"/>
                  <a:gd name="T16" fmla="*/ 1 w 3"/>
                  <a:gd name="T17" fmla="*/ 4 h 14"/>
                  <a:gd name="T18" fmla="*/ 1 w 3"/>
                  <a:gd name="T19" fmla="*/ 4 h 14"/>
                  <a:gd name="T20" fmla="*/ 1 w 3"/>
                  <a:gd name="T21" fmla="*/ 3 h 14"/>
                  <a:gd name="T22" fmla="*/ 0 w 3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4">
                    <a:moveTo>
                      <a:pt x="1" y="14"/>
                    </a:moveTo>
                    <a:lnTo>
                      <a:pt x="2" y="14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6" name="Freeform 1367">
                <a:extLst>
                  <a:ext uri="{FF2B5EF4-FFF2-40B4-BE49-F238E27FC236}">
                    <a16:creationId xmlns:a16="http://schemas.microsoft.com/office/drawing/2014/main" id="{00000000-0008-0000-0300-00006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" y="41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7" name="Freeform 1368">
                <a:extLst>
                  <a:ext uri="{FF2B5EF4-FFF2-40B4-BE49-F238E27FC236}">
                    <a16:creationId xmlns:a16="http://schemas.microsoft.com/office/drawing/2014/main" id="{00000000-0008-0000-0300-00006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413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8 w 8"/>
                  <a:gd name="T3" fmla="*/ 9 h 10"/>
                  <a:gd name="T4" fmla="*/ 7 w 8"/>
                  <a:gd name="T5" fmla="*/ 9 h 10"/>
                  <a:gd name="T6" fmla="*/ 7 w 8"/>
                  <a:gd name="T7" fmla="*/ 10 h 10"/>
                  <a:gd name="T8" fmla="*/ 6 w 8"/>
                  <a:gd name="T9" fmla="*/ 10 h 10"/>
                  <a:gd name="T10" fmla="*/ 5 w 8"/>
                  <a:gd name="T11" fmla="*/ 9 h 10"/>
                  <a:gd name="T12" fmla="*/ 5 w 8"/>
                  <a:gd name="T13" fmla="*/ 6 h 10"/>
                  <a:gd name="T14" fmla="*/ 5 w 8"/>
                  <a:gd name="T15" fmla="*/ 6 h 10"/>
                  <a:gd name="T16" fmla="*/ 5 w 8"/>
                  <a:gd name="T17" fmla="*/ 6 h 10"/>
                  <a:gd name="T18" fmla="*/ 4 w 8"/>
                  <a:gd name="T19" fmla="*/ 5 h 10"/>
                  <a:gd name="T20" fmla="*/ 3 w 8"/>
                  <a:gd name="T21" fmla="*/ 5 h 10"/>
                  <a:gd name="T22" fmla="*/ 2 w 8"/>
                  <a:gd name="T23" fmla="*/ 5 h 10"/>
                  <a:gd name="T24" fmla="*/ 0 w 8"/>
                  <a:gd name="T25" fmla="*/ 5 h 10"/>
                  <a:gd name="T26" fmla="*/ 3 w 8"/>
                  <a:gd name="T27" fmla="*/ 2 h 10"/>
                  <a:gd name="T28" fmla="*/ 3 w 8"/>
                  <a:gd name="T29" fmla="*/ 0 h 10"/>
                  <a:gd name="T30" fmla="*/ 3 w 8"/>
                  <a:gd name="T31" fmla="*/ 0 h 10"/>
                  <a:gd name="T32" fmla="*/ 2 w 8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8" name="Freeform 1369">
                <a:extLst>
                  <a:ext uri="{FF2B5EF4-FFF2-40B4-BE49-F238E27FC236}">
                    <a16:creationId xmlns:a16="http://schemas.microsoft.com/office/drawing/2014/main" id="{00000000-0008-0000-0300-00006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416"/>
                <a:ext cx="58" cy="12"/>
              </a:xfrm>
              <a:custGeom>
                <a:avLst/>
                <a:gdLst>
                  <a:gd name="T0" fmla="*/ 58 w 58"/>
                  <a:gd name="T1" fmla="*/ 1 h 12"/>
                  <a:gd name="T2" fmla="*/ 54 w 58"/>
                  <a:gd name="T3" fmla="*/ 0 h 12"/>
                  <a:gd name="T4" fmla="*/ 51 w 58"/>
                  <a:gd name="T5" fmla="*/ 1 h 12"/>
                  <a:gd name="T6" fmla="*/ 50 w 58"/>
                  <a:gd name="T7" fmla="*/ 0 h 12"/>
                  <a:gd name="T8" fmla="*/ 40 w 58"/>
                  <a:gd name="T9" fmla="*/ 2 h 12"/>
                  <a:gd name="T10" fmla="*/ 39 w 58"/>
                  <a:gd name="T11" fmla="*/ 2 h 12"/>
                  <a:gd name="T12" fmla="*/ 37 w 58"/>
                  <a:gd name="T13" fmla="*/ 1 h 12"/>
                  <a:gd name="T14" fmla="*/ 33 w 58"/>
                  <a:gd name="T15" fmla="*/ 2 h 12"/>
                  <a:gd name="T16" fmla="*/ 33 w 58"/>
                  <a:gd name="T17" fmla="*/ 2 h 12"/>
                  <a:gd name="T18" fmla="*/ 32 w 58"/>
                  <a:gd name="T19" fmla="*/ 2 h 12"/>
                  <a:gd name="T20" fmla="*/ 31 w 58"/>
                  <a:gd name="T21" fmla="*/ 2 h 12"/>
                  <a:gd name="T22" fmla="*/ 28 w 58"/>
                  <a:gd name="T23" fmla="*/ 1 h 12"/>
                  <a:gd name="T24" fmla="*/ 25 w 58"/>
                  <a:gd name="T25" fmla="*/ 1 h 12"/>
                  <a:gd name="T26" fmla="*/ 24 w 58"/>
                  <a:gd name="T27" fmla="*/ 3 h 12"/>
                  <a:gd name="T28" fmla="*/ 22 w 58"/>
                  <a:gd name="T29" fmla="*/ 4 h 12"/>
                  <a:gd name="T30" fmla="*/ 21 w 58"/>
                  <a:gd name="T31" fmla="*/ 6 h 12"/>
                  <a:gd name="T32" fmla="*/ 20 w 58"/>
                  <a:gd name="T33" fmla="*/ 6 h 12"/>
                  <a:gd name="T34" fmla="*/ 21 w 58"/>
                  <a:gd name="T35" fmla="*/ 8 h 12"/>
                  <a:gd name="T36" fmla="*/ 20 w 58"/>
                  <a:gd name="T37" fmla="*/ 9 h 12"/>
                  <a:gd name="T38" fmla="*/ 19 w 58"/>
                  <a:gd name="T39" fmla="*/ 9 h 12"/>
                  <a:gd name="T40" fmla="*/ 16 w 58"/>
                  <a:gd name="T41" fmla="*/ 10 h 12"/>
                  <a:gd name="T42" fmla="*/ 15 w 58"/>
                  <a:gd name="T43" fmla="*/ 12 h 12"/>
                  <a:gd name="T44" fmla="*/ 14 w 58"/>
                  <a:gd name="T45" fmla="*/ 11 h 12"/>
                  <a:gd name="T46" fmla="*/ 12 w 58"/>
                  <a:gd name="T47" fmla="*/ 12 h 12"/>
                  <a:gd name="T48" fmla="*/ 11 w 58"/>
                  <a:gd name="T49" fmla="*/ 9 h 12"/>
                  <a:gd name="T50" fmla="*/ 8 w 58"/>
                  <a:gd name="T51" fmla="*/ 9 h 12"/>
                  <a:gd name="T52" fmla="*/ 6 w 58"/>
                  <a:gd name="T53" fmla="*/ 8 h 12"/>
                  <a:gd name="T54" fmla="*/ 2 w 58"/>
                  <a:gd name="T55" fmla="*/ 10 h 12"/>
                  <a:gd name="T56" fmla="*/ 2 w 58"/>
                  <a:gd name="T57" fmla="*/ 10 h 12"/>
                  <a:gd name="T58" fmla="*/ 0 w 58"/>
                  <a:gd name="T59" fmla="*/ 9 h 12"/>
                  <a:gd name="T60" fmla="*/ 0 w 58"/>
                  <a:gd name="T6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12">
                    <a:moveTo>
                      <a:pt x="58" y="1"/>
                    </a:moveTo>
                    <a:lnTo>
                      <a:pt x="54" y="0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7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1" y="8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8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39" name="Freeform 1370">
                <a:extLst>
                  <a:ext uri="{FF2B5EF4-FFF2-40B4-BE49-F238E27FC236}">
                    <a16:creationId xmlns:a16="http://schemas.microsoft.com/office/drawing/2014/main" id="{00000000-0008-0000-0300-00006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182"/>
                <a:ext cx="10" cy="20"/>
              </a:xfrm>
              <a:custGeom>
                <a:avLst/>
                <a:gdLst>
                  <a:gd name="T0" fmla="*/ 9 w 10"/>
                  <a:gd name="T1" fmla="*/ 0 h 20"/>
                  <a:gd name="T2" fmla="*/ 7 w 10"/>
                  <a:gd name="T3" fmla="*/ 1 h 20"/>
                  <a:gd name="T4" fmla="*/ 7 w 10"/>
                  <a:gd name="T5" fmla="*/ 2 h 20"/>
                  <a:gd name="T6" fmla="*/ 5 w 10"/>
                  <a:gd name="T7" fmla="*/ 2 h 20"/>
                  <a:gd name="T8" fmla="*/ 4 w 10"/>
                  <a:gd name="T9" fmla="*/ 2 h 20"/>
                  <a:gd name="T10" fmla="*/ 5 w 10"/>
                  <a:gd name="T11" fmla="*/ 5 h 20"/>
                  <a:gd name="T12" fmla="*/ 4 w 10"/>
                  <a:gd name="T13" fmla="*/ 5 h 20"/>
                  <a:gd name="T14" fmla="*/ 4 w 10"/>
                  <a:gd name="T15" fmla="*/ 6 h 20"/>
                  <a:gd name="T16" fmla="*/ 4 w 10"/>
                  <a:gd name="T17" fmla="*/ 6 h 20"/>
                  <a:gd name="T18" fmla="*/ 4 w 10"/>
                  <a:gd name="T19" fmla="*/ 6 h 20"/>
                  <a:gd name="T20" fmla="*/ 1 w 10"/>
                  <a:gd name="T21" fmla="*/ 7 h 20"/>
                  <a:gd name="T22" fmla="*/ 1 w 10"/>
                  <a:gd name="T23" fmla="*/ 8 h 20"/>
                  <a:gd name="T24" fmla="*/ 1 w 10"/>
                  <a:gd name="T25" fmla="*/ 8 h 20"/>
                  <a:gd name="T26" fmla="*/ 2 w 10"/>
                  <a:gd name="T27" fmla="*/ 10 h 20"/>
                  <a:gd name="T28" fmla="*/ 2 w 10"/>
                  <a:gd name="T29" fmla="*/ 10 h 20"/>
                  <a:gd name="T30" fmla="*/ 0 w 10"/>
                  <a:gd name="T31" fmla="*/ 12 h 20"/>
                  <a:gd name="T32" fmla="*/ 1 w 10"/>
                  <a:gd name="T33" fmla="*/ 13 h 20"/>
                  <a:gd name="T34" fmla="*/ 1 w 10"/>
                  <a:gd name="T35" fmla="*/ 14 h 20"/>
                  <a:gd name="T36" fmla="*/ 1 w 10"/>
                  <a:gd name="T37" fmla="*/ 15 h 20"/>
                  <a:gd name="T38" fmla="*/ 2 w 10"/>
                  <a:gd name="T39" fmla="*/ 16 h 20"/>
                  <a:gd name="T40" fmla="*/ 2 w 10"/>
                  <a:gd name="T41" fmla="*/ 17 h 20"/>
                  <a:gd name="T42" fmla="*/ 1 w 10"/>
                  <a:gd name="T43" fmla="*/ 19 h 20"/>
                  <a:gd name="T44" fmla="*/ 1 w 10"/>
                  <a:gd name="T45" fmla="*/ 20 h 20"/>
                  <a:gd name="T46" fmla="*/ 3 w 10"/>
                  <a:gd name="T47" fmla="*/ 17 h 20"/>
                  <a:gd name="T48" fmla="*/ 3 w 10"/>
                  <a:gd name="T49" fmla="*/ 17 h 20"/>
                  <a:gd name="T50" fmla="*/ 4 w 10"/>
                  <a:gd name="T51" fmla="*/ 15 h 20"/>
                  <a:gd name="T52" fmla="*/ 5 w 10"/>
                  <a:gd name="T53" fmla="*/ 14 h 20"/>
                  <a:gd name="T54" fmla="*/ 5 w 10"/>
                  <a:gd name="T55" fmla="*/ 14 h 20"/>
                  <a:gd name="T56" fmla="*/ 7 w 10"/>
                  <a:gd name="T57" fmla="*/ 14 h 20"/>
                  <a:gd name="T58" fmla="*/ 8 w 10"/>
                  <a:gd name="T59" fmla="*/ 11 h 20"/>
                  <a:gd name="T60" fmla="*/ 9 w 10"/>
                  <a:gd name="T61" fmla="*/ 8 h 20"/>
                  <a:gd name="T62" fmla="*/ 10 w 10"/>
                  <a:gd name="T6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0">
                    <a:moveTo>
                      <a:pt x="9" y="0"/>
                    </a:moveTo>
                    <a:lnTo>
                      <a:pt x="7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1"/>
                    </a:lnTo>
                    <a:lnTo>
                      <a:pt x="9" y="8"/>
                    </a:lnTo>
                    <a:lnTo>
                      <a:pt x="10" y="11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0" name="Freeform 1371">
                <a:extLst>
                  <a:ext uri="{FF2B5EF4-FFF2-40B4-BE49-F238E27FC236}">
                    <a16:creationId xmlns:a16="http://schemas.microsoft.com/office/drawing/2014/main" id="{00000000-0008-0000-0300-00006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" y="189"/>
                <a:ext cx="37" cy="12"/>
              </a:xfrm>
              <a:custGeom>
                <a:avLst/>
                <a:gdLst>
                  <a:gd name="T0" fmla="*/ 37 w 37"/>
                  <a:gd name="T1" fmla="*/ 5 h 12"/>
                  <a:gd name="T2" fmla="*/ 37 w 37"/>
                  <a:gd name="T3" fmla="*/ 4 h 12"/>
                  <a:gd name="T4" fmla="*/ 36 w 37"/>
                  <a:gd name="T5" fmla="*/ 3 h 12"/>
                  <a:gd name="T6" fmla="*/ 34 w 37"/>
                  <a:gd name="T7" fmla="*/ 0 h 12"/>
                  <a:gd name="T8" fmla="*/ 29 w 37"/>
                  <a:gd name="T9" fmla="*/ 1 h 12"/>
                  <a:gd name="T10" fmla="*/ 26 w 37"/>
                  <a:gd name="T11" fmla="*/ 1 h 12"/>
                  <a:gd name="T12" fmla="*/ 25 w 37"/>
                  <a:gd name="T13" fmla="*/ 1 h 12"/>
                  <a:gd name="T14" fmla="*/ 24 w 37"/>
                  <a:gd name="T15" fmla="*/ 1 h 12"/>
                  <a:gd name="T16" fmla="*/ 23 w 37"/>
                  <a:gd name="T17" fmla="*/ 1 h 12"/>
                  <a:gd name="T18" fmla="*/ 21 w 37"/>
                  <a:gd name="T19" fmla="*/ 3 h 12"/>
                  <a:gd name="T20" fmla="*/ 21 w 37"/>
                  <a:gd name="T21" fmla="*/ 3 h 12"/>
                  <a:gd name="T22" fmla="*/ 18 w 37"/>
                  <a:gd name="T23" fmla="*/ 4 h 12"/>
                  <a:gd name="T24" fmla="*/ 15 w 37"/>
                  <a:gd name="T25" fmla="*/ 4 h 12"/>
                  <a:gd name="T26" fmla="*/ 15 w 37"/>
                  <a:gd name="T27" fmla="*/ 4 h 12"/>
                  <a:gd name="T28" fmla="*/ 7 w 37"/>
                  <a:gd name="T29" fmla="*/ 4 h 12"/>
                  <a:gd name="T30" fmla="*/ 6 w 37"/>
                  <a:gd name="T31" fmla="*/ 6 h 12"/>
                  <a:gd name="T32" fmla="*/ 4 w 37"/>
                  <a:gd name="T33" fmla="*/ 8 h 12"/>
                  <a:gd name="T34" fmla="*/ 3 w 37"/>
                  <a:gd name="T35" fmla="*/ 8 h 12"/>
                  <a:gd name="T36" fmla="*/ 1 w 37"/>
                  <a:gd name="T37" fmla="*/ 8 h 12"/>
                  <a:gd name="T38" fmla="*/ 0 w 37"/>
                  <a:gd name="T39" fmla="*/ 8 h 12"/>
                  <a:gd name="T40" fmla="*/ 0 w 37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2">
                    <a:moveTo>
                      <a:pt x="37" y="5"/>
                    </a:moveTo>
                    <a:lnTo>
                      <a:pt x="37" y="4"/>
                    </a:lnTo>
                    <a:lnTo>
                      <a:pt x="36" y="3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12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1" name="Freeform 1372">
                <a:extLst>
                  <a:ext uri="{FF2B5EF4-FFF2-40B4-BE49-F238E27FC236}">
                    <a16:creationId xmlns:a16="http://schemas.microsoft.com/office/drawing/2014/main" id="{00000000-0008-0000-0300-00006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" y="538"/>
                <a:ext cx="14" cy="49"/>
              </a:xfrm>
              <a:custGeom>
                <a:avLst/>
                <a:gdLst>
                  <a:gd name="T0" fmla="*/ 0 w 42"/>
                  <a:gd name="T1" fmla="*/ 0 h 147"/>
                  <a:gd name="T2" fmla="*/ 9 w 42"/>
                  <a:gd name="T3" fmla="*/ 3 h 147"/>
                  <a:gd name="T4" fmla="*/ 14 w 42"/>
                  <a:gd name="T5" fmla="*/ 0 h 147"/>
                  <a:gd name="T6" fmla="*/ 15 w 42"/>
                  <a:gd name="T7" fmla="*/ 3 h 147"/>
                  <a:gd name="T8" fmla="*/ 15 w 42"/>
                  <a:gd name="T9" fmla="*/ 3 h 147"/>
                  <a:gd name="T10" fmla="*/ 15 w 42"/>
                  <a:gd name="T11" fmla="*/ 4 h 147"/>
                  <a:gd name="T12" fmla="*/ 15 w 42"/>
                  <a:gd name="T13" fmla="*/ 6 h 147"/>
                  <a:gd name="T14" fmla="*/ 12 w 42"/>
                  <a:gd name="T15" fmla="*/ 8 h 147"/>
                  <a:gd name="T16" fmla="*/ 12 w 42"/>
                  <a:gd name="T17" fmla="*/ 8 h 147"/>
                  <a:gd name="T18" fmla="*/ 13 w 42"/>
                  <a:gd name="T19" fmla="*/ 12 h 147"/>
                  <a:gd name="T20" fmla="*/ 13 w 42"/>
                  <a:gd name="T21" fmla="*/ 12 h 147"/>
                  <a:gd name="T22" fmla="*/ 13 w 42"/>
                  <a:gd name="T23" fmla="*/ 12 h 147"/>
                  <a:gd name="T24" fmla="*/ 20 w 42"/>
                  <a:gd name="T25" fmla="*/ 11 h 147"/>
                  <a:gd name="T26" fmla="*/ 23 w 42"/>
                  <a:gd name="T27" fmla="*/ 10 h 147"/>
                  <a:gd name="T28" fmla="*/ 23 w 42"/>
                  <a:gd name="T29" fmla="*/ 15 h 147"/>
                  <a:gd name="T30" fmla="*/ 24 w 42"/>
                  <a:gd name="T31" fmla="*/ 22 h 147"/>
                  <a:gd name="T32" fmla="*/ 24 w 42"/>
                  <a:gd name="T33" fmla="*/ 22 h 147"/>
                  <a:gd name="T34" fmla="*/ 24 w 42"/>
                  <a:gd name="T35" fmla="*/ 22 h 147"/>
                  <a:gd name="T36" fmla="*/ 28 w 42"/>
                  <a:gd name="T37" fmla="*/ 25 h 147"/>
                  <a:gd name="T38" fmla="*/ 27 w 42"/>
                  <a:gd name="T39" fmla="*/ 28 h 147"/>
                  <a:gd name="T40" fmla="*/ 27 w 42"/>
                  <a:gd name="T41" fmla="*/ 28 h 147"/>
                  <a:gd name="T42" fmla="*/ 27 w 42"/>
                  <a:gd name="T43" fmla="*/ 28 h 147"/>
                  <a:gd name="T44" fmla="*/ 29 w 42"/>
                  <a:gd name="T45" fmla="*/ 29 h 147"/>
                  <a:gd name="T46" fmla="*/ 24 w 42"/>
                  <a:gd name="T47" fmla="*/ 32 h 147"/>
                  <a:gd name="T48" fmla="*/ 24 w 42"/>
                  <a:gd name="T49" fmla="*/ 32 h 147"/>
                  <a:gd name="T50" fmla="*/ 24 w 42"/>
                  <a:gd name="T51" fmla="*/ 41 h 147"/>
                  <a:gd name="T52" fmla="*/ 24 w 42"/>
                  <a:gd name="T53" fmla="*/ 41 h 147"/>
                  <a:gd name="T54" fmla="*/ 28 w 42"/>
                  <a:gd name="T55" fmla="*/ 44 h 147"/>
                  <a:gd name="T56" fmla="*/ 28 w 42"/>
                  <a:gd name="T57" fmla="*/ 44 h 147"/>
                  <a:gd name="T58" fmla="*/ 36 w 42"/>
                  <a:gd name="T59" fmla="*/ 43 h 147"/>
                  <a:gd name="T60" fmla="*/ 40 w 42"/>
                  <a:gd name="T61" fmla="*/ 48 h 147"/>
                  <a:gd name="T62" fmla="*/ 37 w 42"/>
                  <a:gd name="T63" fmla="*/ 53 h 147"/>
                  <a:gd name="T64" fmla="*/ 37 w 42"/>
                  <a:gd name="T65" fmla="*/ 53 h 147"/>
                  <a:gd name="T66" fmla="*/ 41 w 42"/>
                  <a:gd name="T67" fmla="*/ 56 h 147"/>
                  <a:gd name="T68" fmla="*/ 41 w 42"/>
                  <a:gd name="T69" fmla="*/ 59 h 147"/>
                  <a:gd name="T70" fmla="*/ 40 w 42"/>
                  <a:gd name="T71" fmla="*/ 63 h 147"/>
                  <a:gd name="T72" fmla="*/ 39 w 42"/>
                  <a:gd name="T73" fmla="*/ 66 h 147"/>
                  <a:gd name="T74" fmla="*/ 39 w 42"/>
                  <a:gd name="T75" fmla="*/ 66 h 147"/>
                  <a:gd name="T76" fmla="*/ 42 w 42"/>
                  <a:gd name="T77" fmla="*/ 69 h 147"/>
                  <a:gd name="T78" fmla="*/ 23 w 42"/>
                  <a:gd name="T79" fmla="*/ 75 h 147"/>
                  <a:gd name="T80" fmla="*/ 21 w 42"/>
                  <a:gd name="T81" fmla="*/ 74 h 147"/>
                  <a:gd name="T82" fmla="*/ 17 w 42"/>
                  <a:gd name="T83" fmla="*/ 73 h 147"/>
                  <a:gd name="T84" fmla="*/ 2 w 42"/>
                  <a:gd name="T85" fmla="*/ 81 h 147"/>
                  <a:gd name="T86" fmla="*/ 19 w 42"/>
                  <a:gd name="T87" fmla="*/ 108 h 147"/>
                  <a:gd name="T88" fmla="*/ 20 w 42"/>
                  <a:gd name="T89" fmla="*/ 110 h 147"/>
                  <a:gd name="T90" fmla="*/ 21 w 42"/>
                  <a:gd name="T91" fmla="*/ 110 h 147"/>
                  <a:gd name="T92" fmla="*/ 25 w 42"/>
                  <a:gd name="T93" fmla="*/ 110 h 147"/>
                  <a:gd name="T94" fmla="*/ 27 w 42"/>
                  <a:gd name="T95" fmla="*/ 110 h 147"/>
                  <a:gd name="T96" fmla="*/ 28 w 42"/>
                  <a:gd name="T97" fmla="*/ 114 h 147"/>
                  <a:gd name="T98" fmla="*/ 24 w 42"/>
                  <a:gd name="T99" fmla="*/ 121 h 147"/>
                  <a:gd name="T100" fmla="*/ 23 w 42"/>
                  <a:gd name="T101" fmla="*/ 125 h 147"/>
                  <a:gd name="T102" fmla="*/ 23 w 42"/>
                  <a:gd name="T103" fmla="*/ 127 h 147"/>
                  <a:gd name="T104" fmla="*/ 21 w 42"/>
                  <a:gd name="T105" fmla="*/ 138 h 147"/>
                  <a:gd name="T106" fmla="*/ 8 w 42"/>
                  <a:gd name="T10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147">
                    <a:moveTo>
                      <a:pt x="0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42" y="69"/>
                      <a:pt x="42" y="69"/>
                      <a:pt x="42" y="69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1" y="138"/>
                      <a:pt x="21" y="138"/>
                      <a:pt x="21" y="138"/>
                    </a:cubicBezTo>
                    <a:cubicBezTo>
                      <a:pt x="8" y="147"/>
                      <a:pt x="8" y="147"/>
                      <a:pt x="8" y="147"/>
                    </a:cubicBez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2" name="Freeform 1373">
                <a:extLst>
                  <a:ext uri="{FF2B5EF4-FFF2-40B4-BE49-F238E27FC236}">
                    <a16:creationId xmlns:a16="http://schemas.microsoft.com/office/drawing/2014/main" id="{00000000-0008-0000-0300-00006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" y="765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2 h 8"/>
                  <a:gd name="T4" fmla="*/ 1 w 2"/>
                  <a:gd name="T5" fmla="*/ 4 h 8"/>
                  <a:gd name="T6" fmla="*/ 1 w 2"/>
                  <a:gd name="T7" fmla="*/ 7 h 8"/>
                  <a:gd name="T8" fmla="*/ 2 w 2"/>
                  <a:gd name="T9" fmla="*/ 8 h 8"/>
                  <a:gd name="T10" fmla="*/ 2 w 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3" name="Freeform 1374">
                <a:extLst>
                  <a:ext uri="{FF2B5EF4-FFF2-40B4-BE49-F238E27FC236}">
                    <a16:creationId xmlns:a16="http://schemas.microsoft.com/office/drawing/2014/main" id="{00000000-0008-0000-0300-00006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" y="718"/>
                <a:ext cx="21" cy="6"/>
              </a:xfrm>
              <a:custGeom>
                <a:avLst/>
                <a:gdLst>
                  <a:gd name="T0" fmla="*/ 21 w 21"/>
                  <a:gd name="T1" fmla="*/ 6 h 6"/>
                  <a:gd name="T2" fmla="*/ 17 w 21"/>
                  <a:gd name="T3" fmla="*/ 6 h 6"/>
                  <a:gd name="T4" fmla="*/ 16 w 21"/>
                  <a:gd name="T5" fmla="*/ 5 h 6"/>
                  <a:gd name="T6" fmla="*/ 14 w 21"/>
                  <a:gd name="T7" fmla="*/ 5 h 6"/>
                  <a:gd name="T8" fmla="*/ 13 w 21"/>
                  <a:gd name="T9" fmla="*/ 5 h 6"/>
                  <a:gd name="T10" fmla="*/ 12 w 21"/>
                  <a:gd name="T11" fmla="*/ 5 h 6"/>
                  <a:gd name="T12" fmla="*/ 12 w 21"/>
                  <a:gd name="T13" fmla="*/ 5 h 6"/>
                  <a:gd name="T14" fmla="*/ 11 w 21"/>
                  <a:gd name="T15" fmla="*/ 5 h 6"/>
                  <a:gd name="T16" fmla="*/ 9 w 21"/>
                  <a:gd name="T17" fmla="*/ 5 h 6"/>
                  <a:gd name="T18" fmla="*/ 8 w 21"/>
                  <a:gd name="T19" fmla="*/ 5 h 6"/>
                  <a:gd name="T20" fmla="*/ 6 w 21"/>
                  <a:gd name="T21" fmla="*/ 5 h 6"/>
                  <a:gd name="T22" fmla="*/ 5 w 21"/>
                  <a:gd name="T23" fmla="*/ 5 h 6"/>
                  <a:gd name="T24" fmla="*/ 6 w 21"/>
                  <a:gd name="T25" fmla="*/ 1 h 6"/>
                  <a:gd name="T26" fmla="*/ 5 w 21"/>
                  <a:gd name="T27" fmla="*/ 2 h 6"/>
                  <a:gd name="T28" fmla="*/ 4 w 21"/>
                  <a:gd name="T29" fmla="*/ 2 h 6"/>
                  <a:gd name="T30" fmla="*/ 2 w 21"/>
                  <a:gd name="T31" fmla="*/ 0 h 6"/>
                  <a:gd name="T32" fmla="*/ 0 w 21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17" y="6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4" name="Freeform 1375">
                <a:extLst>
                  <a:ext uri="{FF2B5EF4-FFF2-40B4-BE49-F238E27FC236}">
                    <a16:creationId xmlns:a16="http://schemas.microsoft.com/office/drawing/2014/main" id="{00000000-0008-0000-0300-00006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603"/>
                <a:ext cx="12" cy="4"/>
              </a:xfrm>
              <a:custGeom>
                <a:avLst/>
                <a:gdLst>
                  <a:gd name="T0" fmla="*/ 12 w 12"/>
                  <a:gd name="T1" fmla="*/ 2 h 4"/>
                  <a:gd name="T2" fmla="*/ 10 w 12"/>
                  <a:gd name="T3" fmla="*/ 3 h 4"/>
                  <a:gd name="T4" fmla="*/ 9 w 12"/>
                  <a:gd name="T5" fmla="*/ 3 h 4"/>
                  <a:gd name="T6" fmla="*/ 8 w 12"/>
                  <a:gd name="T7" fmla="*/ 2 h 4"/>
                  <a:gd name="T8" fmla="*/ 4 w 12"/>
                  <a:gd name="T9" fmla="*/ 3 h 4"/>
                  <a:gd name="T10" fmla="*/ 3 w 12"/>
                  <a:gd name="T11" fmla="*/ 4 h 4"/>
                  <a:gd name="T12" fmla="*/ 3 w 12"/>
                  <a:gd name="T13" fmla="*/ 4 h 4"/>
                  <a:gd name="T14" fmla="*/ 2 w 12"/>
                  <a:gd name="T15" fmla="*/ 3 h 4"/>
                  <a:gd name="T16" fmla="*/ 2 w 12"/>
                  <a:gd name="T17" fmla="*/ 3 h 4"/>
                  <a:gd name="T18" fmla="*/ 1 w 12"/>
                  <a:gd name="T19" fmla="*/ 1 h 4"/>
                  <a:gd name="T20" fmla="*/ 0 w 12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lnTo>
                      <a:pt x="10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5" name="Freeform 1376">
                <a:extLst>
                  <a:ext uri="{FF2B5EF4-FFF2-40B4-BE49-F238E27FC236}">
                    <a16:creationId xmlns:a16="http://schemas.microsoft.com/office/drawing/2014/main" id="{00000000-0008-0000-0300-00006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537"/>
                <a:ext cx="16" cy="6"/>
              </a:xfrm>
              <a:custGeom>
                <a:avLst/>
                <a:gdLst>
                  <a:gd name="T0" fmla="*/ 16 w 16"/>
                  <a:gd name="T1" fmla="*/ 0 h 6"/>
                  <a:gd name="T2" fmla="*/ 13 w 16"/>
                  <a:gd name="T3" fmla="*/ 3 h 6"/>
                  <a:gd name="T4" fmla="*/ 12 w 16"/>
                  <a:gd name="T5" fmla="*/ 4 h 6"/>
                  <a:gd name="T6" fmla="*/ 11 w 16"/>
                  <a:gd name="T7" fmla="*/ 4 h 6"/>
                  <a:gd name="T8" fmla="*/ 7 w 16"/>
                  <a:gd name="T9" fmla="*/ 4 h 6"/>
                  <a:gd name="T10" fmla="*/ 7 w 16"/>
                  <a:gd name="T11" fmla="*/ 5 h 6"/>
                  <a:gd name="T12" fmla="*/ 7 w 16"/>
                  <a:gd name="T13" fmla="*/ 2 h 6"/>
                  <a:gd name="T14" fmla="*/ 5 w 16"/>
                  <a:gd name="T15" fmla="*/ 4 h 6"/>
                  <a:gd name="T16" fmla="*/ 5 w 16"/>
                  <a:gd name="T17" fmla="*/ 4 h 6"/>
                  <a:gd name="T18" fmla="*/ 5 w 16"/>
                  <a:gd name="T19" fmla="*/ 4 h 6"/>
                  <a:gd name="T20" fmla="*/ 4 w 16"/>
                  <a:gd name="T21" fmla="*/ 4 h 6"/>
                  <a:gd name="T22" fmla="*/ 4 w 16"/>
                  <a:gd name="T23" fmla="*/ 4 h 6"/>
                  <a:gd name="T24" fmla="*/ 2 w 16"/>
                  <a:gd name="T25" fmla="*/ 5 h 6"/>
                  <a:gd name="T26" fmla="*/ 2 w 16"/>
                  <a:gd name="T27" fmla="*/ 4 h 6"/>
                  <a:gd name="T28" fmla="*/ 0 w 16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lnTo>
                      <a:pt x="13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6" name="Freeform 1377">
                <a:extLst>
                  <a:ext uri="{FF2B5EF4-FFF2-40B4-BE49-F238E27FC236}">
                    <a16:creationId xmlns:a16="http://schemas.microsoft.com/office/drawing/2014/main" id="{00000000-0008-0000-0300-00006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19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670B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7" name="Line 1378">
                <a:extLst>
                  <a:ext uri="{FF2B5EF4-FFF2-40B4-BE49-F238E27FC236}">
                    <a16:creationId xmlns:a16="http://schemas.microsoft.com/office/drawing/2014/main" id="{00000000-0008-0000-0300-00006F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8" y="80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8" name="Freeform 1379">
                <a:extLst>
                  <a:ext uri="{FF2B5EF4-FFF2-40B4-BE49-F238E27FC236}">
                    <a16:creationId xmlns:a16="http://schemas.microsoft.com/office/drawing/2014/main" id="{00000000-0008-0000-0300-00007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7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2 h 4"/>
                  <a:gd name="T4" fmla="*/ 2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49" name="Freeform 1380">
                <a:extLst>
                  <a:ext uri="{FF2B5EF4-FFF2-40B4-BE49-F238E27FC236}">
                    <a16:creationId xmlns:a16="http://schemas.microsoft.com/office/drawing/2014/main" id="{00000000-0008-0000-0300-00007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" y="7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0" name="Freeform 1381">
                <a:extLst>
                  <a:ext uri="{FF2B5EF4-FFF2-40B4-BE49-F238E27FC236}">
                    <a16:creationId xmlns:a16="http://schemas.microsoft.com/office/drawing/2014/main" id="{00000000-0008-0000-0300-00007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" y="7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4 h 5"/>
                  <a:gd name="T4" fmla="*/ 0 w 3"/>
                  <a:gd name="T5" fmla="*/ 3 h 5"/>
                  <a:gd name="T6" fmla="*/ 0 w 3"/>
                  <a:gd name="T7" fmla="*/ 3 h 5"/>
                  <a:gd name="T8" fmla="*/ 1 w 3"/>
                  <a:gd name="T9" fmla="*/ 0 h 5"/>
                  <a:gd name="T10" fmla="*/ 3 w 3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1" name="Line 1382">
                <a:extLst>
                  <a:ext uri="{FF2B5EF4-FFF2-40B4-BE49-F238E27FC236}">
                    <a16:creationId xmlns:a16="http://schemas.microsoft.com/office/drawing/2014/main" id="{00000000-0008-0000-0300-000073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" y="81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2" name="Line 1383">
                <a:extLst>
                  <a:ext uri="{FF2B5EF4-FFF2-40B4-BE49-F238E27FC236}">
                    <a16:creationId xmlns:a16="http://schemas.microsoft.com/office/drawing/2014/main" id="{00000000-0008-0000-0300-000074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" y="81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3" name="Line 1384">
                <a:extLst>
                  <a:ext uri="{FF2B5EF4-FFF2-40B4-BE49-F238E27FC236}">
                    <a16:creationId xmlns:a16="http://schemas.microsoft.com/office/drawing/2014/main" id="{00000000-0008-0000-0300-000075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82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4" name="Freeform 1385">
                <a:extLst>
                  <a:ext uri="{FF2B5EF4-FFF2-40B4-BE49-F238E27FC236}">
                    <a16:creationId xmlns:a16="http://schemas.microsoft.com/office/drawing/2014/main" id="{00000000-0008-0000-0300-00007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" y="81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5" name="Freeform 1386">
                <a:extLst>
                  <a:ext uri="{FF2B5EF4-FFF2-40B4-BE49-F238E27FC236}">
                    <a16:creationId xmlns:a16="http://schemas.microsoft.com/office/drawing/2014/main" id="{00000000-0008-0000-0300-00007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" y="8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6" name="Freeform 1387">
                <a:extLst>
                  <a:ext uri="{FF2B5EF4-FFF2-40B4-BE49-F238E27FC236}">
                    <a16:creationId xmlns:a16="http://schemas.microsoft.com/office/drawing/2014/main" id="{00000000-0008-0000-0300-00007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" y="81"/>
                <a:ext cx="6" cy="2"/>
              </a:xfrm>
              <a:custGeom>
                <a:avLst/>
                <a:gdLst>
                  <a:gd name="T0" fmla="*/ 1 w 6"/>
                  <a:gd name="T1" fmla="*/ 0 h 2"/>
                  <a:gd name="T2" fmla="*/ 1 w 6"/>
                  <a:gd name="T3" fmla="*/ 1 h 2"/>
                  <a:gd name="T4" fmla="*/ 0 w 6"/>
                  <a:gd name="T5" fmla="*/ 2 h 2"/>
                  <a:gd name="T6" fmla="*/ 1 w 6"/>
                  <a:gd name="T7" fmla="*/ 2 h 2"/>
                  <a:gd name="T8" fmla="*/ 4 w 6"/>
                  <a:gd name="T9" fmla="*/ 1 h 2"/>
                  <a:gd name="T10" fmla="*/ 6 w 6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6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7" name="Freeform 1388">
                <a:extLst>
                  <a:ext uri="{FF2B5EF4-FFF2-40B4-BE49-F238E27FC236}">
                    <a16:creationId xmlns:a16="http://schemas.microsoft.com/office/drawing/2014/main" id="{00000000-0008-0000-0300-00007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1 h 3"/>
                  <a:gd name="T4" fmla="*/ 2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8" name="Freeform 1389">
                <a:extLst>
                  <a:ext uri="{FF2B5EF4-FFF2-40B4-BE49-F238E27FC236}">
                    <a16:creationId xmlns:a16="http://schemas.microsoft.com/office/drawing/2014/main" id="{00000000-0008-0000-0300-00007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82"/>
                <a:ext cx="5" cy="2"/>
              </a:xfrm>
              <a:custGeom>
                <a:avLst/>
                <a:gdLst>
                  <a:gd name="T0" fmla="*/ 1 w 5"/>
                  <a:gd name="T1" fmla="*/ 2 h 2"/>
                  <a:gd name="T2" fmla="*/ 0 w 5"/>
                  <a:gd name="T3" fmla="*/ 1 h 2"/>
                  <a:gd name="T4" fmla="*/ 3 w 5"/>
                  <a:gd name="T5" fmla="*/ 0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59" name="Freeform 1390">
                <a:extLst>
                  <a:ext uri="{FF2B5EF4-FFF2-40B4-BE49-F238E27FC236}">
                    <a16:creationId xmlns:a16="http://schemas.microsoft.com/office/drawing/2014/main" id="{00000000-0008-0000-0300-00007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" y="8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0" name="Freeform 1391">
                <a:extLst>
                  <a:ext uri="{FF2B5EF4-FFF2-40B4-BE49-F238E27FC236}">
                    <a16:creationId xmlns:a16="http://schemas.microsoft.com/office/drawing/2014/main" id="{00000000-0008-0000-0300-00007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84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1" name="Freeform 1392">
                <a:extLst>
                  <a:ext uri="{FF2B5EF4-FFF2-40B4-BE49-F238E27FC236}">
                    <a16:creationId xmlns:a16="http://schemas.microsoft.com/office/drawing/2014/main" id="{00000000-0008-0000-0300-00007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" y="81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1 h 4"/>
                  <a:gd name="T4" fmla="*/ 5 w 6"/>
                  <a:gd name="T5" fmla="*/ 1 h 4"/>
                  <a:gd name="T6" fmla="*/ 4 w 6"/>
                  <a:gd name="T7" fmla="*/ 3 h 4"/>
                  <a:gd name="T8" fmla="*/ 3 w 6"/>
                  <a:gd name="T9" fmla="*/ 3 h 4"/>
                  <a:gd name="T10" fmla="*/ 2 w 6"/>
                  <a:gd name="T11" fmla="*/ 3 h 4"/>
                  <a:gd name="T12" fmla="*/ 0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2" name="Freeform 1393">
                <a:extLst>
                  <a:ext uri="{FF2B5EF4-FFF2-40B4-BE49-F238E27FC236}">
                    <a16:creationId xmlns:a16="http://schemas.microsoft.com/office/drawing/2014/main" id="{00000000-0008-0000-0300-00007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" y="81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2 w 3"/>
                  <a:gd name="T5" fmla="*/ 4 h 4"/>
                  <a:gd name="T6" fmla="*/ 3 w 3"/>
                  <a:gd name="T7" fmla="*/ 3 h 4"/>
                  <a:gd name="T8" fmla="*/ 2 w 3"/>
                  <a:gd name="T9" fmla="*/ 1 h 4"/>
                  <a:gd name="T10" fmla="*/ 2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3" name="Freeform 1394">
                <a:extLst>
                  <a:ext uri="{FF2B5EF4-FFF2-40B4-BE49-F238E27FC236}">
                    <a16:creationId xmlns:a16="http://schemas.microsoft.com/office/drawing/2014/main" id="{00000000-0008-0000-0300-00007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" y="82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3 w 8"/>
                  <a:gd name="T3" fmla="*/ 3 h 4"/>
                  <a:gd name="T4" fmla="*/ 5 w 8"/>
                  <a:gd name="T5" fmla="*/ 2 h 4"/>
                  <a:gd name="T6" fmla="*/ 6 w 8"/>
                  <a:gd name="T7" fmla="*/ 2 h 4"/>
                  <a:gd name="T8" fmla="*/ 8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4" name="Freeform 1395">
                <a:extLst>
                  <a:ext uri="{FF2B5EF4-FFF2-40B4-BE49-F238E27FC236}">
                    <a16:creationId xmlns:a16="http://schemas.microsoft.com/office/drawing/2014/main" id="{00000000-0008-0000-0300-00008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" y="8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5" name="Freeform 1396">
                <a:extLst>
                  <a:ext uri="{FF2B5EF4-FFF2-40B4-BE49-F238E27FC236}">
                    <a16:creationId xmlns:a16="http://schemas.microsoft.com/office/drawing/2014/main" id="{00000000-0008-0000-0300-00008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" y="81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4 h 6"/>
                  <a:gd name="T4" fmla="*/ 2 w 3"/>
                  <a:gd name="T5" fmla="*/ 2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6" name="Freeform 1397">
                <a:extLst>
                  <a:ext uri="{FF2B5EF4-FFF2-40B4-BE49-F238E27FC236}">
                    <a16:creationId xmlns:a16="http://schemas.microsoft.com/office/drawing/2014/main" id="{00000000-0008-0000-0300-00008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86"/>
                <a:ext cx="5" cy="3"/>
              </a:xfrm>
              <a:custGeom>
                <a:avLst/>
                <a:gdLst>
                  <a:gd name="T0" fmla="*/ 2 w 5"/>
                  <a:gd name="T1" fmla="*/ 1 h 3"/>
                  <a:gd name="T2" fmla="*/ 0 w 5"/>
                  <a:gd name="T3" fmla="*/ 2 h 3"/>
                  <a:gd name="T4" fmla="*/ 0 w 5"/>
                  <a:gd name="T5" fmla="*/ 3 h 3"/>
                  <a:gd name="T6" fmla="*/ 3 w 5"/>
                  <a:gd name="T7" fmla="*/ 1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7" name="Freeform 1398">
                <a:extLst>
                  <a:ext uri="{FF2B5EF4-FFF2-40B4-BE49-F238E27FC236}">
                    <a16:creationId xmlns:a16="http://schemas.microsoft.com/office/drawing/2014/main" id="{00000000-0008-0000-0300-00008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8" name="Freeform 1399">
                <a:extLst>
                  <a:ext uri="{FF2B5EF4-FFF2-40B4-BE49-F238E27FC236}">
                    <a16:creationId xmlns:a16="http://schemas.microsoft.com/office/drawing/2014/main" id="{00000000-0008-0000-0300-00008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" y="84"/>
                <a:ext cx="8" cy="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5 w 8"/>
                  <a:gd name="T9" fmla="*/ 3 h 6"/>
                  <a:gd name="T10" fmla="*/ 4 w 8"/>
                  <a:gd name="T11" fmla="*/ 2 h 6"/>
                  <a:gd name="T12" fmla="*/ 1 w 8"/>
                  <a:gd name="T13" fmla="*/ 1 h 6"/>
                  <a:gd name="T14" fmla="*/ 0 w 8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7" y="6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69" name="Freeform 1400">
                <a:extLst>
                  <a:ext uri="{FF2B5EF4-FFF2-40B4-BE49-F238E27FC236}">
                    <a16:creationId xmlns:a16="http://schemas.microsoft.com/office/drawing/2014/main" id="{00000000-0008-0000-0300-00008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81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1 h 9"/>
                  <a:gd name="T4" fmla="*/ 2 w 9"/>
                  <a:gd name="T5" fmla="*/ 3 h 9"/>
                  <a:gd name="T6" fmla="*/ 2 w 9"/>
                  <a:gd name="T7" fmla="*/ 5 h 9"/>
                  <a:gd name="T8" fmla="*/ 3 w 9"/>
                  <a:gd name="T9" fmla="*/ 5 h 9"/>
                  <a:gd name="T10" fmla="*/ 4 w 9"/>
                  <a:gd name="T11" fmla="*/ 3 h 9"/>
                  <a:gd name="T12" fmla="*/ 5 w 9"/>
                  <a:gd name="T13" fmla="*/ 3 h 9"/>
                  <a:gd name="T14" fmla="*/ 5 w 9"/>
                  <a:gd name="T15" fmla="*/ 5 h 9"/>
                  <a:gd name="T16" fmla="*/ 9 w 9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9" y="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0" name="Freeform 1401">
                <a:extLst>
                  <a:ext uri="{FF2B5EF4-FFF2-40B4-BE49-F238E27FC236}">
                    <a16:creationId xmlns:a16="http://schemas.microsoft.com/office/drawing/2014/main" id="{00000000-0008-0000-0300-00008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" y="81"/>
                <a:ext cx="6" cy="10"/>
              </a:xfrm>
              <a:custGeom>
                <a:avLst/>
                <a:gdLst>
                  <a:gd name="T0" fmla="*/ 4 w 6"/>
                  <a:gd name="T1" fmla="*/ 0 h 10"/>
                  <a:gd name="T2" fmla="*/ 2 w 6"/>
                  <a:gd name="T3" fmla="*/ 2 h 10"/>
                  <a:gd name="T4" fmla="*/ 2 w 6"/>
                  <a:gd name="T5" fmla="*/ 4 h 10"/>
                  <a:gd name="T6" fmla="*/ 0 w 6"/>
                  <a:gd name="T7" fmla="*/ 7 h 10"/>
                  <a:gd name="T8" fmla="*/ 3 w 6"/>
                  <a:gd name="T9" fmla="*/ 10 h 10"/>
                  <a:gd name="T10" fmla="*/ 6 w 6"/>
                  <a:gd name="T11" fmla="*/ 4 h 10"/>
                  <a:gd name="T12" fmla="*/ 4 w 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6" y="4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1" name="Freeform 1402">
                <a:extLst>
                  <a:ext uri="{FF2B5EF4-FFF2-40B4-BE49-F238E27FC236}">
                    <a16:creationId xmlns:a16="http://schemas.microsoft.com/office/drawing/2014/main" id="{00000000-0008-0000-0300-00008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87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3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4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2" name="Freeform 1403">
                <a:extLst>
                  <a:ext uri="{FF2B5EF4-FFF2-40B4-BE49-F238E27FC236}">
                    <a16:creationId xmlns:a16="http://schemas.microsoft.com/office/drawing/2014/main" id="{00000000-0008-0000-0300-00008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" y="81"/>
                <a:ext cx="19" cy="11"/>
              </a:xfrm>
              <a:custGeom>
                <a:avLst/>
                <a:gdLst>
                  <a:gd name="T0" fmla="*/ 19 w 19"/>
                  <a:gd name="T1" fmla="*/ 9 h 11"/>
                  <a:gd name="T2" fmla="*/ 18 w 19"/>
                  <a:gd name="T3" fmla="*/ 9 h 11"/>
                  <a:gd name="T4" fmla="*/ 15 w 19"/>
                  <a:gd name="T5" fmla="*/ 11 h 11"/>
                  <a:gd name="T6" fmla="*/ 14 w 19"/>
                  <a:gd name="T7" fmla="*/ 9 h 11"/>
                  <a:gd name="T8" fmla="*/ 16 w 19"/>
                  <a:gd name="T9" fmla="*/ 7 h 11"/>
                  <a:gd name="T10" fmla="*/ 18 w 19"/>
                  <a:gd name="T11" fmla="*/ 6 h 11"/>
                  <a:gd name="T12" fmla="*/ 19 w 19"/>
                  <a:gd name="T13" fmla="*/ 4 h 11"/>
                  <a:gd name="T14" fmla="*/ 19 w 19"/>
                  <a:gd name="T15" fmla="*/ 3 h 11"/>
                  <a:gd name="T16" fmla="*/ 17 w 19"/>
                  <a:gd name="T17" fmla="*/ 6 h 11"/>
                  <a:gd name="T18" fmla="*/ 14 w 19"/>
                  <a:gd name="T19" fmla="*/ 6 h 11"/>
                  <a:gd name="T20" fmla="*/ 12 w 19"/>
                  <a:gd name="T21" fmla="*/ 8 h 11"/>
                  <a:gd name="T22" fmla="*/ 10 w 19"/>
                  <a:gd name="T23" fmla="*/ 6 h 11"/>
                  <a:gd name="T24" fmla="*/ 9 w 19"/>
                  <a:gd name="T25" fmla="*/ 5 h 11"/>
                  <a:gd name="T26" fmla="*/ 8 w 19"/>
                  <a:gd name="T27" fmla="*/ 6 h 11"/>
                  <a:gd name="T28" fmla="*/ 6 w 19"/>
                  <a:gd name="T29" fmla="*/ 6 h 11"/>
                  <a:gd name="T30" fmla="*/ 5 w 19"/>
                  <a:gd name="T31" fmla="*/ 3 h 11"/>
                  <a:gd name="T32" fmla="*/ 6 w 19"/>
                  <a:gd name="T33" fmla="*/ 1 h 11"/>
                  <a:gd name="T34" fmla="*/ 6 w 19"/>
                  <a:gd name="T35" fmla="*/ 1 h 11"/>
                  <a:gd name="T36" fmla="*/ 2 w 19"/>
                  <a:gd name="T37" fmla="*/ 2 h 11"/>
                  <a:gd name="T38" fmla="*/ 1 w 19"/>
                  <a:gd name="T39" fmla="*/ 1 h 11"/>
                  <a:gd name="T40" fmla="*/ 0 w 19"/>
                  <a:gd name="T4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1">
                    <a:moveTo>
                      <a:pt x="19" y="9"/>
                    </a:moveTo>
                    <a:lnTo>
                      <a:pt x="18" y="9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3" name="Freeform 1404">
                <a:extLst>
                  <a:ext uri="{FF2B5EF4-FFF2-40B4-BE49-F238E27FC236}">
                    <a16:creationId xmlns:a16="http://schemas.microsoft.com/office/drawing/2014/main" id="{00000000-0008-0000-0300-00008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" y="9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0 w 2"/>
                  <a:gd name="T5" fmla="*/ 1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4" name="Freeform 1405">
                <a:extLst>
                  <a:ext uri="{FF2B5EF4-FFF2-40B4-BE49-F238E27FC236}">
                    <a16:creationId xmlns:a16="http://schemas.microsoft.com/office/drawing/2014/main" id="{00000000-0008-0000-0300-00008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" y="81"/>
                <a:ext cx="3" cy="11"/>
              </a:xfrm>
              <a:custGeom>
                <a:avLst/>
                <a:gdLst>
                  <a:gd name="T0" fmla="*/ 1 w 3"/>
                  <a:gd name="T1" fmla="*/ 0 h 11"/>
                  <a:gd name="T2" fmla="*/ 3 w 3"/>
                  <a:gd name="T3" fmla="*/ 1 h 11"/>
                  <a:gd name="T4" fmla="*/ 1 w 3"/>
                  <a:gd name="T5" fmla="*/ 7 h 11"/>
                  <a:gd name="T6" fmla="*/ 2 w 3"/>
                  <a:gd name="T7" fmla="*/ 10 h 11"/>
                  <a:gd name="T8" fmla="*/ 0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lnTo>
                      <a:pt x="3" y="1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0" y="1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5" name="Freeform 1406">
                <a:extLst>
                  <a:ext uri="{FF2B5EF4-FFF2-40B4-BE49-F238E27FC236}">
                    <a16:creationId xmlns:a16="http://schemas.microsoft.com/office/drawing/2014/main" id="{00000000-0008-0000-0300-00008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" y="81"/>
                <a:ext cx="8" cy="12"/>
              </a:xfrm>
              <a:custGeom>
                <a:avLst/>
                <a:gdLst>
                  <a:gd name="T0" fmla="*/ 8 w 8"/>
                  <a:gd name="T1" fmla="*/ 12 h 12"/>
                  <a:gd name="T2" fmla="*/ 6 w 8"/>
                  <a:gd name="T3" fmla="*/ 12 h 12"/>
                  <a:gd name="T4" fmla="*/ 3 w 8"/>
                  <a:gd name="T5" fmla="*/ 4 h 12"/>
                  <a:gd name="T6" fmla="*/ 0 w 8"/>
                  <a:gd name="T7" fmla="*/ 2 h 12"/>
                  <a:gd name="T8" fmla="*/ 1 w 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8" y="12"/>
                    </a:moveTo>
                    <a:lnTo>
                      <a:pt x="6" y="1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6" name="Freeform 1407">
                <a:extLst>
                  <a:ext uri="{FF2B5EF4-FFF2-40B4-BE49-F238E27FC236}">
                    <a16:creationId xmlns:a16="http://schemas.microsoft.com/office/drawing/2014/main" id="{00000000-0008-0000-0300-00008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2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1 h 6"/>
                  <a:gd name="T4" fmla="*/ 1 w 3"/>
                  <a:gd name="T5" fmla="*/ 0 h 6"/>
                  <a:gd name="T6" fmla="*/ 0 w 3"/>
                  <a:gd name="T7" fmla="*/ 4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3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7" name="Freeform 1408">
                <a:extLst>
                  <a:ext uri="{FF2B5EF4-FFF2-40B4-BE49-F238E27FC236}">
                    <a16:creationId xmlns:a16="http://schemas.microsoft.com/office/drawing/2014/main" id="{00000000-0008-0000-0300-00008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5"/>
                <a:ext cx="19" cy="16"/>
              </a:xfrm>
              <a:custGeom>
                <a:avLst/>
                <a:gdLst>
                  <a:gd name="T0" fmla="*/ 7 w 19"/>
                  <a:gd name="T1" fmla="*/ 16 h 16"/>
                  <a:gd name="T2" fmla="*/ 3 w 19"/>
                  <a:gd name="T3" fmla="*/ 13 h 16"/>
                  <a:gd name="T4" fmla="*/ 6 w 19"/>
                  <a:gd name="T5" fmla="*/ 11 h 16"/>
                  <a:gd name="T6" fmla="*/ 5 w 19"/>
                  <a:gd name="T7" fmla="*/ 10 h 16"/>
                  <a:gd name="T8" fmla="*/ 0 w 19"/>
                  <a:gd name="T9" fmla="*/ 12 h 16"/>
                  <a:gd name="T10" fmla="*/ 0 w 19"/>
                  <a:gd name="T11" fmla="*/ 11 h 16"/>
                  <a:gd name="T12" fmla="*/ 0 w 19"/>
                  <a:gd name="T13" fmla="*/ 7 h 16"/>
                  <a:gd name="T14" fmla="*/ 6 w 19"/>
                  <a:gd name="T15" fmla="*/ 6 h 16"/>
                  <a:gd name="T16" fmla="*/ 8 w 19"/>
                  <a:gd name="T17" fmla="*/ 7 h 16"/>
                  <a:gd name="T18" fmla="*/ 9 w 19"/>
                  <a:gd name="T19" fmla="*/ 5 h 16"/>
                  <a:gd name="T20" fmla="*/ 4 w 19"/>
                  <a:gd name="T21" fmla="*/ 2 h 16"/>
                  <a:gd name="T22" fmla="*/ 5 w 19"/>
                  <a:gd name="T23" fmla="*/ 1 h 16"/>
                  <a:gd name="T24" fmla="*/ 10 w 19"/>
                  <a:gd name="T25" fmla="*/ 0 h 16"/>
                  <a:gd name="T26" fmla="*/ 10 w 19"/>
                  <a:gd name="T27" fmla="*/ 3 h 16"/>
                  <a:gd name="T28" fmla="*/ 14 w 19"/>
                  <a:gd name="T29" fmla="*/ 2 h 16"/>
                  <a:gd name="T30" fmla="*/ 15 w 19"/>
                  <a:gd name="T31" fmla="*/ 3 h 16"/>
                  <a:gd name="T32" fmla="*/ 12 w 19"/>
                  <a:gd name="T33" fmla="*/ 6 h 16"/>
                  <a:gd name="T34" fmla="*/ 15 w 19"/>
                  <a:gd name="T35" fmla="*/ 9 h 16"/>
                  <a:gd name="T36" fmla="*/ 17 w 19"/>
                  <a:gd name="T37" fmla="*/ 8 h 16"/>
                  <a:gd name="T38" fmla="*/ 18 w 19"/>
                  <a:gd name="T39" fmla="*/ 6 h 16"/>
                  <a:gd name="T40" fmla="*/ 19 w 19"/>
                  <a:gd name="T41" fmla="*/ 6 h 16"/>
                  <a:gd name="T42" fmla="*/ 19 w 19"/>
                  <a:gd name="T43" fmla="*/ 9 h 16"/>
                  <a:gd name="T44" fmla="*/ 15 w 19"/>
                  <a:gd name="T45" fmla="*/ 13 h 16"/>
                  <a:gd name="T46" fmla="*/ 15 w 19"/>
                  <a:gd name="T47" fmla="*/ 13 h 16"/>
                  <a:gd name="T48" fmla="*/ 10 w 19"/>
                  <a:gd name="T49" fmla="*/ 12 h 16"/>
                  <a:gd name="T50" fmla="*/ 10 w 19"/>
                  <a:gd name="T51" fmla="*/ 14 h 16"/>
                  <a:gd name="T52" fmla="*/ 10 w 19"/>
                  <a:gd name="T53" fmla="*/ 14 h 16"/>
                  <a:gd name="T54" fmla="*/ 7 w 19"/>
                  <a:gd name="T5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" h="16">
                    <a:moveTo>
                      <a:pt x="7" y="16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9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8" name="Freeform 1409">
                <a:extLst>
                  <a:ext uri="{FF2B5EF4-FFF2-40B4-BE49-F238E27FC236}">
                    <a16:creationId xmlns:a16="http://schemas.microsoft.com/office/drawing/2014/main" id="{00000000-0008-0000-0300-00008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" y="12"/>
                <a:ext cx="2" cy="12"/>
              </a:xfrm>
              <a:custGeom>
                <a:avLst/>
                <a:gdLst>
                  <a:gd name="T0" fmla="*/ 2 w 2"/>
                  <a:gd name="T1" fmla="*/ 12 h 12"/>
                  <a:gd name="T2" fmla="*/ 1 w 2"/>
                  <a:gd name="T3" fmla="*/ 10 h 12"/>
                  <a:gd name="T4" fmla="*/ 0 w 2"/>
                  <a:gd name="T5" fmla="*/ 8 h 12"/>
                  <a:gd name="T6" fmla="*/ 1 w 2"/>
                  <a:gd name="T7" fmla="*/ 4 h 12"/>
                  <a:gd name="T8" fmla="*/ 2 w 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79" name="Freeform 1410">
                <a:extLst>
                  <a:ext uri="{FF2B5EF4-FFF2-40B4-BE49-F238E27FC236}">
                    <a16:creationId xmlns:a16="http://schemas.microsoft.com/office/drawing/2014/main" id="{00000000-0008-0000-0300-00008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0" name="Freeform 1411">
                <a:extLst>
                  <a:ext uri="{FF2B5EF4-FFF2-40B4-BE49-F238E27FC236}">
                    <a16:creationId xmlns:a16="http://schemas.microsoft.com/office/drawing/2014/main" id="{00000000-0008-0000-0300-00009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20"/>
                <a:ext cx="8" cy="8"/>
              </a:xfrm>
              <a:custGeom>
                <a:avLst/>
                <a:gdLst>
                  <a:gd name="T0" fmla="*/ 5 w 8"/>
                  <a:gd name="T1" fmla="*/ 8 h 8"/>
                  <a:gd name="T2" fmla="*/ 1 w 8"/>
                  <a:gd name="T3" fmla="*/ 6 h 8"/>
                  <a:gd name="T4" fmla="*/ 2 w 8"/>
                  <a:gd name="T5" fmla="*/ 4 h 8"/>
                  <a:gd name="T6" fmla="*/ 0 w 8"/>
                  <a:gd name="T7" fmla="*/ 3 h 8"/>
                  <a:gd name="T8" fmla="*/ 2 w 8"/>
                  <a:gd name="T9" fmla="*/ 1 h 8"/>
                  <a:gd name="T10" fmla="*/ 4 w 8"/>
                  <a:gd name="T11" fmla="*/ 0 h 8"/>
                  <a:gd name="T12" fmla="*/ 6 w 8"/>
                  <a:gd name="T13" fmla="*/ 2 h 8"/>
                  <a:gd name="T14" fmla="*/ 4 w 8"/>
                  <a:gd name="T15" fmla="*/ 3 h 8"/>
                  <a:gd name="T16" fmla="*/ 4 w 8"/>
                  <a:gd name="T17" fmla="*/ 4 h 8"/>
                  <a:gd name="T18" fmla="*/ 7 w 8"/>
                  <a:gd name="T19" fmla="*/ 4 h 8"/>
                  <a:gd name="T20" fmla="*/ 8 w 8"/>
                  <a:gd name="T21" fmla="*/ 5 h 8"/>
                  <a:gd name="T22" fmla="*/ 6 w 8"/>
                  <a:gd name="T23" fmla="*/ 6 h 8"/>
                  <a:gd name="T24" fmla="*/ 5 w 8"/>
                  <a:gd name="T2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lnTo>
                      <a:pt x="1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5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1" name="Freeform 1412">
                <a:extLst>
                  <a:ext uri="{FF2B5EF4-FFF2-40B4-BE49-F238E27FC236}">
                    <a16:creationId xmlns:a16="http://schemas.microsoft.com/office/drawing/2014/main" id="{00000000-0008-0000-0300-00009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" y="2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2 h 3"/>
                  <a:gd name="T8" fmla="*/ 1 w 2"/>
                  <a:gd name="T9" fmla="*/ 2 h 3"/>
                  <a:gd name="T10" fmla="*/ 0 w 2"/>
                  <a:gd name="T11" fmla="*/ 0 h 3"/>
                  <a:gd name="T12" fmla="*/ 0 w 2"/>
                  <a:gd name="T13" fmla="*/ 1 h 3"/>
                  <a:gd name="T14" fmla="*/ 1 w 2"/>
                  <a:gd name="T15" fmla="*/ 2 h 3"/>
                  <a:gd name="T16" fmla="*/ 1 w 2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2" name="Line 1413">
                <a:extLst>
                  <a:ext uri="{FF2B5EF4-FFF2-40B4-BE49-F238E27FC236}">
                    <a16:creationId xmlns:a16="http://schemas.microsoft.com/office/drawing/2014/main" id="{00000000-0008-0000-0300-000092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" y="31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3" name="Freeform 1414">
                <a:extLst>
                  <a:ext uri="{FF2B5EF4-FFF2-40B4-BE49-F238E27FC236}">
                    <a16:creationId xmlns:a16="http://schemas.microsoft.com/office/drawing/2014/main" id="{00000000-0008-0000-0300-00009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" y="0"/>
                <a:ext cx="28" cy="32"/>
              </a:xfrm>
              <a:custGeom>
                <a:avLst/>
                <a:gdLst>
                  <a:gd name="T0" fmla="*/ 3 w 28"/>
                  <a:gd name="T1" fmla="*/ 31 h 32"/>
                  <a:gd name="T2" fmla="*/ 3 w 28"/>
                  <a:gd name="T3" fmla="*/ 30 h 32"/>
                  <a:gd name="T4" fmla="*/ 1 w 28"/>
                  <a:gd name="T5" fmla="*/ 29 h 32"/>
                  <a:gd name="T6" fmla="*/ 2 w 28"/>
                  <a:gd name="T7" fmla="*/ 26 h 32"/>
                  <a:gd name="T8" fmla="*/ 6 w 28"/>
                  <a:gd name="T9" fmla="*/ 26 h 32"/>
                  <a:gd name="T10" fmla="*/ 6 w 28"/>
                  <a:gd name="T11" fmla="*/ 25 h 32"/>
                  <a:gd name="T12" fmla="*/ 5 w 28"/>
                  <a:gd name="T13" fmla="*/ 24 h 32"/>
                  <a:gd name="T14" fmla="*/ 4 w 28"/>
                  <a:gd name="T15" fmla="*/ 21 h 32"/>
                  <a:gd name="T16" fmla="*/ 8 w 28"/>
                  <a:gd name="T17" fmla="*/ 21 h 32"/>
                  <a:gd name="T18" fmla="*/ 13 w 28"/>
                  <a:gd name="T19" fmla="*/ 21 h 32"/>
                  <a:gd name="T20" fmla="*/ 10 w 28"/>
                  <a:gd name="T21" fmla="*/ 20 h 32"/>
                  <a:gd name="T22" fmla="*/ 8 w 28"/>
                  <a:gd name="T23" fmla="*/ 19 h 32"/>
                  <a:gd name="T24" fmla="*/ 8 w 28"/>
                  <a:gd name="T25" fmla="*/ 17 h 32"/>
                  <a:gd name="T26" fmla="*/ 6 w 28"/>
                  <a:gd name="T27" fmla="*/ 14 h 32"/>
                  <a:gd name="T28" fmla="*/ 3 w 28"/>
                  <a:gd name="T29" fmla="*/ 16 h 32"/>
                  <a:gd name="T30" fmla="*/ 0 w 28"/>
                  <a:gd name="T31" fmla="*/ 14 h 32"/>
                  <a:gd name="T32" fmla="*/ 0 w 28"/>
                  <a:gd name="T33" fmla="*/ 12 h 32"/>
                  <a:gd name="T34" fmla="*/ 3 w 28"/>
                  <a:gd name="T35" fmla="*/ 13 h 32"/>
                  <a:gd name="T36" fmla="*/ 2 w 28"/>
                  <a:gd name="T37" fmla="*/ 10 h 32"/>
                  <a:gd name="T38" fmla="*/ 1 w 28"/>
                  <a:gd name="T39" fmla="*/ 9 h 32"/>
                  <a:gd name="T40" fmla="*/ 1 w 28"/>
                  <a:gd name="T41" fmla="*/ 7 h 32"/>
                  <a:gd name="T42" fmla="*/ 6 w 28"/>
                  <a:gd name="T43" fmla="*/ 8 h 32"/>
                  <a:gd name="T44" fmla="*/ 8 w 28"/>
                  <a:gd name="T45" fmla="*/ 12 h 32"/>
                  <a:gd name="T46" fmla="*/ 8 w 28"/>
                  <a:gd name="T47" fmla="*/ 7 h 32"/>
                  <a:gd name="T48" fmla="*/ 6 w 28"/>
                  <a:gd name="T49" fmla="*/ 5 h 32"/>
                  <a:gd name="T50" fmla="*/ 6 w 28"/>
                  <a:gd name="T51" fmla="*/ 2 h 32"/>
                  <a:gd name="T52" fmla="*/ 7 w 28"/>
                  <a:gd name="T53" fmla="*/ 1 h 32"/>
                  <a:gd name="T54" fmla="*/ 8 w 28"/>
                  <a:gd name="T55" fmla="*/ 0 h 32"/>
                  <a:gd name="T56" fmla="*/ 8 w 28"/>
                  <a:gd name="T57" fmla="*/ 0 h 32"/>
                  <a:gd name="T58" fmla="*/ 10 w 28"/>
                  <a:gd name="T59" fmla="*/ 1 h 32"/>
                  <a:gd name="T60" fmla="*/ 10 w 28"/>
                  <a:gd name="T61" fmla="*/ 4 h 32"/>
                  <a:gd name="T62" fmla="*/ 12 w 28"/>
                  <a:gd name="T63" fmla="*/ 3 h 32"/>
                  <a:gd name="T64" fmla="*/ 12 w 28"/>
                  <a:gd name="T65" fmla="*/ 4 h 32"/>
                  <a:gd name="T66" fmla="*/ 13 w 28"/>
                  <a:gd name="T67" fmla="*/ 4 h 32"/>
                  <a:gd name="T68" fmla="*/ 16 w 28"/>
                  <a:gd name="T69" fmla="*/ 1 h 32"/>
                  <a:gd name="T70" fmla="*/ 17 w 28"/>
                  <a:gd name="T71" fmla="*/ 3 h 32"/>
                  <a:gd name="T72" fmla="*/ 19 w 28"/>
                  <a:gd name="T73" fmla="*/ 0 h 32"/>
                  <a:gd name="T74" fmla="*/ 19 w 28"/>
                  <a:gd name="T75" fmla="*/ 0 h 32"/>
                  <a:gd name="T76" fmla="*/ 21 w 28"/>
                  <a:gd name="T77" fmla="*/ 1 h 32"/>
                  <a:gd name="T78" fmla="*/ 21 w 28"/>
                  <a:gd name="T79" fmla="*/ 1 h 32"/>
                  <a:gd name="T80" fmla="*/ 20 w 28"/>
                  <a:gd name="T81" fmla="*/ 3 h 32"/>
                  <a:gd name="T82" fmla="*/ 21 w 28"/>
                  <a:gd name="T83" fmla="*/ 7 h 32"/>
                  <a:gd name="T84" fmla="*/ 23 w 28"/>
                  <a:gd name="T85" fmla="*/ 5 h 32"/>
                  <a:gd name="T86" fmla="*/ 27 w 28"/>
                  <a:gd name="T87" fmla="*/ 5 h 32"/>
                  <a:gd name="T88" fmla="*/ 28 w 28"/>
                  <a:gd name="T89" fmla="*/ 8 h 32"/>
                  <a:gd name="T90" fmla="*/ 26 w 28"/>
                  <a:gd name="T91" fmla="*/ 12 h 32"/>
                  <a:gd name="T92" fmla="*/ 28 w 28"/>
                  <a:gd name="T93" fmla="*/ 12 h 32"/>
                  <a:gd name="T94" fmla="*/ 27 w 28"/>
                  <a:gd name="T95" fmla="*/ 16 h 32"/>
                  <a:gd name="T96" fmla="*/ 24 w 28"/>
                  <a:gd name="T97" fmla="*/ 16 h 32"/>
                  <a:gd name="T98" fmla="*/ 25 w 28"/>
                  <a:gd name="T99" fmla="*/ 18 h 32"/>
                  <a:gd name="T100" fmla="*/ 21 w 28"/>
                  <a:gd name="T101" fmla="*/ 19 h 32"/>
                  <a:gd name="T102" fmla="*/ 19 w 28"/>
                  <a:gd name="T103" fmla="*/ 18 h 32"/>
                  <a:gd name="T104" fmla="*/ 16 w 28"/>
                  <a:gd name="T105" fmla="*/ 20 h 32"/>
                  <a:gd name="T106" fmla="*/ 16 w 28"/>
                  <a:gd name="T107" fmla="*/ 21 h 32"/>
                  <a:gd name="T108" fmla="*/ 15 w 28"/>
                  <a:gd name="T109" fmla="*/ 23 h 32"/>
                  <a:gd name="T110" fmla="*/ 18 w 28"/>
                  <a:gd name="T111" fmla="*/ 22 h 32"/>
                  <a:gd name="T112" fmla="*/ 22 w 28"/>
                  <a:gd name="T113" fmla="*/ 22 h 32"/>
                  <a:gd name="T114" fmla="*/ 23 w 28"/>
                  <a:gd name="T115" fmla="*/ 23 h 32"/>
                  <a:gd name="T116" fmla="*/ 20 w 28"/>
                  <a:gd name="T117" fmla="*/ 26 h 32"/>
                  <a:gd name="T118" fmla="*/ 19 w 28"/>
                  <a:gd name="T119" fmla="*/ 28 h 32"/>
                  <a:gd name="T120" fmla="*/ 16 w 28"/>
                  <a:gd name="T121" fmla="*/ 31 h 32"/>
                  <a:gd name="T122" fmla="*/ 14 w 28"/>
                  <a:gd name="T1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" h="32">
                    <a:moveTo>
                      <a:pt x="3" y="31"/>
                    </a:moveTo>
                    <a:lnTo>
                      <a:pt x="3" y="30"/>
                    </a:lnTo>
                    <a:lnTo>
                      <a:pt x="1" y="29"/>
                    </a:lnTo>
                    <a:lnTo>
                      <a:pt x="2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3" y="21"/>
                    </a:lnTo>
                    <a:lnTo>
                      <a:pt x="10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6" y="8"/>
                    </a:lnTo>
                    <a:lnTo>
                      <a:pt x="8" y="12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5" y="18"/>
                    </a:lnTo>
                    <a:lnTo>
                      <a:pt x="21" y="19"/>
                    </a:lnTo>
                    <a:lnTo>
                      <a:pt x="19" y="18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0" y="26"/>
                    </a:lnTo>
                    <a:lnTo>
                      <a:pt x="19" y="28"/>
                    </a:lnTo>
                    <a:lnTo>
                      <a:pt x="16" y="31"/>
                    </a:lnTo>
                    <a:lnTo>
                      <a:pt x="14" y="3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4" name="Freeform 1415">
                <a:extLst>
                  <a:ext uri="{FF2B5EF4-FFF2-40B4-BE49-F238E27FC236}">
                    <a16:creationId xmlns:a16="http://schemas.microsoft.com/office/drawing/2014/main" id="{00000000-0008-0000-0300-00009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3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5" name="Freeform 1416">
                <a:extLst>
                  <a:ext uri="{FF2B5EF4-FFF2-40B4-BE49-F238E27FC236}">
                    <a16:creationId xmlns:a16="http://schemas.microsoft.com/office/drawing/2014/main" id="{00000000-0008-0000-0300-00009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" y="24"/>
                <a:ext cx="2" cy="11"/>
              </a:xfrm>
              <a:custGeom>
                <a:avLst/>
                <a:gdLst>
                  <a:gd name="T0" fmla="*/ 2 w 2"/>
                  <a:gd name="T1" fmla="*/ 11 h 11"/>
                  <a:gd name="T2" fmla="*/ 0 w 2"/>
                  <a:gd name="T3" fmla="*/ 10 h 11"/>
                  <a:gd name="T4" fmla="*/ 0 w 2"/>
                  <a:gd name="T5" fmla="*/ 7 h 11"/>
                  <a:gd name="T6" fmla="*/ 0 w 2"/>
                  <a:gd name="T7" fmla="*/ 4 h 11"/>
                  <a:gd name="T8" fmla="*/ 0 w 2"/>
                  <a:gd name="T9" fmla="*/ 1 h 11"/>
                  <a:gd name="T10" fmla="*/ 0 w 2"/>
                  <a:gd name="T11" fmla="*/ 1 h 11"/>
                  <a:gd name="T12" fmla="*/ 2 w 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6" name="Freeform 1417">
                <a:extLst>
                  <a:ext uri="{FF2B5EF4-FFF2-40B4-BE49-F238E27FC236}">
                    <a16:creationId xmlns:a16="http://schemas.microsoft.com/office/drawing/2014/main" id="{00000000-0008-0000-0300-00009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" y="32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0 w 4"/>
                  <a:gd name="T5" fmla="*/ 1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7" name="Line 1418">
                <a:extLst>
                  <a:ext uri="{FF2B5EF4-FFF2-40B4-BE49-F238E27FC236}">
                    <a16:creationId xmlns:a16="http://schemas.microsoft.com/office/drawing/2014/main" id="{00000000-0008-0000-0300-000097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36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8" name="Line 1419">
                <a:extLst>
                  <a:ext uri="{FF2B5EF4-FFF2-40B4-BE49-F238E27FC236}">
                    <a16:creationId xmlns:a16="http://schemas.microsoft.com/office/drawing/2014/main" id="{00000000-0008-0000-0300-000098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" y="35"/>
                <a:ext cx="4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89" name="Freeform 1420">
                <a:extLst>
                  <a:ext uri="{FF2B5EF4-FFF2-40B4-BE49-F238E27FC236}">
                    <a16:creationId xmlns:a16="http://schemas.microsoft.com/office/drawing/2014/main" id="{00000000-0008-0000-0300-00009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3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0" name="Freeform 1421">
                <a:extLst>
                  <a:ext uri="{FF2B5EF4-FFF2-40B4-BE49-F238E27FC236}">
                    <a16:creationId xmlns:a16="http://schemas.microsoft.com/office/drawing/2014/main" id="{00000000-0008-0000-0300-00009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3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1" name="Freeform 1422">
                <a:extLst>
                  <a:ext uri="{FF2B5EF4-FFF2-40B4-BE49-F238E27FC236}">
                    <a16:creationId xmlns:a16="http://schemas.microsoft.com/office/drawing/2014/main" id="{00000000-0008-0000-0300-00009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3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2" name="Freeform 1423">
                <a:extLst>
                  <a:ext uri="{FF2B5EF4-FFF2-40B4-BE49-F238E27FC236}">
                    <a16:creationId xmlns:a16="http://schemas.microsoft.com/office/drawing/2014/main" id="{00000000-0008-0000-0300-00009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" y="34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4 w 7"/>
                  <a:gd name="T3" fmla="*/ 0 h 5"/>
                  <a:gd name="T4" fmla="*/ 7 w 7"/>
                  <a:gd name="T5" fmla="*/ 1 h 5"/>
                  <a:gd name="T6" fmla="*/ 7 w 7"/>
                  <a:gd name="T7" fmla="*/ 5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7" y="5"/>
                    </a:lnTo>
                    <a:lnTo>
                      <a:pt x="7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3" name="Freeform 1424">
                <a:extLst>
                  <a:ext uri="{FF2B5EF4-FFF2-40B4-BE49-F238E27FC236}">
                    <a16:creationId xmlns:a16="http://schemas.microsoft.com/office/drawing/2014/main" id="{00000000-0008-0000-0300-00009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" y="23"/>
                <a:ext cx="13" cy="17"/>
              </a:xfrm>
              <a:custGeom>
                <a:avLst/>
                <a:gdLst>
                  <a:gd name="T0" fmla="*/ 0 w 13"/>
                  <a:gd name="T1" fmla="*/ 9 h 17"/>
                  <a:gd name="T2" fmla="*/ 1 w 13"/>
                  <a:gd name="T3" fmla="*/ 9 h 17"/>
                  <a:gd name="T4" fmla="*/ 6 w 13"/>
                  <a:gd name="T5" fmla="*/ 6 h 17"/>
                  <a:gd name="T6" fmla="*/ 9 w 13"/>
                  <a:gd name="T7" fmla="*/ 3 h 17"/>
                  <a:gd name="T8" fmla="*/ 11 w 13"/>
                  <a:gd name="T9" fmla="*/ 0 h 17"/>
                  <a:gd name="T10" fmla="*/ 11 w 13"/>
                  <a:gd name="T11" fmla="*/ 1 h 17"/>
                  <a:gd name="T12" fmla="*/ 13 w 13"/>
                  <a:gd name="T13" fmla="*/ 4 h 17"/>
                  <a:gd name="T14" fmla="*/ 11 w 13"/>
                  <a:gd name="T15" fmla="*/ 8 h 17"/>
                  <a:gd name="T16" fmla="*/ 9 w 13"/>
                  <a:gd name="T17" fmla="*/ 12 h 17"/>
                  <a:gd name="T18" fmla="*/ 6 w 13"/>
                  <a:gd name="T19" fmla="*/ 15 h 17"/>
                  <a:gd name="T20" fmla="*/ 5 w 13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7">
                    <a:moveTo>
                      <a:pt x="0" y="9"/>
                    </a:moveTo>
                    <a:lnTo>
                      <a:pt x="1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3" y="4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6" y="15"/>
                    </a:lnTo>
                    <a:lnTo>
                      <a:pt x="5" y="1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4" name="Freeform 1425">
                <a:extLst>
                  <a:ext uri="{FF2B5EF4-FFF2-40B4-BE49-F238E27FC236}">
                    <a16:creationId xmlns:a16="http://schemas.microsoft.com/office/drawing/2014/main" id="{00000000-0008-0000-0300-00009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38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5" name="Freeform 1426">
                <a:extLst>
                  <a:ext uri="{FF2B5EF4-FFF2-40B4-BE49-F238E27FC236}">
                    <a16:creationId xmlns:a16="http://schemas.microsoft.com/office/drawing/2014/main" id="{00000000-0008-0000-0300-00009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" y="36"/>
                <a:ext cx="5" cy="4"/>
              </a:xfrm>
              <a:custGeom>
                <a:avLst/>
                <a:gdLst>
                  <a:gd name="T0" fmla="*/ 0 w 5"/>
                  <a:gd name="T1" fmla="*/ 3 h 4"/>
                  <a:gd name="T2" fmla="*/ 2 w 5"/>
                  <a:gd name="T3" fmla="*/ 0 h 4"/>
                  <a:gd name="T4" fmla="*/ 5 w 5"/>
                  <a:gd name="T5" fmla="*/ 0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6" name="Freeform 1427">
                <a:extLst>
                  <a:ext uri="{FF2B5EF4-FFF2-40B4-BE49-F238E27FC236}">
                    <a16:creationId xmlns:a16="http://schemas.microsoft.com/office/drawing/2014/main" id="{00000000-0008-0000-0300-0000A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" y="38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7" name="Line 1428">
                <a:extLst>
                  <a:ext uri="{FF2B5EF4-FFF2-40B4-BE49-F238E27FC236}">
                    <a16:creationId xmlns:a16="http://schemas.microsoft.com/office/drawing/2014/main" id="{00000000-0008-0000-0300-0000A1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41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8" name="Freeform 1429">
                <a:extLst>
                  <a:ext uri="{FF2B5EF4-FFF2-40B4-BE49-F238E27FC236}">
                    <a16:creationId xmlns:a16="http://schemas.microsoft.com/office/drawing/2014/main" id="{00000000-0008-0000-0300-0000A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" y="39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99" name="Freeform 1430">
                <a:extLst>
                  <a:ext uri="{FF2B5EF4-FFF2-40B4-BE49-F238E27FC236}">
                    <a16:creationId xmlns:a16="http://schemas.microsoft.com/office/drawing/2014/main" id="{00000000-0008-0000-0300-0000A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4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0" name="Freeform 1431">
                <a:extLst>
                  <a:ext uri="{FF2B5EF4-FFF2-40B4-BE49-F238E27FC236}">
                    <a16:creationId xmlns:a16="http://schemas.microsoft.com/office/drawing/2014/main" id="{00000000-0008-0000-0300-0000A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" y="35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8 h 10"/>
                  <a:gd name="T6" fmla="*/ 1 w 4"/>
                  <a:gd name="T7" fmla="*/ 5 h 10"/>
                  <a:gd name="T8" fmla="*/ 2 w 4"/>
                  <a:gd name="T9" fmla="*/ 3 h 10"/>
                  <a:gd name="T10" fmla="*/ 0 w 4"/>
                  <a:gd name="T11" fmla="*/ 3 h 10"/>
                  <a:gd name="T12" fmla="*/ 2 w 4"/>
                  <a:gd name="T13" fmla="*/ 0 h 10"/>
                  <a:gd name="T14" fmla="*/ 2 w 4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1" name="Freeform 1432">
                <a:extLst>
                  <a:ext uri="{FF2B5EF4-FFF2-40B4-BE49-F238E27FC236}">
                    <a16:creationId xmlns:a16="http://schemas.microsoft.com/office/drawing/2014/main" id="{00000000-0008-0000-0300-0000A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" y="37"/>
                <a:ext cx="4" cy="10"/>
              </a:xfrm>
              <a:custGeom>
                <a:avLst/>
                <a:gdLst>
                  <a:gd name="T0" fmla="*/ 1 w 4"/>
                  <a:gd name="T1" fmla="*/ 10 h 10"/>
                  <a:gd name="T2" fmla="*/ 0 w 4"/>
                  <a:gd name="T3" fmla="*/ 7 h 10"/>
                  <a:gd name="T4" fmla="*/ 1 w 4"/>
                  <a:gd name="T5" fmla="*/ 5 h 10"/>
                  <a:gd name="T6" fmla="*/ 2 w 4"/>
                  <a:gd name="T7" fmla="*/ 2 h 10"/>
                  <a:gd name="T8" fmla="*/ 3 w 4"/>
                  <a:gd name="T9" fmla="*/ 0 h 10"/>
                  <a:gd name="T10" fmla="*/ 4 w 4"/>
                  <a:gd name="T11" fmla="*/ 2 h 10"/>
                  <a:gd name="T12" fmla="*/ 4 w 4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1" y="10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2" name="Freeform 1433">
                <a:extLst>
                  <a:ext uri="{FF2B5EF4-FFF2-40B4-BE49-F238E27FC236}">
                    <a16:creationId xmlns:a16="http://schemas.microsoft.com/office/drawing/2014/main" id="{00000000-0008-0000-0300-0000A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33"/>
                <a:ext cx="7" cy="14"/>
              </a:xfrm>
              <a:custGeom>
                <a:avLst/>
                <a:gdLst>
                  <a:gd name="T0" fmla="*/ 0 w 7"/>
                  <a:gd name="T1" fmla="*/ 3 h 14"/>
                  <a:gd name="T2" fmla="*/ 2 w 7"/>
                  <a:gd name="T3" fmla="*/ 4 h 14"/>
                  <a:gd name="T4" fmla="*/ 3 w 7"/>
                  <a:gd name="T5" fmla="*/ 0 h 14"/>
                  <a:gd name="T6" fmla="*/ 7 w 7"/>
                  <a:gd name="T7" fmla="*/ 4 h 14"/>
                  <a:gd name="T8" fmla="*/ 4 w 7"/>
                  <a:gd name="T9" fmla="*/ 6 h 14"/>
                  <a:gd name="T10" fmla="*/ 0 w 7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3"/>
                    </a:moveTo>
                    <a:lnTo>
                      <a:pt x="2" y="4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0" y="1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3" name="Freeform 1434">
                <a:extLst>
                  <a:ext uri="{FF2B5EF4-FFF2-40B4-BE49-F238E27FC236}">
                    <a16:creationId xmlns:a16="http://schemas.microsoft.com/office/drawing/2014/main" id="{00000000-0008-0000-0300-0000A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45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2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4" name="Line 1435">
                <a:extLst>
                  <a:ext uri="{FF2B5EF4-FFF2-40B4-BE49-F238E27FC236}">
                    <a16:creationId xmlns:a16="http://schemas.microsoft.com/office/drawing/2014/main" id="{00000000-0008-0000-0300-0000A8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" y="50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5" name="Freeform 1436">
                <a:extLst>
                  <a:ext uri="{FF2B5EF4-FFF2-40B4-BE49-F238E27FC236}">
                    <a16:creationId xmlns:a16="http://schemas.microsoft.com/office/drawing/2014/main" id="{00000000-0008-0000-0300-0000A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48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6" name="Freeform 1437">
                <a:extLst>
                  <a:ext uri="{FF2B5EF4-FFF2-40B4-BE49-F238E27FC236}">
                    <a16:creationId xmlns:a16="http://schemas.microsoft.com/office/drawing/2014/main" id="{00000000-0008-0000-0300-0000A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" y="47"/>
                <a:ext cx="0" cy="5"/>
              </a:xfrm>
              <a:custGeom>
                <a:avLst/>
                <a:gdLst>
                  <a:gd name="T0" fmla="*/ 5 h 5"/>
                  <a:gd name="T1" fmla="*/ 4 h 5"/>
                  <a:gd name="T2" fmla="*/ 1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7" name="Freeform 1438">
                <a:extLst>
                  <a:ext uri="{FF2B5EF4-FFF2-40B4-BE49-F238E27FC236}">
                    <a16:creationId xmlns:a16="http://schemas.microsoft.com/office/drawing/2014/main" id="{00000000-0008-0000-0300-0000A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1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1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8" name="Freeform 1439">
                <a:extLst>
                  <a:ext uri="{FF2B5EF4-FFF2-40B4-BE49-F238E27FC236}">
                    <a16:creationId xmlns:a16="http://schemas.microsoft.com/office/drawing/2014/main" id="{00000000-0008-0000-0300-0000A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38"/>
                <a:ext cx="11" cy="15"/>
              </a:xfrm>
              <a:custGeom>
                <a:avLst/>
                <a:gdLst>
                  <a:gd name="T0" fmla="*/ 5 w 11"/>
                  <a:gd name="T1" fmla="*/ 15 h 15"/>
                  <a:gd name="T2" fmla="*/ 3 w 11"/>
                  <a:gd name="T3" fmla="*/ 14 h 15"/>
                  <a:gd name="T4" fmla="*/ 2 w 11"/>
                  <a:gd name="T5" fmla="*/ 12 h 15"/>
                  <a:gd name="T6" fmla="*/ 1 w 11"/>
                  <a:gd name="T7" fmla="*/ 9 h 15"/>
                  <a:gd name="T8" fmla="*/ 2 w 11"/>
                  <a:gd name="T9" fmla="*/ 7 h 15"/>
                  <a:gd name="T10" fmla="*/ 1 w 11"/>
                  <a:gd name="T11" fmla="*/ 6 h 15"/>
                  <a:gd name="T12" fmla="*/ 0 w 11"/>
                  <a:gd name="T13" fmla="*/ 4 h 15"/>
                  <a:gd name="T14" fmla="*/ 1 w 11"/>
                  <a:gd name="T15" fmla="*/ 1 h 15"/>
                  <a:gd name="T16" fmla="*/ 4 w 11"/>
                  <a:gd name="T17" fmla="*/ 0 h 15"/>
                  <a:gd name="T18" fmla="*/ 5 w 11"/>
                  <a:gd name="T19" fmla="*/ 2 h 15"/>
                  <a:gd name="T20" fmla="*/ 9 w 11"/>
                  <a:gd name="T21" fmla="*/ 4 h 15"/>
                  <a:gd name="T22" fmla="*/ 10 w 11"/>
                  <a:gd name="T23" fmla="*/ 6 h 15"/>
                  <a:gd name="T24" fmla="*/ 11 w 11"/>
                  <a:gd name="T25" fmla="*/ 7 h 15"/>
                  <a:gd name="T26" fmla="*/ 9 w 11"/>
                  <a:gd name="T27" fmla="*/ 14 h 15"/>
                  <a:gd name="T28" fmla="*/ 7 w 11"/>
                  <a:gd name="T29" fmla="*/ 15 h 15"/>
                  <a:gd name="T30" fmla="*/ 6 w 11"/>
                  <a:gd name="T31" fmla="*/ 15 h 15"/>
                  <a:gd name="T32" fmla="*/ 5 w 11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5">
                    <a:moveTo>
                      <a:pt x="5" y="15"/>
                    </a:moveTo>
                    <a:lnTo>
                      <a:pt x="3" y="14"/>
                    </a:lnTo>
                    <a:lnTo>
                      <a:pt x="2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9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09" name="Freeform 1440">
                <a:extLst>
                  <a:ext uri="{FF2B5EF4-FFF2-40B4-BE49-F238E27FC236}">
                    <a16:creationId xmlns:a16="http://schemas.microsoft.com/office/drawing/2014/main" id="{00000000-0008-0000-0300-0000A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" y="19"/>
                <a:ext cx="34" cy="36"/>
              </a:xfrm>
              <a:custGeom>
                <a:avLst/>
                <a:gdLst>
                  <a:gd name="T0" fmla="*/ 6 w 34"/>
                  <a:gd name="T1" fmla="*/ 35 h 36"/>
                  <a:gd name="T2" fmla="*/ 2 w 34"/>
                  <a:gd name="T3" fmla="*/ 33 h 36"/>
                  <a:gd name="T4" fmla="*/ 1 w 34"/>
                  <a:gd name="T5" fmla="*/ 30 h 36"/>
                  <a:gd name="T6" fmla="*/ 3 w 34"/>
                  <a:gd name="T7" fmla="*/ 24 h 36"/>
                  <a:gd name="T8" fmla="*/ 6 w 34"/>
                  <a:gd name="T9" fmla="*/ 22 h 36"/>
                  <a:gd name="T10" fmla="*/ 11 w 34"/>
                  <a:gd name="T11" fmla="*/ 26 h 36"/>
                  <a:gd name="T12" fmla="*/ 11 w 34"/>
                  <a:gd name="T13" fmla="*/ 23 h 36"/>
                  <a:gd name="T14" fmla="*/ 9 w 34"/>
                  <a:gd name="T15" fmla="*/ 20 h 36"/>
                  <a:gd name="T16" fmla="*/ 6 w 34"/>
                  <a:gd name="T17" fmla="*/ 17 h 36"/>
                  <a:gd name="T18" fmla="*/ 1 w 34"/>
                  <a:gd name="T19" fmla="*/ 17 h 36"/>
                  <a:gd name="T20" fmla="*/ 0 w 34"/>
                  <a:gd name="T21" fmla="*/ 12 h 36"/>
                  <a:gd name="T22" fmla="*/ 4 w 34"/>
                  <a:gd name="T23" fmla="*/ 12 h 36"/>
                  <a:gd name="T24" fmla="*/ 8 w 34"/>
                  <a:gd name="T25" fmla="*/ 15 h 36"/>
                  <a:gd name="T26" fmla="*/ 8 w 34"/>
                  <a:gd name="T27" fmla="*/ 15 h 36"/>
                  <a:gd name="T28" fmla="*/ 7 w 34"/>
                  <a:gd name="T29" fmla="*/ 11 h 36"/>
                  <a:gd name="T30" fmla="*/ 9 w 34"/>
                  <a:gd name="T31" fmla="*/ 9 h 36"/>
                  <a:gd name="T32" fmla="*/ 6 w 34"/>
                  <a:gd name="T33" fmla="*/ 7 h 36"/>
                  <a:gd name="T34" fmla="*/ 6 w 34"/>
                  <a:gd name="T35" fmla="*/ 2 h 36"/>
                  <a:gd name="T36" fmla="*/ 6 w 34"/>
                  <a:gd name="T37" fmla="*/ 0 h 36"/>
                  <a:gd name="T38" fmla="*/ 8 w 34"/>
                  <a:gd name="T39" fmla="*/ 1 h 36"/>
                  <a:gd name="T40" fmla="*/ 8 w 34"/>
                  <a:gd name="T41" fmla="*/ 1 h 36"/>
                  <a:gd name="T42" fmla="*/ 10 w 34"/>
                  <a:gd name="T43" fmla="*/ 4 h 36"/>
                  <a:gd name="T44" fmla="*/ 14 w 34"/>
                  <a:gd name="T45" fmla="*/ 5 h 36"/>
                  <a:gd name="T46" fmla="*/ 15 w 34"/>
                  <a:gd name="T47" fmla="*/ 3 h 36"/>
                  <a:gd name="T48" fmla="*/ 16 w 34"/>
                  <a:gd name="T49" fmla="*/ 8 h 36"/>
                  <a:gd name="T50" fmla="*/ 18 w 34"/>
                  <a:gd name="T51" fmla="*/ 5 h 36"/>
                  <a:gd name="T52" fmla="*/ 21 w 34"/>
                  <a:gd name="T53" fmla="*/ 11 h 36"/>
                  <a:gd name="T54" fmla="*/ 24 w 34"/>
                  <a:gd name="T55" fmla="*/ 8 h 36"/>
                  <a:gd name="T56" fmla="*/ 22 w 34"/>
                  <a:gd name="T57" fmla="*/ 2 h 36"/>
                  <a:gd name="T58" fmla="*/ 23 w 34"/>
                  <a:gd name="T59" fmla="*/ 1 h 36"/>
                  <a:gd name="T60" fmla="*/ 25 w 34"/>
                  <a:gd name="T61" fmla="*/ 3 h 36"/>
                  <a:gd name="T62" fmla="*/ 25 w 34"/>
                  <a:gd name="T63" fmla="*/ 7 h 36"/>
                  <a:gd name="T64" fmla="*/ 28 w 34"/>
                  <a:gd name="T65" fmla="*/ 4 h 36"/>
                  <a:gd name="T66" fmla="*/ 30 w 34"/>
                  <a:gd name="T67" fmla="*/ 4 h 36"/>
                  <a:gd name="T68" fmla="*/ 31 w 34"/>
                  <a:gd name="T69" fmla="*/ 5 h 36"/>
                  <a:gd name="T70" fmla="*/ 34 w 34"/>
                  <a:gd name="T71" fmla="*/ 4 h 36"/>
                  <a:gd name="T72" fmla="*/ 33 w 34"/>
                  <a:gd name="T73" fmla="*/ 8 h 36"/>
                  <a:gd name="T74" fmla="*/ 30 w 34"/>
                  <a:gd name="T75" fmla="*/ 11 h 36"/>
                  <a:gd name="T76" fmla="*/ 31 w 34"/>
                  <a:gd name="T77" fmla="*/ 13 h 36"/>
                  <a:gd name="T78" fmla="*/ 30 w 34"/>
                  <a:gd name="T79" fmla="*/ 16 h 36"/>
                  <a:gd name="T80" fmla="*/ 25 w 34"/>
                  <a:gd name="T81" fmla="*/ 23 h 36"/>
                  <a:gd name="T82" fmla="*/ 22 w 34"/>
                  <a:gd name="T83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" h="36">
                    <a:moveTo>
                      <a:pt x="6" y="36"/>
                    </a:moveTo>
                    <a:lnTo>
                      <a:pt x="6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2" y="28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8"/>
                    </a:lnTo>
                    <a:lnTo>
                      <a:pt x="21" y="11"/>
                    </a:lnTo>
                    <a:lnTo>
                      <a:pt x="23" y="10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3" y="8"/>
                    </a:lnTo>
                    <a:lnTo>
                      <a:pt x="32" y="10"/>
                    </a:lnTo>
                    <a:lnTo>
                      <a:pt x="30" y="11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9"/>
                    </a:lnTo>
                    <a:lnTo>
                      <a:pt x="20" y="3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0" name="Freeform 1441">
                <a:extLst>
                  <a:ext uri="{FF2B5EF4-FFF2-40B4-BE49-F238E27FC236}">
                    <a16:creationId xmlns:a16="http://schemas.microsoft.com/office/drawing/2014/main" id="{00000000-0008-0000-0300-0000A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" y="5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1" name="Freeform 1442">
                <a:extLst>
                  <a:ext uri="{FF2B5EF4-FFF2-40B4-BE49-F238E27FC236}">
                    <a16:creationId xmlns:a16="http://schemas.microsoft.com/office/drawing/2014/main" id="{00000000-0008-0000-0300-0000A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" y="40"/>
                <a:ext cx="3" cy="17"/>
              </a:xfrm>
              <a:custGeom>
                <a:avLst/>
                <a:gdLst>
                  <a:gd name="T0" fmla="*/ 0 w 3"/>
                  <a:gd name="T1" fmla="*/ 0 h 17"/>
                  <a:gd name="T2" fmla="*/ 0 w 3"/>
                  <a:gd name="T3" fmla="*/ 6 h 17"/>
                  <a:gd name="T4" fmla="*/ 0 w 3"/>
                  <a:gd name="T5" fmla="*/ 10 h 17"/>
                  <a:gd name="T6" fmla="*/ 1 w 3"/>
                  <a:gd name="T7" fmla="*/ 12 h 17"/>
                  <a:gd name="T8" fmla="*/ 1 w 3"/>
                  <a:gd name="T9" fmla="*/ 16 h 17"/>
                  <a:gd name="T10" fmla="*/ 3 w 3"/>
                  <a:gd name="T11" fmla="*/ 17 h 17"/>
                  <a:gd name="T12" fmla="*/ 3 w 3"/>
                  <a:gd name="T13" fmla="*/ 16 h 17"/>
                  <a:gd name="T14" fmla="*/ 2 w 3"/>
                  <a:gd name="T15" fmla="*/ 14 h 17"/>
                  <a:gd name="T16" fmla="*/ 2 w 3"/>
                  <a:gd name="T1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7">
                    <a:moveTo>
                      <a:pt x="0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2" name="Freeform 1443">
                <a:extLst>
                  <a:ext uri="{FF2B5EF4-FFF2-40B4-BE49-F238E27FC236}">
                    <a16:creationId xmlns:a16="http://schemas.microsoft.com/office/drawing/2014/main" id="{00000000-0008-0000-0300-0000B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53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2 h 4"/>
                  <a:gd name="T6" fmla="*/ 2 w 2"/>
                  <a:gd name="T7" fmla="*/ 3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3" name="Freeform 1444">
                <a:extLst>
                  <a:ext uri="{FF2B5EF4-FFF2-40B4-BE49-F238E27FC236}">
                    <a16:creationId xmlns:a16="http://schemas.microsoft.com/office/drawing/2014/main" id="{00000000-0008-0000-0300-0000B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55"/>
                <a:ext cx="19" cy="2"/>
              </a:xfrm>
              <a:custGeom>
                <a:avLst/>
                <a:gdLst>
                  <a:gd name="T0" fmla="*/ 19 w 19"/>
                  <a:gd name="T1" fmla="*/ 2 h 2"/>
                  <a:gd name="T2" fmla="*/ 16 w 19"/>
                  <a:gd name="T3" fmla="*/ 2 h 2"/>
                  <a:gd name="T4" fmla="*/ 15 w 19"/>
                  <a:gd name="T5" fmla="*/ 2 h 2"/>
                  <a:gd name="T6" fmla="*/ 14 w 19"/>
                  <a:gd name="T7" fmla="*/ 2 h 2"/>
                  <a:gd name="T8" fmla="*/ 12 w 19"/>
                  <a:gd name="T9" fmla="*/ 2 h 2"/>
                  <a:gd name="T10" fmla="*/ 8 w 19"/>
                  <a:gd name="T11" fmla="*/ 1 h 2"/>
                  <a:gd name="T12" fmla="*/ 4 w 19"/>
                  <a:gd name="T13" fmla="*/ 0 h 2"/>
                  <a:gd name="T14" fmla="*/ 4 w 19"/>
                  <a:gd name="T15" fmla="*/ 0 h 2"/>
                  <a:gd name="T16" fmla="*/ 3 w 19"/>
                  <a:gd name="T17" fmla="*/ 0 h 2"/>
                  <a:gd name="T18" fmla="*/ 2 w 19"/>
                  <a:gd name="T19" fmla="*/ 1 h 2"/>
                  <a:gd name="T20" fmla="*/ 2 w 19"/>
                  <a:gd name="T21" fmla="*/ 1 h 2"/>
                  <a:gd name="T22" fmla="*/ 0 w 19"/>
                  <a:gd name="T23" fmla="*/ 1 h 2"/>
                  <a:gd name="T24" fmla="*/ 1 w 19"/>
                  <a:gd name="T25" fmla="*/ 2 h 2"/>
                  <a:gd name="T26" fmla="*/ 2 w 19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">
                    <a:moveTo>
                      <a:pt x="19" y="2"/>
                    </a:move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4" name="Freeform 1445">
                <a:extLst>
                  <a:ext uri="{FF2B5EF4-FFF2-40B4-BE49-F238E27FC236}">
                    <a16:creationId xmlns:a16="http://schemas.microsoft.com/office/drawing/2014/main" id="{00000000-0008-0000-0300-0000B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9"/>
                <a:ext cx="57" cy="49"/>
              </a:xfrm>
              <a:custGeom>
                <a:avLst/>
                <a:gdLst>
                  <a:gd name="T0" fmla="*/ 1 w 57"/>
                  <a:gd name="T1" fmla="*/ 2 h 49"/>
                  <a:gd name="T2" fmla="*/ 8 w 57"/>
                  <a:gd name="T3" fmla="*/ 1 h 49"/>
                  <a:gd name="T4" fmla="*/ 11 w 57"/>
                  <a:gd name="T5" fmla="*/ 1 h 49"/>
                  <a:gd name="T6" fmla="*/ 15 w 57"/>
                  <a:gd name="T7" fmla="*/ 4 h 49"/>
                  <a:gd name="T8" fmla="*/ 16 w 57"/>
                  <a:gd name="T9" fmla="*/ 8 h 49"/>
                  <a:gd name="T10" fmla="*/ 14 w 57"/>
                  <a:gd name="T11" fmla="*/ 13 h 49"/>
                  <a:gd name="T12" fmla="*/ 19 w 57"/>
                  <a:gd name="T13" fmla="*/ 9 h 49"/>
                  <a:gd name="T14" fmla="*/ 23 w 57"/>
                  <a:gd name="T15" fmla="*/ 6 h 49"/>
                  <a:gd name="T16" fmla="*/ 25 w 57"/>
                  <a:gd name="T17" fmla="*/ 9 h 49"/>
                  <a:gd name="T18" fmla="*/ 26 w 57"/>
                  <a:gd name="T19" fmla="*/ 12 h 49"/>
                  <a:gd name="T20" fmla="*/ 28 w 57"/>
                  <a:gd name="T21" fmla="*/ 8 h 49"/>
                  <a:gd name="T22" fmla="*/ 32 w 57"/>
                  <a:gd name="T23" fmla="*/ 7 h 49"/>
                  <a:gd name="T24" fmla="*/ 32 w 57"/>
                  <a:gd name="T25" fmla="*/ 9 h 49"/>
                  <a:gd name="T26" fmla="*/ 36 w 57"/>
                  <a:gd name="T27" fmla="*/ 10 h 49"/>
                  <a:gd name="T28" fmla="*/ 36 w 57"/>
                  <a:gd name="T29" fmla="*/ 14 h 49"/>
                  <a:gd name="T30" fmla="*/ 32 w 57"/>
                  <a:gd name="T31" fmla="*/ 17 h 49"/>
                  <a:gd name="T32" fmla="*/ 34 w 57"/>
                  <a:gd name="T33" fmla="*/ 18 h 49"/>
                  <a:gd name="T34" fmla="*/ 43 w 57"/>
                  <a:gd name="T35" fmla="*/ 13 h 49"/>
                  <a:gd name="T36" fmla="*/ 44 w 57"/>
                  <a:gd name="T37" fmla="*/ 16 h 49"/>
                  <a:gd name="T38" fmla="*/ 48 w 57"/>
                  <a:gd name="T39" fmla="*/ 17 h 49"/>
                  <a:gd name="T40" fmla="*/ 50 w 57"/>
                  <a:gd name="T41" fmla="*/ 19 h 49"/>
                  <a:gd name="T42" fmla="*/ 55 w 57"/>
                  <a:gd name="T43" fmla="*/ 19 h 49"/>
                  <a:gd name="T44" fmla="*/ 56 w 57"/>
                  <a:gd name="T45" fmla="*/ 23 h 49"/>
                  <a:gd name="T46" fmla="*/ 57 w 57"/>
                  <a:gd name="T47" fmla="*/ 26 h 49"/>
                  <a:gd name="T48" fmla="*/ 56 w 57"/>
                  <a:gd name="T49" fmla="*/ 29 h 49"/>
                  <a:gd name="T50" fmla="*/ 51 w 57"/>
                  <a:gd name="T51" fmla="*/ 32 h 49"/>
                  <a:gd name="T52" fmla="*/ 47 w 57"/>
                  <a:gd name="T53" fmla="*/ 36 h 49"/>
                  <a:gd name="T54" fmla="*/ 44 w 57"/>
                  <a:gd name="T55" fmla="*/ 37 h 49"/>
                  <a:gd name="T56" fmla="*/ 44 w 57"/>
                  <a:gd name="T57" fmla="*/ 42 h 49"/>
                  <a:gd name="T58" fmla="*/ 40 w 57"/>
                  <a:gd name="T59" fmla="*/ 44 h 49"/>
                  <a:gd name="T60" fmla="*/ 39 w 57"/>
                  <a:gd name="T61" fmla="*/ 47 h 49"/>
                  <a:gd name="T62" fmla="*/ 33 w 57"/>
                  <a:gd name="T63" fmla="*/ 48 h 49"/>
                  <a:gd name="T64" fmla="*/ 25 w 57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9">
                    <a:moveTo>
                      <a:pt x="0" y="3"/>
                    </a:moveTo>
                    <a:lnTo>
                      <a:pt x="1" y="2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5" y="4"/>
                    </a:lnTo>
                    <a:lnTo>
                      <a:pt x="13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9" y="9"/>
                    </a:lnTo>
                    <a:lnTo>
                      <a:pt x="22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3" y="14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6" y="14"/>
                    </a:lnTo>
                    <a:lnTo>
                      <a:pt x="34" y="16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40" y="15"/>
                    </a:lnTo>
                    <a:lnTo>
                      <a:pt x="43" y="13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20"/>
                    </a:lnTo>
                    <a:lnTo>
                      <a:pt x="50" y="19"/>
                    </a:lnTo>
                    <a:lnTo>
                      <a:pt x="53" y="17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7" y="26"/>
                    </a:lnTo>
                    <a:lnTo>
                      <a:pt x="57" y="27"/>
                    </a:lnTo>
                    <a:lnTo>
                      <a:pt x="56" y="29"/>
                    </a:lnTo>
                    <a:lnTo>
                      <a:pt x="55" y="30"/>
                    </a:lnTo>
                    <a:lnTo>
                      <a:pt x="51" y="32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4" y="37"/>
                    </a:lnTo>
                    <a:lnTo>
                      <a:pt x="45" y="40"/>
                    </a:lnTo>
                    <a:lnTo>
                      <a:pt x="44" y="42"/>
                    </a:lnTo>
                    <a:lnTo>
                      <a:pt x="42" y="43"/>
                    </a:lnTo>
                    <a:lnTo>
                      <a:pt x="40" y="44"/>
                    </a:lnTo>
                    <a:lnTo>
                      <a:pt x="42" y="46"/>
                    </a:lnTo>
                    <a:lnTo>
                      <a:pt x="39" y="47"/>
                    </a:lnTo>
                    <a:lnTo>
                      <a:pt x="34" y="49"/>
                    </a:lnTo>
                    <a:lnTo>
                      <a:pt x="33" y="48"/>
                    </a:lnTo>
                    <a:lnTo>
                      <a:pt x="29" y="48"/>
                    </a:lnTo>
                    <a:lnTo>
                      <a:pt x="25" y="48"/>
                    </a:lnTo>
                    <a:lnTo>
                      <a:pt x="25" y="4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5" name="Freeform 1446">
                <a:extLst>
                  <a:ext uri="{FF2B5EF4-FFF2-40B4-BE49-F238E27FC236}">
                    <a16:creationId xmlns:a16="http://schemas.microsoft.com/office/drawing/2014/main" id="{00000000-0008-0000-0300-0000B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36"/>
                <a:ext cx="25" cy="25"/>
              </a:xfrm>
              <a:custGeom>
                <a:avLst/>
                <a:gdLst>
                  <a:gd name="T0" fmla="*/ 25 w 25"/>
                  <a:gd name="T1" fmla="*/ 11 h 25"/>
                  <a:gd name="T2" fmla="*/ 22 w 25"/>
                  <a:gd name="T3" fmla="*/ 17 h 25"/>
                  <a:gd name="T4" fmla="*/ 21 w 25"/>
                  <a:gd name="T5" fmla="*/ 17 h 25"/>
                  <a:gd name="T6" fmla="*/ 21 w 25"/>
                  <a:gd name="T7" fmla="*/ 19 h 25"/>
                  <a:gd name="T8" fmla="*/ 17 w 25"/>
                  <a:gd name="T9" fmla="*/ 21 h 25"/>
                  <a:gd name="T10" fmla="*/ 17 w 25"/>
                  <a:gd name="T11" fmla="*/ 21 h 25"/>
                  <a:gd name="T12" fmla="*/ 15 w 25"/>
                  <a:gd name="T13" fmla="*/ 20 h 25"/>
                  <a:gd name="T14" fmla="*/ 14 w 25"/>
                  <a:gd name="T15" fmla="*/ 22 h 25"/>
                  <a:gd name="T16" fmla="*/ 9 w 25"/>
                  <a:gd name="T17" fmla="*/ 24 h 25"/>
                  <a:gd name="T18" fmla="*/ 8 w 25"/>
                  <a:gd name="T19" fmla="*/ 22 h 25"/>
                  <a:gd name="T20" fmla="*/ 7 w 25"/>
                  <a:gd name="T21" fmla="*/ 24 h 25"/>
                  <a:gd name="T22" fmla="*/ 5 w 25"/>
                  <a:gd name="T23" fmla="*/ 25 h 25"/>
                  <a:gd name="T24" fmla="*/ 5 w 25"/>
                  <a:gd name="T25" fmla="*/ 22 h 25"/>
                  <a:gd name="T26" fmla="*/ 7 w 25"/>
                  <a:gd name="T27" fmla="*/ 17 h 25"/>
                  <a:gd name="T28" fmla="*/ 6 w 25"/>
                  <a:gd name="T29" fmla="*/ 16 h 25"/>
                  <a:gd name="T30" fmla="*/ 5 w 25"/>
                  <a:gd name="T31" fmla="*/ 17 h 25"/>
                  <a:gd name="T32" fmla="*/ 4 w 25"/>
                  <a:gd name="T33" fmla="*/ 18 h 25"/>
                  <a:gd name="T34" fmla="*/ 1 w 25"/>
                  <a:gd name="T35" fmla="*/ 18 h 25"/>
                  <a:gd name="T36" fmla="*/ 1 w 25"/>
                  <a:gd name="T37" fmla="*/ 16 h 25"/>
                  <a:gd name="T38" fmla="*/ 0 w 25"/>
                  <a:gd name="T39" fmla="*/ 15 h 25"/>
                  <a:gd name="T40" fmla="*/ 0 w 25"/>
                  <a:gd name="T41" fmla="*/ 14 h 25"/>
                  <a:gd name="T42" fmla="*/ 4 w 25"/>
                  <a:gd name="T43" fmla="*/ 15 h 25"/>
                  <a:gd name="T44" fmla="*/ 5 w 25"/>
                  <a:gd name="T45" fmla="*/ 14 h 25"/>
                  <a:gd name="T46" fmla="*/ 5 w 25"/>
                  <a:gd name="T47" fmla="*/ 12 h 25"/>
                  <a:gd name="T48" fmla="*/ 6 w 25"/>
                  <a:gd name="T49" fmla="*/ 12 h 25"/>
                  <a:gd name="T50" fmla="*/ 8 w 25"/>
                  <a:gd name="T51" fmla="*/ 13 h 25"/>
                  <a:gd name="T52" fmla="*/ 9 w 25"/>
                  <a:gd name="T53" fmla="*/ 9 h 25"/>
                  <a:gd name="T54" fmla="*/ 11 w 25"/>
                  <a:gd name="T55" fmla="*/ 11 h 25"/>
                  <a:gd name="T56" fmla="*/ 12 w 25"/>
                  <a:gd name="T57" fmla="*/ 9 h 25"/>
                  <a:gd name="T58" fmla="*/ 14 w 25"/>
                  <a:gd name="T59" fmla="*/ 10 h 25"/>
                  <a:gd name="T60" fmla="*/ 13 w 25"/>
                  <a:gd name="T61" fmla="*/ 13 h 25"/>
                  <a:gd name="T62" fmla="*/ 16 w 25"/>
                  <a:gd name="T63" fmla="*/ 14 h 25"/>
                  <a:gd name="T64" fmla="*/ 18 w 25"/>
                  <a:gd name="T65" fmla="*/ 12 h 25"/>
                  <a:gd name="T66" fmla="*/ 16 w 25"/>
                  <a:gd name="T67" fmla="*/ 10 h 25"/>
                  <a:gd name="T68" fmla="*/ 16 w 25"/>
                  <a:gd name="T69" fmla="*/ 8 h 25"/>
                  <a:gd name="T70" fmla="*/ 15 w 25"/>
                  <a:gd name="T71" fmla="*/ 7 h 25"/>
                  <a:gd name="T72" fmla="*/ 16 w 25"/>
                  <a:gd name="T73" fmla="*/ 5 h 25"/>
                  <a:gd name="T74" fmla="*/ 16 w 25"/>
                  <a:gd name="T75" fmla="*/ 5 h 25"/>
                  <a:gd name="T76" fmla="*/ 19 w 25"/>
                  <a:gd name="T77" fmla="*/ 7 h 25"/>
                  <a:gd name="T78" fmla="*/ 20 w 25"/>
                  <a:gd name="T79" fmla="*/ 9 h 25"/>
                  <a:gd name="T80" fmla="*/ 21 w 25"/>
                  <a:gd name="T81" fmla="*/ 10 h 25"/>
                  <a:gd name="T82" fmla="*/ 24 w 25"/>
                  <a:gd name="T83" fmla="*/ 6 h 25"/>
                  <a:gd name="T84" fmla="*/ 21 w 25"/>
                  <a:gd name="T85" fmla="*/ 3 h 25"/>
                  <a:gd name="T86" fmla="*/ 23 w 25"/>
                  <a:gd name="T87" fmla="*/ 1 h 25"/>
                  <a:gd name="T88" fmla="*/ 24 w 25"/>
                  <a:gd name="T89" fmla="*/ 2 h 25"/>
                  <a:gd name="T90" fmla="*/ 25 w 25"/>
                  <a:gd name="T91" fmla="*/ 0 h 25"/>
                  <a:gd name="T92" fmla="*/ 25 w 25"/>
                  <a:gd name="T9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" h="25">
                    <a:moveTo>
                      <a:pt x="25" y="11"/>
                    </a:moveTo>
                    <a:lnTo>
                      <a:pt x="22" y="17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5" y="20"/>
                    </a:lnTo>
                    <a:lnTo>
                      <a:pt x="14" y="22"/>
                    </a:lnTo>
                    <a:lnTo>
                      <a:pt x="9" y="24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6" name="Freeform 1447">
                <a:extLst>
                  <a:ext uri="{FF2B5EF4-FFF2-40B4-BE49-F238E27FC236}">
                    <a16:creationId xmlns:a16="http://schemas.microsoft.com/office/drawing/2014/main" id="{00000000-0008-0000-0300-0000B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4"/>
                <a:ext cx="23" cy="47"/>
              </a:xfrm>
              <a:custGeom>
                <a:avLst/>
                <a:gdLst>
                  <a:gd name="T0" fmla="*/ 3 w 23"/>
                  <a:gd name="T1" fmla="*/ 47 h 47"/>
                  <a:gd name="T2" fmla="*/ 4 w 23"/>
                  <a:gd name="T3" fmla="*/ 46 h 47"/>
                  <a:gd name="T4" fmla="*/ 1 w 23"/>
                  <a:gd name="T5" fmla="*/ 46 h 47"/>
                  <a:gd name="T6" fmla="*/ 0 w 23"/>
                  <a:gd name="T7" fmla="*/ 45 h 47"/>
                  <a:gd name="T8" fmla="*/ 1 w 23"/>
                  <a:gd name="T9" fmla="*/ 43 h 47"/>
                  <a:gd name="T10" fmla="*/ 2 w 23"/>
                  <a:gd name="T11" fmla="*/ 40 h 47"/>
                  <a:gd name="T12" fmla="*/ 5 w 23"/>
                  <a:gd name="T13" fmla="*/ 33 h 47"/>
                  <a:gd name="T14" fmla="*/ 9 w 23"/>
                  <a:gd name="T15" fmla="*/ 26 h 47"/>
                  <a:gd name="T16" fmla="*/ 9 w 23"/>
                  <a:gd name="T17" fmla="*/ 22 h 47"/>
                  <a:gd name="T18" fmla="*/ 10 w 23"/>
                  <a:gd name="T19" fmla="*/ 19 h 47"/>
                  <a:gd name="T20" fmla="*/ 12 w 23"/>
                  <a:gd name="T21" fmla="*/ 13 h 47"/>
                  <a:gd name="T22" fmla="*/ 15 w 23"/>
                  <a:gd name="T23" fmla="*/ 6 h 47"/>
                  <a:gd name="T24" fmla="*/ 19 w 23"/>
                  <a:gd name="T25" fmla="*/ 0 h 47"/>
                  <a:gd name="T26" fmla="*/ 20 w 23"/>
                  <a:gd name="T27" fmla="*/ 1 h 47"/>
                  <a:gd name="T28" fmla="*/ 21 w 23"/>
                  <a:gd name="T29" fmla="*/ 1 h 47"/>
                  <a:gd name="T30" fmla="*/ 21 w 23"/>
                  <a:gd name="T31" fmla="*/ 8 h 47"/>
                  <a:gd name="T32" fmla="*/ 22 w 23"/>
                  <a:gd name="T33" fmla="*/ 8 h 47"/>
                  <a:gd name="T34" fmla="*/ 23 w 23"/>
                  <a:gd name="T35" fmla="*/ 14 h 47"/>
                  <a:gd name="T36" fmla="*/ 21 w 23"/>
                  <a:gd name="T37" fmla="*/ 17 h 47"/>
                  <a:gd name="T38" fmla="*/ 16 w 23"/>
                  <a:gd name="T39" fmla="*/ 21 h 47"/>
                  <a:gd name="T40" fmla="*/ 16 w 23"/>
                  <a:gd name="T41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7">
                    <a:moveTo>
                      <a:pt x="3" y="47"/>
                    </a:moveTo>
                    <a:lnTo>
                      <a:pt x="4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5" y="33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10" y="19"/>
                    </a:lnTo>
                    <a:lnTo>
                      <a:pt x="12" y="13"/>
                    </a:lnTo>
                    <a:lnTo>
                      <a:pt x="15" y="6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14"/>
                    </a:lnTo>
                    <a:lnTo>
                      <a:pt x="21" y="17"/>
                    </a:lnTo>
                    <a:lnTo>
                      <a:pt x="16" y="21"/>
                    </a:lnTo>
                    <a:lnTo>
                      <a:pt x="16" y="2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7" name="Freeform 1448">
                <a:extLst>
                  <a:ext uri="{FF2B5EF4-FFF2-40B4-BE49-F238E27FC236}">
                    <a16:creationId xmlns:a16="http://schemas.microsoft.com/office/drawing/2014/main" id="{00000000-0008-0000-0300-0000B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53"/>
                <a:ext cx="17" cy="13"/>
              </a:xfrm>
              <a:custGeom>
                <a:avLst/>
                <a:gdLst>
                  <a:gd name="T0" fmla="*/ 0 w 17"/>
                  <a:gd name="T1" fmla="*/ 13 h 13"/>
                  <a:gd name="T2" fmla="*/ 1 w 17"/>
                  <a:gd name="T3" fmla="*/ 11 h 13"/>
                  <a:gd name="T4" fmla="*/ 2 w 17"/>
                  <a:gd name="T5" fmla="*/ 11 h 13"/>
                  <a:gd name="T6" fmla="*/ 4 w 17"/>
                  <a:gd name="T7" fmla="*/ 8 h 13"/>
                  <a:gd name="T8" fmla="*/ 6 w 17"/>
                  <a:gd name="T9" fmla="*/ 4 h 13"/>
                  <a:gd name="T10" fmla="*/ 9 w 17"/>
                  <a:gd name="T11" fmla="*/ 1 h 13"/>
                  <a:gd name="T12" fmla="*/ 9 w 17"/>
                  <a:gd name="T13" fmla="*/ 1 h 13"/>
                  <a:gd name="T14" fmla="*/ 11 w 17"/>
                  <a:gd name="T15" fmla="*/ 0 h 13"/>
                  <a:gd name="T16" fmla="*/ 14 w 17"/>
                  <a:gd name="T17" fmla="*/ 1 h 13"/>
                  <a:gd name="T18" fmla="*/ 17 w 17"/>
                  <a:gd name="T19" fmla="*/ 2 h 13"/>
                  <a:gd name="T20" fmla="*/ 17 w 17"/>
                  <a:gd name="T2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0" y="13"/>
                    </a:moveTo>
                    <a:lnTo>
                      <a:pt x="1" y="11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2"/>
                    </a:lnTo>
                    <a:lnTo>
                      <a:pt x="17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8" name="Freeform 1449">
                <a:extLst>
                  <a:ext uri="{FF2B5EF4-FFF2-40B4-BE49-F238E27FC236}">
                    <a16:creationId xmlns:a16="http://schemas.microsoft.com/office/drawing/2014/main" id="{00000000-0008-0000-0300-0000B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61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2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19" name="Freeform 1450">
                <a:extLst>
                  <a:ext uri="{FF2B5EF4-FFF2-40B4-BE49-F238E27FC236}">
                    <a16:creationId xmlns:a16="http://schemas.microsoft.com/office/drawing/2014/main" id="{00000000-0008-0000-0300-0000B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6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0" name="Line 1451">
                <a:extLst>
                  <a:ext uri="{FF2B5EF4-FFF2-40B4-BE49-F238E27FC236}">
                    <a16:creationId xmlns:a16="http://schemas.microsoft.com/office/drawing/2014/main" id="{00000000-0008-0000-0300-0000B8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" y="68"/>
                <a:ext cx="2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1" name="Freeform 1452">
                <a:extLst>
                  <a:ext uri="{FF2B5EF4-FFF2-40B4-BE49-F238E27FC236}">
                    <a16:creationId xmlns:a16="http://schemas.microsoft.com/office/drawing/2014/main" id="{00000000-0008-0000-0300-0000B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56"/>
                <a:ext cx="24" cy="14"/>
              </a:xfrm>
              <a:custGeom>
                <a:avLst/>
                <a:gdLst>
                  <a:gd name="T0" fmla="*/ 0 w 24"/>
                  <a:gd name="T1" fmla="*/ 1 h 14"/>
                  <a:gd name="T2" fmla="*/ 1 w 24"/>
                  <a:gd name="T3" fmla="*/ 1 h 14"/>
                  <a:gd name="T4" fmla="*/ 2 w 24"/>
                  <a:gd name="T5" fmla="*/ 0 h 14"/>
                  <a:gd name="T6" fmla="*/ 1 w 24"/>
                  <a:gd name="T7" fmla="*/ 2 h 14"/>
                  <a:gd name="T8" fmla="*/ 0 w 24"/>
                  <a:gd name="T9" fmla="*/ 4 h 14"/>
                  <a:gd name="T10" fmla="*/ 0 w 24"/>
                  <a:gd name="T11" fmla="*/ 4 h 14"/>
                  <a:gd name="T12" fmla="*/ 2 w 24"/>
                  <a:gd name="T13" fmla="*/ 5 h 14"/>
                  <a:gd name="T14" fmla="*/ 4 w 24"/>
                  <a:gd name="T15" fmla="*/ 4 h 14"/>
                  <a:gd name="T16" fmla="*/ 5 w 24"/>
                  <a:gd name="T17" fmla="*/ 4 h 14"/>
                  <a:gd name="T18" fmla="*/ 5 w 24"/>
                  <a:gd name="T19" fmla="*/ 4 h 14"/>
                  <a:gd name="T20" fmla="*/ 4 w 24"/>
                  <a:gd name="T21" fmla="*/ 5 h 14"/>
                  <a:gd name="T22" fmla="*/ 5 w 24"/>
                  <a:gd name="T23" fmla="*/ 5 h 14"/>
                  <a:gd name="T24" fmla="*/ 6 w 24"/>
                  <a:gd name="T25" fmla="*/ 5 h 14"/>
                  <a:gd name="T26" fmla="*/ 8 w 24"/>
                  <a:gd name="T27" fmla="*/ 5 h 14"/>
                  <a:gd name="T28" fmla="*/ 11 w 24"/>
                  <a:gd name="T29" fmla="*/ 5 h 14"/>
                  <a:gd name="T30" fmla="*/ 13 w 24"/>
                  <a:gd name="T31" fmla="*/ 5 h 14"/>
                  <a:gd name="T32" fmla="*/ 14 w 24"/>
                  <a:gd name="T33" fmla="*/ 7 h 14"/>
                  <a:gd name="T34" fmla="*/ 16 w 24"/>
                  <a:gd name="T35" fmla="*/ 7 h 14"/>
                  <a:gd name="T36" fmla="*/ 17 w 24"/>
                  <a:gd name="T37" fmla="*/ 7 h 14"/>
                  <a:gd name="T38" fmla="*/ 20 w 24"/>
                  <a:gd name="T39" fmla="*/ 6 h 14"/>
                  <a:gd name="T40" fmla="*/ 22 w 24"/>
                  <a:gd name="T41" fmla="*/ 7 h 14"/>
                  <a:gd name="T42" fmla="*/ 24 w 24"/>
                  <a:gd name="T43" fmla="*/ 8 h 14"/>
                  <a:gd name="T44" fmla="*/ 23 w 24"/>
                  <a:gd name="T45" fmla="*/ 10 h 14"/>
                  <a:gd name="T46" fmla="*/ 21 w 24"/>
                  <a:gd name="T47" fmla="*/ 12 h 14"/>
                  <a:gd name="T48" fmla="*/ 21 w 24"/>
                  <a:gd name="T4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14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20" y="6"/>
                    </a:lnTo>
                    <a:lnTo>
                      <a:pt x="22" y="7"/>
                    </a:lnTo>
                    <a:lnTo>
                      <a:pt x="24" y="8"/>
                    </a:lnTo>
                    <a:lnTo>
                      <a:pt x="23" y="10"/>
                    </a:lnTo>
                    <a:lnTo>
                      <a:pt x="21" y="12"/>
                    </a:lnTo>
                    <a:lnTo>
                      <a:pt x="21" y="1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2" name="Line 1453">
                <a:extLst>
                  <a:ext uri="{FF2B5EF4-FFF2-40B4-BE49-F238E27FC236}">
                    <a16:creationId xmlns:a16="http://schemas.microsoft.com/office/drawing/2014/main" id="{00000000-0008-0000-0300-0000BA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69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3" name="Freeform 1454">
                <a:extLst>
                  <a:ext uri="{FF2B5EF4-FFF2-40B4-BE49-F238E27FC236}">
                    <a16:creationId xmlns:a16="http://schemas.microsoft.com/office/drawing/2014/main" id="{00000000-0008-0000-0300-0000B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" y="7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4" name="Freeform 1455">
                <a:extLst>
                  <a:ext uri="{FF2B5EF4-FFF2-40B4-BE49-F238E27FC236}">
                    <a16:creationId xmlns:a16="http://schemas.microsoft.com/office/drawing/2014/main" id="{00000000-0008-0000-0300-0000B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57"/>
                <a:ext cx="4" cy="16"/>
              </a:xfrm>
              <a:custGeom>
                <a:avLst/>
                <a:gdLst>
                  <a:gd name="T0" fmla="*/ 3 w 4"/>
                  <a:gd name="T1" fmla="*/ 0 h 16"/>
                  <a:gd name="T2" fmla="*/ 1 w 4"/>
                  <a:gd name="T3" fmla="*/ 3 h 16"/>
                  <a:gd name="T4" fmla="*/ 1 w 4"/>
                  <a:gd name="T5" fmla="*/ 5 h 16"/>
                  <a:gd name="T6" fmla="*/ 2 w 4"/>
                  <a:gd name="T7" fmla="*/ 4 h 16"/>
                  <a:gd name="T8" fmla="*/ 4 w 4"/>
                  <a:gd name="T9" fmla="*/ 4 h 16"/>
                  <a:gd name="T10" fmla="*/ 4 w 4"/>
                  <a:gd name="T11" fmla="*/ 7 h 16"/>
                  <a:gd name="T12" fmla="*/ 2 w 4"/>
                  <a:gd name="T13" fmla="*/ 9 h 16"/>
                  <a:gd name="T14" fmla="*/ 0 w 4"/>
                  <a:gd name="T15" fmla="*/ 11 h 16"/>
                  <a:gd name="T16" fmla="*/ 0 w 4"/>
                  <a:gd name="T17" fmla="*/ 14 h 16"/>
                  <a:gd name="T18" fmla="*/ 1 w 4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6">
                    <a:moveTo>
                      <a:pt x="3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5" name="Line 1456">
                <a:extLst>
                  <a:ext uri="{FF2B5EF4-FFF2-40B4-BE49-F238E27FC236}">
                    <a16:creationId xmlns:a16="http://schemas.microsoft.com/office/drawing/2014/main" id="{00000000-0008-0000-0300-0000BD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" y="71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6" name="Line 1457">
                <a:extLst>
                  <a:ext uri="{FF2B5EF4-FFF2-40B4-BE49-F238E27FC236}">
                    <a16:creationId xmlns:a16="http://schemas.microsoft.com/office/drawing/2014/main" id="{00000000-0008-0000-0300-0000BE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73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7" name="Freeform 1458">
                <a:extLst>
                  <a:ext uri="{FF2B5EF4-FFF2-40B4-BE49-F238E27FC236}">
                    <a16:creationId xmlns:a16="http://schemas.microsoft.com/office/drawing/2014/main" id="{00000000-0008-0000-0300-0000B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" y="6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1 w 7"/>
                  <a:gd name="T3" fmla="*/ 1 h 6"/>
                  <a:gd name="T4" fmla="*/ 3 w 7"/>
                  <a:gd name="T5" fmla="*/ 0 h 6"/>
                  <a:gd name="T6" fmla="*/ 5 w 7"/>
                  <a:gd name="T7" fmla="*/ 0 h 6"/>
                  <a:gd name="T8" fmla="*/ 6 w 7"/>
                  <a:gd name="T9" fmla="*/ 1 h 6"/>
                  <a:gd name="T10" fmla="*/ 7 w 7"/>
                  <a:gd name="T11" fmla="*/ 4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4"/>
                    </a:lnTo>
                    <a:lnTo>
                      <a:pt x="7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8" name="Freeform 1459">
                <a:extLst>
                  <a:ext uri="{FF2B5EF4-FFF2-40B4-BE49-F238E27FC236}">
                    <a16:creationId xmlns:a16="http://schemas.microsoft.com/office/drawing/2014/main" id="{00000000-0008-0000-0300-0000C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" y="68"/>
                <a:ext cx="7" cy="5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5 h 5"/>
                  <a:gd name="T4" fmla="*/ 5 w 7"/>
                  <a:gd name="T5" fmla="*/ 4 h 5"/>
                  <a:gd name="T6" fmla="*/ 4 w 7"/>
                  <a:gd name="T7" fmla="*/ 4 h 5"/>
                  <a:gd name="T8" fmla="*/ 1 w 7"/>
                  <a:gd name="T9" fmla="*/ 5 h 5"/>
                  <a:gd name="T10" fmla="*/ 0 w 7"/>
                  <a:gd name="T11" fmla="*/ 4 h 5"/>
                  <a:gd name="T12" fmla="*/ 4 w 7"/>
                  <a:gd name="T13" fmla="*/ 2 h 5"/>
                  <a:gd name="T14" fmla="*/ 6 w 7"/>
                  <a:gd name="T15" fmla="*/ 1 h 5"/>
                  <a:gd name="T16" fmla="*/ 7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3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29" name="Freeform 1460">
                <a:extLst>
                  <a:ext uri="{FF2B5EF4-FFF2-40B4-BE49-F238E27FC236}">
                    <a16:creationId xmlns:a16="http://schemas.microsoft.com/office/drawing/2014/main" id="{00000000-0008-0000-0300-0000C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66"/>
                <a:ext cx="2" cy="8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3 h 8"/>
                  <a:gd name="T4" fmla="*/ 2 w 2"/>
                  <a:gd name="T5" fmla="*/ 1 h 8"/>
                  <a:gd name="T6" fmla="*/ 2 w 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0" name="Freeform 1461">
                <a:extLst>
                  <a:ext uri="{FF2B5EF4-FFF2-40B4-BE49-F238E27FC236}">
                    <a16:creationId xmlns:a16="http://schemas.microsoft.com/office/drawing/2014/main" id="{00000000-0008-0000-0300-0000C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" y="66"/>
                <a:ext cx="14" cy="8"/>
              </a:xfrm>
              <a:custGeom>
                <a:avLst/>
                <a:gdLst>
                  <a:gd name="T0" fmla="*/ 14 w 14"/>
                  <a:gd name="T1" fmla="*/ 7 h 8"/>
                  <a:gd name="T2" fmla="*/ 8 w 14"/>
                  <a:gd name="T3" fmla="*/ 8 h 8"/>
                  <a:gd name="T4" fmla="*/ 3 w 14"/>
                  <a:gd name="T5" fmla="*/ 7 h 8"/>
                  <a:gd name="T6" fmla="*/ 3 w 14"/>
                  <a:gd name="T7" fmla="*/ 6 h 8"/>
                  <a:gd name="T8" fmla="*/ 0 w 14"/>
                  <a:gd name="T9" fmla="*/ 4 h 8"/>
                  <a:gd name="T10" fmla="*/ 0 w 14"/>
                  <a:gd name="T11" fmla="*/ 3 h 8"/>
                  <a:gd name="T12" fmla="*/ 0 w 14"/>
                  <a:gd name="T13" fmla="*/ 2 h 8"/>
                  <a:gd name="T14" fmla="*/ 2 w 14"/>
                  <a:gd name="T15" fmla="*/ 3 h 8"/>
                  <a:gd name="T16" fmla="*/ 3 w 14"/>
                  <a:gd name="T17" fmla="*/ 1 h 8"/>
                  <a:gd name="T18" fmla="*/ 7 w 14"/>
                  <a:gd name="T19" fmla="*/ 0 h 8"/>
                  <a:gd name="T20" fmla="*/ 8 w 14"/>
                  <a:gd name="T21" fmla="*/ 0 h 8"/>
                  <a:gd name="T22" fmla="*/ 10 w 14"/>
                  <a:gd name="T23" fmla="*/ 2 h 8"/>
                  <a:gd name="T24" fmla="*/ 12 w 14"/>
                  <a:gd name="T25" fmla="*/ 2 h 8"/>
                  <a:gd name="T26" fmla="*/ 12 w 14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8">
                    <a:moveTo>
                      <a:pt x="14" y="7"/>
                    </a:moveTo>
                    <a:lnTo>
                      <a:pt x="8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1" name="Line 1462">
                <a:extLst>
                  <a:ext uri="{FF2B5EF4-FFF2-40B4-BE49-F238E27FC236}">
                    <a16:creationId xmlns:a16="http://schemas.microsoft.com/office/drawing/2014/main" id="{00000000-0008-0000-0300-0000C3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73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2" name="Freeform 1463">
                <a:extLst>
                  <a:ext uri="{FF2B5EF4-FFF2-40B4-BE49-F238E27FC236}">
                    <a16:creationId xmlns:a16="http://schemas.microsoft.com/office/drawing/2014/main" id="{00000000-0008-0000-0300-0000C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" y="68"/>
                <a:ext cx="9" cy="6"/>
              </a:xfrm>
              <a:custGeom>
                <a:avLst/>
                <a:gdLst>
                  <a:gd name="T0" fmla="*/ 2 w 9"/>
                  <a:gd name="T1" fmla="*/ 6 h 6"/>
                  <a:gd name="T2" fmla="*/ 2 w 9"/>
                  <a:gd name="T3" fmla="*/ 6 h 6"/>
                  <a:gd name="T4" fmla="*/ 1 w 9"/>
                  <a:gd name="T5" fmla="*/ 4 h 6"/>
                  <a:gd name="T6" fmla="*/ 0 w 9"/>
                  <a:gd name="T7" fmla="*/ 1 h 6"/>
                  <a:gd name="T8" fmla="*/ 2 w 9"/>
                  <a:gd name="T9" fmla="*/ 0 h 6"/>
                  <a:gd name="T10" fmla="*/ 4 w 9"/>
                  <a:gd name="T11" fmla="*/ 1 h 6"/>
                  <a:gd name="T12" fmla="*/ 4 w 9"/>
                  <a:gd name="T13" fmla="*/ 0 h 6"/>
                  <a:gd name="T14" fmla="*/ 7 w 9"/>
                  <a:gd name="T15" fmla="*/ 0 h 6"/>
                  <a:gd name="T16" fmla="*/ 7 w 9"/>
                  <a:gd name="T17" fmla="*/ 0 h 6"/>
                  <a:gd name="T18" fmla="*/ 6 w 9"/>
                  <a:gd name="T19" fmla="*/ 3 h 6"/>
                  <a:gd name="T20" fmla="*/ 9 w 9"/>
                  <a:gd name="T21" fmla="*/ 1 h 6"/>
                  <a:gd name="T22" fmla="*/ 9 w 9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6">
                    <a:moveTo>
                      <a:pt x="2" y="6"/>
                    </a:moveTo>
                    <a:lnTo>
                      <a:pt x="2" y="6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9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3" name="Freeform 1464">
                <a:extLst>
                  <a:ext uri="{FF2B5EF4-FFF2-40B4-BE49-F238E27FC236}">
                    <a16:creationId xmlns:a16="http://schemas.microsoft.com/office/drawing/2014/main" id="{00000000-0008-0000-0300-0000C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" y="67"/>
                <a:ext cx="8" cy="8"/>
              </a:xfrm>
              <a:custGeom>
                <a:avLst/>
                <a:gdLst>
                  <a:gd name="T0" fmla="*/ 3 w 8"/>
                  <a:gd name="T1" fmla="*/ 6 h 8"/>
                  <a:gd name="T2" fmla="*/ 3 w 8"/>
                  <a:gd name="T3" fmla="*/ 6 h 8"/>
                  <a:gd name="T4" fmla="*/ 2 w 8"/>
                  <a:gd name="T5" fmla="*/ 3 h 8"/>
                  <a:gd name="T6" fmla="*/ 0 w 8"/>
                  <a:gd name="T7" fmla="*/ 1 h 8"/>
                  <a:gd name="T8" fmla="*/ 1 w 8"/>
                  <a:gd name="T9" fmla="*/ 0 h 8"/>
                  <a:gd name="T10" fmla="*/ 4 w 8"/>
                  <a:gd name="T11" fmla="*/ 0 h 8"/>
                  <a:gd name="T12" fmla="*/ 3 w 8"/>
                  <a:gd name="T13" fmla="*/ 2 h 8"/>
                  <a:gd name="T14" fmla="*/ 5 w 8"/>
                  <a:gd name="T15" fmla="*/ 1 h 8"/>
                  <a:gd name="T16" fmla="*/ 7 w 8"/>
                  <a:gd name="T17" fmla="*/ 4 h 8"/>
                  <a:gd name="T18" fmla="*/ 8 w 8"/>
                  <a:gd name="T19" fmla="*/ 7 h 8"/>
                  <a:gd name="T20" fmla="*/ 8 w 8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3" y="6"/>
                    </a:moveTo>
                    <a:lnTo>
                      <a:pt x="3" y="6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4"/>
                    </a:lnTo>
                    <a:lnTo>
                      <a:pt x="8" y="7"/>
                    </a:lnTo>
                    <a:lnTo>
                      <a:pt x="8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4" name="Freeform 1465">
                <a:extLst>
                  <a:ext uri="{FF2B5EF4-FFF2-40B4-BE49-F238E27FC236}">
                    <a16:creationId xmlns:a16="http://schemas.microsoft.com/office/drawing/2014/main" id="{00000000-0008-0000-0300-0000C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71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3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5" name="Freeform 1466">
                <a:extLst>
                  <a:ext uri="{FF2B5EF4-FFF2-40B4-BE49-F238E27FC236}">
                    <a16:creationId xmlns:a16="http://schemas.microsoft.com/office/drawing/2014/main" id="{00000000-0008-0000-0300-0000C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68"/>
                <a:ext cx="4" cy="8"/>
              </a:xfrm>
              <a:custGeom>
                <a:avLst/>
                <a:gdLst>
                  <a:gd name="T0" fmla="*/ 1 w 4"/>
                  <a:gd name="T1" fmla="*/ 3 h 8"/>
                  <a:gd name="T2" fmla="*/ 1 w 4"/>
                  <a:gd name="T3" fmla="*/ 3 h 8"/>
                  <a:gd name="T4" fmla="*/ 0 w 4"/>
                  <a:gd name="T5" fmla="*/ 1 h 8"/>
                  <a:gd name="T6" fmla="*/ 1 w 4"/>
                  <a:gd name="T7" fmla="*/ 0 h 8"/>
                  <a:gd name="T8" fmla="*/ 4 w 4"/>
                  <a:gd name="T9" fmla="*/ 2 h 8"/>
                  <a:gd name="T10" fmla="*/ 2 w 4"/>
                  <a:gd name="T11" fmla="*/ 7 h 8"/>
                  <a:gd name="T12" fmla="*/ 2 w 4"/>
                  <a:gd name="T13" fmla="*/ 8 h 8"/>
                  <a:gd name="T14" fmla="*/ 2 w 4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6" name="Freeform 1467">
                <a:extLst>
                  <a:ext uri="{FF2B5EF4-FFF2-40B4-BE49-F238E27FC236}">
                    <a16:creationId xmlns:a16="http://schemas.microsoft.com/office/drawing/2014/main" id="{00000000-0008-0000-0300-0000C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" y="66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2 w 7"/>
                  <a:gd name="T3" fmla="*/ 6 h 10"/>
                  <a:gd name="T4" fmla="*/ 1 w 7"/>
                  <a:gd name="T5" fmla="*/ 1 h 10"/>
                  <a:gd name="T6" fmla="*/ 4 w 7"/>
                  <a:gd name="T7" fmla="*/ 0 h 10"/>
                  <a:gd name="T8" fmla="*/ 5 w 7"/>
                  <a:gd name="T9" fmla="*/ 3 h 10"/>
                  <a:gd name="T10" fmla="*/ 4 w 7"/>
                  <a:gd name="T11" fmla="*/ 4 h 10"/>
                  <a:gd name="T12" fmla="*/ 6 w 7"/>
                  <a:gd name="T13" fmla="*/ 4 h 10"/>
                  <a:gd name="T14" fmla="*/ 7 w 7"/>
                  <a:gd name="T15" fmla="*/ 5 h 10"/>
                  <a:gd name="T16" fmla="*/ 3 w 7"/>
                  <a:gd name="T17" fmla="*/ 10 h 10"/>
                  <a:gd name="T18" fmla="*/ 3 w 7"/>
                  <a:gd name="T19" fmla="*/ 10 h 10"/>
                  <a:gd name="T20" fmla="*/ 0 w 7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2" y="6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7" name="Freeform 1468">
                <a:extLst>
                  <a:ext uri="{FF2B5EF4-FFF2-40B4-BE49-F238E27FC236}">
                    <a16:creationId xmlns:a16="http://schemas.microsoft.com/office/drawing/2014/main" id="{00000000-0008-0000-0300-0000C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" y="7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8" name="Freeform 1469">
                <a:extLst>
                  <a:ext uri="{FF2B5EF4-FFF2-40B4-BE49-F238E27FC236}">
                    <a16:creationId xmlns:a16="http://schemas.microsoft.com/office/drawing/2014/main" id="{00000000-0008-0000-0300-0000C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74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2 h 3"/>
                  <a:gd name="T4" fmla="*/ 2 w 4"/>
                  <a:gd name="T5" fmla="*/ 3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39" name="Freeform 1470">
                <a:extLst>
                  <a:ext uri="{FF2B5EF4-FFF2-40B4-BE49-F238E27FC236}">
                    <a16:creationId xmlns:a16="http://schemas.microsoft.com/office/drawing/2014/main" id="{00000000-0008-0000-0300-0000C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" y="73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1 h 4"/>
                  <a:gd name="T4" fmla="*/ 1 w 3"/>
                  <a:gd name="T5" fmla="*/ 0 h 4"/>
                  <a:gd name="T6" fmla="*/ 2 w 3"/>
                  <a:gd name="T7" fmla="*/ 0 h 4"/>
                  <a:gd name="T8" fmla="*/ 3 w 3"/>
                  <a:gd name="T9" fmla="*/ 3 h 4"/>
                  <a:gd name="T10" fmla="*/ 3 w 3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0" name="Freeform 1471">
                <a:extLst>
                  <a:ext uri="{FF2B5EF4-FFF2-40B4-BE49-F238E27FC236}">
                    <a16:creationId xmlns:a16="http://schemas.microsoft.com/office/drawing/2014/main" id="{00000000-0008-0000-0300-0000C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" y="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1" name="Freeform 1472">
                <a:extLst>
                  <a:ext uri="{FF2B5EF4-FFF2-40B4-BE49-F238E27FC236}">
                    <a16:creationId xmlns:a16="http://schemas.microsoft.com/office/drawing/2014/main" id="{00000000-0008-0000-0300-0000C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" y="7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0 h 3"/>
                  <a:gd name="T6" fmla="*/ 2 w 3"/>
                  <a:gd name="T7" fmla="*/ 3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2" name="Freeform 1473">
                <a:extLst>
                  <a:ext uri="{FF2B5EF4-FFF2-40B4-BE49-F238E27FC236}">
                    <a16:creationId xmlns:a16="http://schemas.microsoft.com/office/drawing/2014/main" id="{00000000-0008-0000-0300-0000C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" y="75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3" name="Line 1474">
                <a:extLst>
                  <a:ext uri="{FF2B5EF4-FFF2-40B4-BE49-F238E27FC236}">
                    <a16:creationId xmlns:a16="http://schemas.microsoft.com/office/drawing/2014/main" id="{00000000-0008-0000-0300-0000CF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" y="78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4" name="Freeform 1475">
                <a:extLst>
                  <a:ext uri="{FF2B5EF4-FFF2-40B4-BE49-F238E27FC236}">
                    <a16:creationId xmlns:a16="http://schemas.microsoft.com/office/drawing/2014/main" id="{00000000-0008-0000-0300-0000D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73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1 h 5"/>
                  <a:gd name="T4" fmla="*/ 0 w 4"/>
                  <a:gd name="T5" fmla="*/ 4 h 5"/>
                  <a:gd name="T6" fmla="*/ 1 w 4"/>
                  <a:gd name="T7" fmla="*/ 5 h 5"/>
                  <a:gd name="T8" fmla="*/ 3 w 4"/>
                  <a:gd name="T9" fmla="*/ 5 h 5"/>
                  <a:gd name="T10" fmla="*/ 2 w 4"/>
                  <a:gd name="T11" fmla="*/ 4 h 5"/>
                  <a:gd name="T12" fmla="*/ 1 w 4"/>
                  <a:gd name="T13" fmla="*/ 3 h 5"/>
                  <a:gd name="T14" fmla="*/ 1 w 4"/>
                  <a:gd name="T15" fmla="*/ 0 h 5"/>
                  <a:gd name="T16" fmla="*/ 3 w 4"/>
                  <a:gd name="T17" fmla="*/ 0 h 5"/>
                  <a:gd name="T18" fmla="*/ 4 w 4"/>
                  <a:gd name="T19" fmla="*/ 0 h 5"/>
                  <a:gd name="T20" fmla="*/ 3 w 4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5" name="Freeform 1476">
                <a:extLst>
                  <a:ext uri="{FF2B5EF4-FFF2-40B4-BE49-F238E27FC236}">
                    <a16:creationId xmlns:a16="http://schemas.microsoft.com/office/drawing/2014/main" id="{00000000-0008-0000-0300-0000D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73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5 h 6"/>
                  <a:gd name="T4" fmla="*/ 2 w 4"/>
                  <a:gd name="T5" fmla="*/ 4 h 6"/>
                  <a:gd name="T6" fmla="*/ 3 w 4"/>
                  <a:gd name="T7" fmla="*/ 3 h 6"/>
                  <a:gd name="T8" fmla="*/ 1 w 4"/>
                  <a:gd name="T9" fmla="*/ 3 h 6"/>
                  <a:gd name="T10" fmla="*/ 0 w 4"/>
                  <a:gd name="T11" fmla="*/ 2 h 6"/>
                  <a:gd name="T12" fmla="*/ 2 w 4"/>
                  <a:gd name="T13" fmla="*/ 1 h 6"/>
                  <a:gd name="T14" fmla="*/ 4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6" name="Freeform 1477">
                <a:extLst>
                  <a:ext uri="{FF2B5EF4-FFF2-40B4-BE49-F238E27FC236}">
                    <a16:creationId xmlns:a16="http://schemas.microsoft.com/office/drawing/2014/main" id="{00000000-0008-0000-0300-0000D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" y="73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1 w 2"/>
                  <a:gd name="T3" fmla="*/ 1 h 6"/>
                  <a:gd name="T4" fmla="*/ 1 w 2"/>
                  <a:gd name="T5" fmla="*/ 2 h 6"/>
                  <a:gd name="T6" fmla="*/ 1 w 2"/>
                  <a:gd name="T7" fmla="*/ 3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7" name="Freeform 1478">
                <a:extLst>
                  <a:ext uri="{FF2B5EF4-FFF2-40B4-BE49-F238E27FC236}">
                    <a16:creationId xmlns:a16="http://schemas.microsoft.com/office/drawing/2014/main" id="{00000000-0008-0000-0300-0000D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" y="74"/>
                <a:ext cx="3" cy="5"/>
              </a:xfrm>
              <a:custGeom>
                <a:avLst/>
                <a:gdLst>
                  <a:gd name="T0" fmla="*/ 1 w 3"/>
                  <a:gd name="T1" fmla="*/ 4 h 5"/>
                  <a:gd name="T2" fmla="*/ 0 w 3"/>
                  <a:gd name="T3" fmla="*/ 5 h 5"/>
                  <a:gd name="T4" fmla="*/ 1 w 3"/>
                  <a:gd name="T5" fmla="*/ 5 h 5"/>
                  <a:gd name="T6" fmla="*/ 3 w 3"/>
                  <a:gd name="T7" fmla="*/ 3 h 5"/>
                  <a:gd name="T8" fmla="*/ 2 w 3"/>
                  <a:gd name="T9" fmla="*/ 2 h 5"/>
                  <a:gd name="T10" fmla="*/ 2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4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8" name="Freeform 1479">
                <a:extLst>
                  <a:ext uri="{FF2B5EF4-FFF2-40B4-BE49-F238E27FC236}">
                    <a16:creationId xmlns:a16="http://schemas.microsoft.com/office/drawing/2014/main" id="{00000000-0008-0000-0300-0000D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" y="7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49" name="Freeform 1480">
                <a:extLst>
                  <a:ext uri="{FF2B5EF4-FFF2-40B4-BE49-F238E27FC236}">
                    <a16:creationId xmlns:a16="http://schemas.microsoft.com/office/drawing/2014/main" id="{00000000-0008-0000-0300-0000D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76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3 h 4"/>
                  <a:gd name="T6" fmla="*/ 1 w 1"/>
                  <a:gd name="T7" fmla="*/ 2 h 4"/>
                  <a:gd name="T8" fmla="*/ 1 w 1"/>
                  <a:gd name="T9" fmla="*/ 1 h 4"/>
                  <a:gd name="T10" fmla="*/ 0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0" name="Freeform 1481">
                <a:extLst>
                  <a:ext uri="{FF2B5EF4-FFF2-40B4-BE49-F238E27FC236}">
                    <a16:creationId xmlns:a16="http://schemas.microsoft.com/office/drawing/2014/main" id="{00000000-0008-0000-0300-0000D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1" name="Freeform 1482">
                <a:extLst>
                  <a:ext uri="{FF2B5EF4-FFF2-40B4-BE49-F238E27FC236}">
                    <a16:creationId xmlns:a16="http://schemas.microsoft.com/office/drawing/2014/main" id="{00000000-0008-0000-0300-0000D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" y="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2" name="Freeform 1483">
                <a:extLst>
                  <a:ext uri="{FF2B5EF4-FFF2-40B4-BE49-F238E27FC236}">
                    <a16:creationId xmlns:a16="http://schemas.microsoft.com/office/drawing/2014/main" id="{00000000-0008-0000-0300-0000D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3" name="Freeform 1484">
                <a:extLst>
                  <a:ext uri="{FF2B5EF4-FFF2-40B4-BE49-F238E27FC236}">
                    <a16:creationId xmlns:a16="http://schemas.microsoft.com/office/drawing/2014/main" id="{00000000-0008-0000-0300-0000D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8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3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4" name="Freeform 1485">
                <a:extLst>
                  <a:ext uri="{FF2B5EF4-FFF2-40B4-BE49-F238E27FC236}">
                    <a16:creationId xmlns:a16="http://schemas.microsoft.com/office/drawing/2014/main" id="{00000000-0008-0000-0300-0000D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" y="76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4 h 5"/>
                  <a:gd name="T4" fmla="*/ 1 w 7"/>
                  <a:gd name="T5" fmla="*/ 3 h 5"/>
                  <a:gd name="T6" fmla="*/ 2 w 7"/>
                  <a:gd name="T7" fmla="*/ 2 h 5"/>
                  <a:gd name="T8" fmla="*/ 4 w 7"/>
                  <a:gd name="T9" fmla="*/ 0 h 5"/>
                  <a:gd name="T10" fmla="*/ 5 w 7"/>
                  <a:gd name="T11" fmla="*/ 0 h 5"/>
                  <a:gd name="T12" fmla="*/ 5 w 7"/>
                  <a:gd name="T13" fmla="*/ 3 h 5"/>
                  <a:gd name="T14" fmla="*/ 7 w 7"/>
                  <a:gd name="T15" fmla="*/ 5 h 5"/>
                  <a:gd name="T16" fmla="*/ 7 w 7"/>
                  <a:gd name="T17" fmla="*/ 2 h 5"/>
                  <a:gd name="T18" fmla="*/ 7 w 7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5" name="Freeform 1486">
                <a:extLst>
                  <a:ext uri="{FF2B5EF4-FFF2-40B4-BE49-F238E27FC236}">
                    <a16:creationId xmlns:a16="http://schemas.microsoft.com/office/drawing/2014/main" id="{00000000-0008-0000-0300-0000D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76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2 h 5"/>
                  <a:gd name="T4" fmla="*/ 5 w 5"/>
                  <a:gd name="T5" fmla="*/ 4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6" name="Freeform 1487">
                <a:extLst>
                  <a:ext uri="{FF2B5EF4-FFF2-40B4-BE49-F238E27FC236}">
                    <a16:creationId xmlns:a16="http://schemas.microsoft.com/office/drawing/2014/main" id="{00000000-0008-0000-0300-0000D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" y="71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2 w 11"/>
                  <a:gd name="T3" fmla="*/ 9 h 10"/>
                  <a:gd name="T4" fmla="*/ 2 w 11"/>
                  <a:gd name="T5" fmla="*/ 7 h 10"/>
                  <a:gd name="T6" fmla="*/ 0 w 11"/>
                  <a:gd name="T7" fmla="*/ 6 h 10"/>
                  <a:gd name="T8" fmla="*/ 1 w 11"/>
                  <a:gd name="T9" fmla="*/ 4 h 10"/>
                  <a:gd name="T10" fmla="*/ 2 w 11"/>
                  <a:gd name="T11" fmla="*/ 2 h 10"/>
                  <a:gd name="T12" fmla="*/ 4 w 11"/>
                  <a:gd name="T13" fmla="*/ 0 h 10"/>
                  <a:gd name="T14" fmla="*/ 5 w 11"/>
                  <a:gd name="T15" fmla="*/ 2 h 10"/>
                  <a:gd name="T16" fmla="*/ 6 w 11"/>
                  <a:gd name="T17" fmla="*/ 1 h 10"/>
                  <a:gd name="T18" fmla="*/ 6 w 11"/>
                  <a:gd name="T19" fmla="*/ 3 h 10"/>
                  <a:gd name="T20" fmla="*/ 7 w 11"/>
                  <a:gd name="T21" fmla="*/ 5 h 10"/>
                  <a:gd name="T22" fmla="*/ 7 w 11"/>
                  <a:gd name="T23" fmla="*/ 5 h 10"/>
                  <a:gd name="T24" fmla="*/ 8 w 11"/>
                  <a:gd name="T25" fmla="*/ 2 h 10"/>
                  <a:gd name="T26" fmla="*/ 11 w 11"/>
                  <a:gd name="T27" fmla="*/ 2 h 10"/>
                  <a:gd name="T28" fmla="*/ 11 w 11"/>
                  <a:gd name="T29" fmla="*/ 5 h 10"/>
                  <a:gd name="T30" fmla="*/ 11 w 11"/>
                  <a:gd name="T31" fmla="*/ 6 h 10"/>
                  <a:gd name="T32" fmla="*/ 11 w 11"/>
                  <a:gd name="T33" fmla="*/ 9 h 10"/>
                  <a:gd name="T34" fmla="*/ 11 w 11"/>
                  <a:gd name="T3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1" y="1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7" name="Freeform 1488">
                <a:extLst>
                  <a:ext uri="{FF2B5EF4-FFF2-40B4-BE49-F238E27FC236}">
                    <a16:creationId xmlns:a16="http://schemas.microsoft.com/office/drawing/2014/main" id="{00000000-0008-0000-0300-0000D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" y="74"/>
                <a:ext cx="14" cy="7"/>
              </a:xfrm>
              <a:custGeom>
                <a:avLst/>
                <a:gdLst>
                  <a:gd name="T0" fmla="*/ 2 w 14"/>
                  <a:gd name="T1" fmla="*/ 7 h 7"/>
                  <a:gd name="T2" fmla="*/ 0 w 14"/>
                  <a:gd name="T3" fmla="*/ 7 h 7"/>
                  <a:gd name="T4" fmla="*/ 1 w 14"/>
                  <a:gd name="T5" fmla="*/ 4 h 7"/>
                  <a:gd name="T6" fmla="*/ 1 w 14"/>
                  <a:gd name="T7" fmla="*/ 2 h 7"/>
                  <a:gd name="T8" fmla="*/ 1 w 14"/>
                  <a:gd name="T9" fmla="*/ 1 h 7"/>
                  <a:gd name="T10" fmla="*/ 1 w 14"/>
                  <a:gd name="T11" fmla="*/ 0 h 7"/>
                  <a:gd name="T12" fmla="*/ 2 w 14"/>
                  <a:gd name="T13" fmla="*/ 0 h 7"/>
                  <a:gd name="T14" fmla="*/ 3 w 14"/>
                  <a:gd name="T15" fmla="*/ 0 h 7"/>
                  <a:gd name="T16" fmla="*/ 6 w 14"/>
                  <a:gd name="T17" fmla="*/ 2 h 7"/>
                  <a:gd name="T18" fmla="*/ 8 w 14"/>
                  <a:gd name="T19" fmla="*/ 2 h 7"/>
                  <a:gd name="T20" fmla="*/ 11 w 14"/>
                  <a:gd name="T21" fmla="*/ 2 h 7"/>
                  <a:gd name="T22" fmla="*/ 14 w 14"/>
                  <a:gd name="T23" fmla="*/ 2 h 7"/>
                  <a:gd name="T24" fmla="*/ 14 w 14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7"/>
                    </a:move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8" name="Freeform 1489">
                <a:extLst>
                  <a:ext uri="{FF2B5EF4-FFF2-40B4-BE49-F238E27FC236}">
                    <a16:creationId xmlns:a16="http://schemas.microsoft.com/office/drawing/2014/main" id="{00000000-0008-0000-0300-0000D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" y="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59" name="Freeform 1490">
                <a:extLst>
                  <a:ext uri="{FF2B5EF4-FFF2-40B4-BE49-F238E27FC236}">
                    <a16:creationId xmlns:a16="http://schemas.microsoft.com/office/drawing/2014/main" id="{00000000-0008-0000-0300-0000D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" y="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0" name="Freeform 1491">
                <a:extLst>
                  <a:ext uri="{FF2B5EF4-FFF2-40B4-BE49-F238E27FC236}">
                    <a16:creationId xmlns:a16="http://schemas.microsoft.com/office/drawing/2014/main" id="{00000000-0008-0000-0300-0000E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" y="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1" name="Freeform 1492">
                <a:extLst>
                  <a:ext uri="{FF2B5EF4-FFF2-40B4-BE49-F238E27FC236}">
                    <a16:creationId xmlns:a16="http://schemas.microsoft.com/office/drawing/2014/main" id="{00000000-0008-0000-0300-0000E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90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3 h 3"/>
                  <a:gd name="T4" fmla="*/ 2 w 5"/>
                  <a:gd name="T5" fmla="*/ 3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2" name="Freeform 1493">
                <a:extLst>
                  <a:ext uri="{FF2B5EF4-FFF2-40B4-BE49-F238E27FC236}">
                    <a16:creationId xmlns:a16="http://schemas.microsoft.com/office/drawing/2014/main" id="{00000000-0008-0000-0300-0000E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" y="87"/>
                <a:ext cx="6" cy="6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6 h 6"/>
                  <a:gd name="T4" fmla="*/ 4 w 6"/>
                  <a:gd name="T5" fmla="*/ 4 h 6"/>
                  <a:gd name="T6" fmla="*/ 4 w 6"/>
                  <a:gd name="T7" fmla="*/ 3 h 6"/>
                  <a:gd name="T8" fmla="*/ 2 w 6"/>
                  <a:gd name="T9" fmla="*/ 5 h 6"/>
                  <a:gd name="T10" fmla="*/ 2 w 6"/>
                  <a:gd name="T11" fmla="*/ 6 h 6"/>
                  <a:gd name="T12" fmla="*/ 1 w 6"/>
                  <a:gd name="T13" fmla="*/ 5 h 6"/>
                  <a:gd name="T14" fmla="*/ 1 w 6"/>
                  <a:gd name="T15" fmla="*/ 5 h 6"/>
                  <a:gd name="T16" fmla="*/ 0 w 6"/>
                  <a:gd name="T17" fmla="*/ 4 h 6"/>
                  <a:gd name="T18" fmla="*/ 0 w 6"/>
                  <a:gd name="T19" fmla="*/ 1 h 6"/>
                  <a:gd name="T20" fmla="*/ 0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lnTo>
                      <a:pt x="5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3" name="Freeform 1494">
                <a:extLst>
                  <a:ext uri="{FF2B5EF4-FFF2-40B4-BE49-F238E27FC236}">
                    <a16:creationId xmlns:a16="http://schemas.microsoft.com/office/drawing/2014/main" id="{00000000-0008-0000-0300-0000E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" y="81"/>
                <a:ext cx="9" cy="13"/>
              </a:xfrm>
              <a:custGeom>
                <a:avLst/>
                <a:gdLst>
                  <a:gd name="T0" fmla="*/ 0 w 9"/>
                  <a:gd name="T1" fmla="*/ 0 h 13"/>
                  <a:gd name="T2" fmla="*/ 1 w 9"/>
                  <a:gd name="T3" fmla="*/ 0 h 13"/>
                  <a:gd name="T4" fmla="*/ 1 w 9"/>
                  <a:gd name="T5" fmla="*/ 2 h 13"/>
                  <a:gd name="T6" fmla="*/ 1 w 9"/>
                  <a:gd name="T7" fmla="*/ 4 h 13"/>
                  <a:gd name="T8" fmla="*/ 1 w 9"/>
                  <a:gd name="T9" fmla="*/ 6 h 13"/>
                  <a:gd name="T10" fmla="*/ 3 w 9"/>
                  <a:gd name="T11" fmla="*/ 7 h 13"/>
                  <a:gd name="T12" fmla="*/ 3 w 9"/>
                  <a:gd name="T13" fmla="*/ 6 h 13"/>
                  <a:gd name="T14" fmla="*/ 4 w 9"/>
                  <a:gd name="T15" fmla="*/ 8 h 13"/>
                  <a:gd name="T16" fmla="*/ 4 w 9"/>
                  <a:gd name="T17" fmla="*/ 10 h 13"/>
                  <a:gd name="T18" fmla="*/ 3 w 9"/>
                  <a:gd name="T19" fmla="*/ 11 h 13"/>
                  <a:gd name="T20" fmla="*/ 3 w 9"/>
                  <a:gd name="T21" fmla="*/ 11 h 13"/>
                  <a:gd name="T22" fmla="*/ 3 w 9"/>
                  <a:gd name="T23" fmla="*/ 13 h 13"/>
                  <a:gd name="T24" fmla="*/ 5 w 9"/>
                  <a:gd name="T25" fmla="*/ 12 h 13"/>
                  <a:gd name="T26" fmla="*/ 7 w 9"/>
                  <a:gd name="T27" fmla="*/ 10 h 13"/>
                  <a:gd name="T28" fmla="*/ 9 w 9"/>
                  <a:gd name="T29" fmla="*/ 8 h 13"/>
                  <a:gd name="T30" fmla="*/ 9 w 9"/>
                  <a:gd name="T3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9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4" name="Freeform 1495">
                <a:extLst>
                  <a:ext uri="{FF2B5EF4-FFF2-40B4-BE49-F238E27FC236}">
                    <a16:creationId xmlns:a16="http://schemas.microsoft.com/office/drawing/2014/main" id="{00000000-0008-0000-0300-0000E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9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2 h 4"/>
                  <a:gd name="T4" fmla="*/ 2 w 3"/>
                  <a:gd name="T5" fmla="*/ 0 h 4"/>
                  <a:gd name="T6" fmla="*/ 3 w 3"/>
                  <a:gd name="T7" fmla="*/ 1 h 4"/>
                  <a:gd name="T8" fmla="*/ 3 w 3"/>
                  <a:gd name="T9" fmla="*/ 2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5" name="Freeform 1496">
                <a:extLst>
                  <a:ext uri="{FF2B5EF4-FFF2-40B4-BE49-F238E27FC236}">
                    <a16:creationId xmlns:a16="http://schemas.microsoft.com/office/drawing/2014/main" id="{00000000-0008-0000-0300-0000E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9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6" name="Freeform 1497">
                <a:extLst>
                  <a:ext uri="{FF2B5EF4-FFF2-40B4-BE49-F238E27FC236}">
                    <a16:creationId xmlns:a16="http://schemas.microsoft.com/office/drawing/2014/main" id="{00000000-0008-0000-0300-0000E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92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7" name="Freeform 1498">
                <a:extLst>
                  <a:ext uri="{FF2B5EF4-FFF2-40B4-BE49-F238E27FC236}">
                    <a16:creationId xmlns:a16="http://schemas.microsoft.com/office/drawing/2014/main" id="{00000000-0008-0000-0300-0000E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9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8" name="Freeform 1499">
                <a:extLst>
                  <a:ext uri="{FF2B5EF4-FFF2-40B4-BE49-F238E27FC236}">
                    <a16:creationId xmlns:a16="http://schemas.microsoft.com/office/drawing/2014/main" id="{00000000-0008-0000-0300-0000E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" y="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3 h 4"/>
                  <a:gd name="T4" fmla="*/ 0 w 3"/>
                  <a:gd name="T5" fmla="*/ 1 h 4"/>
                  <a:gd name="T6" fmla="*/ 1 w 3"/>
                  <a:gd name="T7" fmla="*/ 0 h 4"/>
                  <a:gd name="T8" fmla="*/ 2 w 3"/>
                  <a:gd name="T9" fmla="*/ 3 h 4"/>
                  <a:gd name="T10" fmla="*/ 3 w 3"/>
                  <a:gd name="T11" fmla="*/ 4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69" name="Freeform 1500">
                <a:extLst>
                  <a:ext uri="{FF2B5EF4-FFF2-40B4-BE49-F238E27FC236}">
                    <a16:creationId xmlns:a16="http://schemas.microsoft.com/office/drawing/2014/main" id="{00000000-0008-0000-0300-0000E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1 h 4"/>
                  <a:gd name="T4" fmla="*/ 1 w 1"/>
                  <a:gd name="T5" fmla="*/ 1 h 4"/>
                  <a:gd name="T6" fmla="*/ 1 w 1"/>
                  <a:gd name="T7" fmla="*/ 4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0" name="Freeform 1501">
                <a:extLst>
                  <a:ext uri="{FF2B5EF4-FFF2-40B4-BE49-F238E27FC236}">
                    <a16:creationId xmlns:a16="http://schemas.microsoft.com/office/drawing/2014/main" id="{00000000-0008-0000-0300-0000E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" y="95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0 w 3"/>
                  <a:gd name="T5" fmla="*/ 0 h 2"/>
                  <a:gd name="T6" fmla="*/ 1 w 3"/>
                  <a:gd name="T7" fmla="*/ 0 h 2"/>
                  <a:gd name="T8" fmla="*/ 2 w 3"/>
                  <a:gd name="T9" fmla="*/ 0 h 2"/>
                  <a:gd name="T10" fmla="*/ 2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3 w 3"/>
                  <a:gd name="T19" fmla="*/ 2 h 2"/>
                  <a:gd name="T20" fmla="*/ 2 w 3"/>
                  <a:gd name="T21" fmla="*/ 2 h 2"/>
                  <a:gd name="T22" fmla="*/ 2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1" name="Freeform 1502">
                <a:extLst>
                  <a:ext uri="{FF2B5EF4-FFF2-40B4-BE49-F238E27FC236}">
                    <a16:creationId xmlns:a16="http://schemas.microsoft.com/office/drawing/2014/main" id="{00000000-0008-0000-0300-0000E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" y="92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4 w 6"/>
                  <a:gd name="T3" fmla="*/ 4 h 5"/>
                  <a:gd name="T4" fmla="*/ 4 w 6"/>
                  <a:gd name="T5" fmla="*/ 1 h 5"/>
                  <a:gd name="T6" fmla="*/ 1 w 6"/>
                  <a:gd name="T7" fmla="*/ 0 h 5"/>
                  <a:gd name="T8" fmla="*/ 0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4" y="4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2" name="Freeform 1503">
                <a:extLst>
                  <a:ext uri="{FF2B5EF4-FFF2-40B4-BE49-F238E27FC236}">
                    <a16:creationId xmlns:a16="http://schemas.microsoft.com/office/drawing/2014/main" id="{00000000-0008-0000-0300-0000E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4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1 h 4"/>
                  <a:gd name="T4" fmla="*/ 1 w 4"/>
                  <a:gd name="T5" fmla="*/ 4 h 4"/>
                  <a:gd name="T6" fmla="*/ 0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1"/>
                    </a:lnTo>
                    <a:lnTo>
                      <a:pt x="1" y="4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3" name="Freeform 1504">
                <a:extLst>
                  <a:ext uri="{FF2B5EF4-FFF2-40B4-BE49-F238E27FC236}">
                    <a16:creationId xmlns:a16="http://schemas.microsoft.com/office/drawing/2014/main" id="{00000000-0008-0000-0300-0000E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95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0 h 4"/>
                  <a:gd name="T4" fmla="*/ 3 w 3"/>
                  <a:gd name="T5" fmla="*/ 1 h 4"/>
                  <a:gd name="T6" fmla="*/ 1 w 3"/>
                  <a:gd name="T7" fmla="*/ 2 h 4"/>
                  <a:gd name="T8" fmla="*/ 2 w 3"/>
                  <a:gd name="T9" fmla="*/ 3 h 4"/>
                  <a:gd name="T10" fmla="*/ 0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4" name="Freeform 1505">
                <a:extLst>
                  <a:ext uri="{FF2B5EF4-FFF2-40B4-BE49-F238E27FC236}">
                    <a16:creationId xmlns:a16="http://schemas.microsoft.com/office/drawing/2014/main" id="{00000000-0008-0000-0300-0000E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92"/>
                <a:ext cx="7" cy="7"/>
              </a:xfrm>
              <a:custGeom>
                <a:avLst/>
                <a:gdLst>
                  <a:gd name="T0" fmla="*/ 2 w 7"/>
                  <a:gd name="T1" fmla="*/ 7 h 7"/>
                  <a:gd name="T2" fmla="*/ 3 w 7"/>
                  <a:gd name="T3" fmla="*/ 5 h 7"/>
                  <a:gd name="T4" fmla="*/ 4 w 7"/>
                  <a:gd name="T5" fmla="*/ 4 h 7"/>
                  <a:gd name="T6" fmla="*/ 7 w 7"/>
                  <a:gd name="T7" fmla="*/ 2 h 7"/>
                  <a:gd name="T8" fmla="*/ 6 w 7"/>
                  <a:gd name="T9" fmla="*/ 0 h 7"/>
                  <a:gd name="T10" fmla="*/ 6 w 7"/>
                  <a:gd name="T11" fmla="*/ 0 h 7"/>
                  <a:gd name="T12" fmla="*/ 4 w 7"/>
                  <a:gd name="T13" fmla="*/ 2 h 7"/>
                  <a:gd name="T14" fmla="*/ 3 w 7"/>
                  <a:gd name="T15" fmla="*/ 2 h 7"/>
                  <a:gd name="T16" fmla="*/ 3 w 7"/>
                  <a:gd name="T17" fmla="*/ 0 h 7"/>
                  <a:gd name="T18" fmla="*/ 2 w 7"/>
                  <a:gd name="T19" fmla="*/ 0 h 7"/>
                  <a:gd name="T20" fmla="*/ 1 w 7"/>
                  <a:gd name="T21" fmla="*/ 1 h 7"/>
                  <a:gd name="T22" fmla="*/ 0 w 7"/>
                  <a:gd name="T23" fmla="*/ 6 h 7"/>
                  <a:gd name="T24" fmla="*/ 0 w 7"/>
                  <a:gd name="T25" fmla="*/ 6 h 7"/>
                  <a:gd name="T26" fmla="*/ 1 w 7"/>
                  <a:gd name="T27" fmla="*/ 6 h 7"/>
                  <a:gd name="T28" fmla="*/ 2 w 7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lnTo>
                      <a:pt x="3" y="5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5" name="Freeform 1506">
                <a:extLst>
                  <a:ext uri="{FF2B5EF4-FFF2-40B4-BE49-F238E27FC236}">
                    <a16:creationId xmlns:a16="http://schemas.microsoft.com/office/drawing/2014/main" id="{00000000-0008-0000-0300-0000E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2"/>
                <a:ext cx="4" cy="8"/>
              </a:xfrm>
              <a:custGeom>
                <a:avLst/>
                <a:gdLst>
                  <a:gd name="T0" fmla="*/ 4 w 4"/>
                  <a:gd name="T1" fmla="*/ 7 h 8"/>
                  <a:gd name="T2" fmla="*/ 2 w 4"/>
                  <a:gd name="T3" fmla="*/ 8 h 8"/>
                  <a:gd name="T4" fmla="*/ 1 w 4"/>
                  <a:gd name="T5" fmla="*/ 6 h 8"/>
                  <a:gd name="T6" fmla="*/ 0 w 4"/>
                  <a:gd name="T7" fmla="*/ 2 h 8"/>
                  <a:gd name="T8" fmla="*/ 3 w 4"/>
                  <a:gd name="T9" fmla="*/ 0 h 8"/>
                  <a:gd name="T10" fmla="*/ 4 w 4"/>
                  <a:gd name="T11" fmla="*/ 3 h 8"/>
                  <a:gd name="T12" fmla="*/ 4 w 4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7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3"/>
                    </a:lnTo>
                    <a:lnTo>
                      <a:pt x="4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6" name="Freeform 1507">
                <a:extLst>
                  <a:ext uri="{FF2B5EF4-FFF2-40B4-BE49-F238E27FC236}">
                    <a16:creationId xmlns:a16="http://schemas.microsoft.com/office/drawing/2014/main" id="{00000000-0008-0000-0300-0000F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1 w 4"/>
                  <a:gd name="T5" fmla="*/ 2 h 4"/>
                  <a:gd name="T6" fmla="*/ 2 w 4"/>
                  <a:gd name="T7" fmla="*/ 4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7" name="Freeform 1508">
                <a:extLst>
                  <a:ext uri="{FF2B5EF4-FFF2-40B4-BE49-F238E27FC236}">
                    <a16:creationId xmlns:a16="http://schemas.microsoft.com/office/drawing/2014/main" id="{00000000-0008-0000-0300-0000F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" y="95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6 h 6"/>
                  <a:gd name="T4" fmla="*/ 1 w 4"/>
                  <a:gd name="T5" fmla="*/ 5 h 6"/>
                  <a:gd name="T6" fmla="*/ 0 w 4"/>
                  <a:gd name="T7" fmla="*/ 3 h 6"/>
                  <a:gd name="T8" fmla="*/ 0 w 4"/>
                  <a:gd name="T9" fmla="*/ 0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8" name="Freeform 1509">
                <a:extLst>
                  <a:ext uri="{FF2B5EF4-FFF2-40B4-BE49-F238E27FC236}">
                    <a16:creationId xmlns:a16="http://schemas.microsoft.com/office/drawing/2014/main" id="{00000000-0008-0000-0300-0000F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92"/>
                <a:ext cx="7" cy="10"/>
              </a:xfrm>
              <a:custGeom>
                <a:avLst/>
                <a:gdLst>
                  <a:gd name="T0" fmla="*/ 1 w 7"/>
                  <a:gd name="T1" fmla="*/ 10 h 10"/>
                  <a:gd name="T2" fmla="*/ 0 w 7"/>
                  <a:gd name="T3" fmla="*/ 9 h 10"/>
                  <a:gd name="T4" fmla="*/ 0 w 7"/>
                  <a:gd name="T5" fmla="*/ 8 h 10"/>
                  <a:gd name="T6" fmla="*/ 2 w 7"/>
                  <a:gd name="T7" fmla="*/ 8 h 10"/>
                  <a:gd name="T8" fmla="*/ 2 w 7"/>
                  <a:gd name="T9" fmla="*/ 7 h 10"/>
                  <a:gd name="T10" fmla="*/ 0 w 7"/>
                  <a:gd name="T11" fmla="*/ 6 h 10"/>
                  <a:gd name="T12" fmla="*/ 0 w 7"/>
                  <a:gd name="T13" fmla="*/ 3 h 10"/>
                  <a:gd name="T14" fmla="*/ 0 w 7"/>
                  <a:gd name="T15" fmla="*/ 1 h 10"/>
                  <a:gd name="T16" fmla="*/ 2 w 7"/>
                  <a:gd name="T17" fmla="*/ 0 h 10"/>
                  <a:gd name="T18" fmla="*/ 3 w 7"/>
                  <a:gd name="T19" fmla="*/ 0 h 10"/>
                  <a:gd name="T20" fmla="*/ 5 w 7"/>
                  <a:gd name="T21" fmla="*/ 1 h 10"/>
                  <a:gd name="T22" fmla="*/ 6 w 7"/>
                  <a:gd name="T23" fmla="*/ 2 h 10"/>
                  <a:gd name="T24" fmla="*/ 7 w 7"/>
                  <a:gd name="T2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0">
                    <a:moveTo>
                      <a:pt x="1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79" name="Freeform 1510">
                <a:extLst>
                  <a:ext uri="{FF2B5EF4-FFF2-40B4-BE49-F238E27FC236}">
                    <a16:creationId xmlns:a16="http://schemas.microsoft.com/office/drawing/2014/main" id="{00000000-0008-0000-0300-0000F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9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5 h 7"/>
                  <a:gd name="T4" fmla="*/ 3 w 7"/>
                  <a:gd name="T5" fmla="*/ 5 h 7"/>
                  <a:gd name="T6" fmla="*/ 6 w 7"/>
                  <a:gd name="T7" fmla="*/ 0 h 7"/>
                  <a:gd name="T8" fmla="*/ 7 w 7"/>
                  <a:gd name="T9" fmla="*/ 2 h 7"/>
                  <a:gd name="T10" fmla="*/ 5 w 7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5"/>
                    </a:lnTo>
                    <a:lnTo>
                      <a:pt x="3" y="5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5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0" name="Freeform 1511">
                <a:extLst>
                  <a:ext uri="{FF2B5EF4-FFF2-40B4-BE49-F238E27FC236}">
                    <a16:creationId xmlns:a16="http://schemas.microsoft.com/office/drawing/2014/main" id="{00000000-0008-0000-0300-0000F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" y="9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2 w 6"/>
                  <a:gd name="T3" fmla="*/ 5 h 8"/>
                  <a:gd name="T4" fmla="*/ 4 w 6"/>
                  <a:gd name="T5" fmla="*/ 4 h 8"/>
                  <a:gd name="T6" fmla="*/ 6 w 6"/>
                  <a:gd name="T7" fmla="*/ 3 h 8"/>
                  <a:gd name="T8" fmla="*/ 5 w 6"/>
                  <a:gd name="T9" fmla="*/ 1 h 8"/>
                  <a:gd name="T10" fmla="*/ 5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1" name="Freeform 1512">
                <a:extLst>
                  <a:ext uri="{FF2B5EF4-FFF2-40B4-BE49-F238E27FC236}">
                    <a16:creationId xmlns:a16="http://schemas.microsoft.com/office/drawing/2014/main" id="{00000000-0008-0000-0300-0000F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" y="10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3 h 5"/>
                  <a:gd name="T4" fmla="*/ 1 w 2"/>
                  <a:gd name="T5" fmla="*/ 2 h 5"/>
                  <a:gd name="T6" fmla="*/ 1 w 2"/>
                  <a:gd name="T7" fmla="*/ 0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2" name="Line 1513">
                <a:extLst>
                  <a:ext uri="{FF2B5EF4-FFF2-40B4-BE49-F238E27FC236}">
                    <a16:creationId xmlns:a16="http://schemas.microsoft.com/office/drawing/2014/main" id="{00000000-0008-0000-0300-0000F6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" y="105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3" name="Freeform 1514">
                <a:extLst>
                  <a:ext uri="{FF2B5EF4-FFF2-40B4-BE49-F238E27FC236}">
                    <a16:creationId xmlns:a16="http://schemas.microsoft.com/office/drawing/2014/main" id="{00000000-0008-0000-0300-0000F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10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1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4" name="Freeform 1515">
                <a:extLst>
                  <a:ext uri="{FF2B5EF4-FFF2-40B4-BE49-F238E27FC236}">
                    <a16:creationId xmlns:a16="http://schemas.microsoft.com/office/drawing/2014/main" id="{00000000-0008-0000-0300-0000F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10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1 w 4"/>
                  <a:gd name="T3" fmla="*/ 2 h 5"/>
                  <a:gd name="T4" fmla="*/ 0 w 4"/>
                  <a:gd name="T5" fmla="*/ 1 h 5"/>
                  <a:gd name="T6" fmla="*/ 0 w 4"/>
                  <a:gd name="T7" fmla="*/ 1 h 5"/>
                  <a:gd name="T8" fmla="*/ 0 w 4"/>
                  <a:gd name="T9" fmla="*/ 1 h 5"/>
                  <a:gd name="T10" fmla="*/ 1 w 4"/>
                  <a:gd name="T11" fmla="*/ 1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5" name="Freeform 1516">
                <a:extLst>
                  <a:ext uri="{FF2B5EF4-FFF2-40B4-BE49-F238E27FC236}">
                    <a16:creationId xmlns:a16="http://schemas.microsoft.com/office/drawing/2014/main" id="{00000000-0008-0000-0300-0000F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97"/>
                <a:ext cx="5" cy="9"/>
              </a:xfrm>
              <a:custGeom>
                <a:avLst/>
                <a:gdLst>
                  <a:gd name="T0" fmla="*/ 1 w 5"/>
                  <a:gd name="T1" fmla="*/ 3 h 9"/>
                  <a:gd name="T2" fmla="*/ 2 w 5"/>
                  <a:gd name="T3" fmla="*/ 2 h 9"/>
                  <a:gd name="T4" fmla="*/ 4 w 5"/>
                  <a:gd name="T5" fmla="*/ 1 h 9"/>
                  <a:gd name="T6" fmla="*/ 5 w 5"/>
                  <a:gd name="T7" fmla="*/ 0 h 9"/>
                  <a:gd name="T8" fmla="*/ 4 w 5"/>
                  <a:gd name="T9" fmla="*/ 2 h 9"/>
                  <a:gd name="T10" fmla="*/ 3 w 5"/>
                  <a:gd name="T11" fmla="*/ 3 h 9"/>
                  <a:gd name="T12" fmla="*/ 3 w 5"/>
                  <a:gd name="T13" fmla="*/ 3 h 9"/>
                  <a:gd name="T14" fmla="*/ 2 w 5"/>
                  <a:gd name="T15" fmla="*/ 5 h 9"/>
                  <a:gd name="T16" fmla="*/ 0 w 5"/>
                  <a:gd name="T17" fmla="*/ 7 h 9"/>
                  <a:gd name="T18" fmla="*/ 1 w 5"/>
                  <a:gd name="T19" fmla="*/ 7 h 9"/>
                  <a:gd name="T20" fmla="*/ 3 w 5"/>
                  <a:gd name="T21" fmla="*/ 7 h 9"/>
                  <a:gd name="T22" fmla="*/ 2 w 5"/>
                  <a:gd name="T23" fmla="*/ 9 h 9"/>
                  <a:gd name="T24" fmla="*/ 2 w 5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9">
                    <a:moveTo>
                      <a:pt x="1" y="3"/>
                    </a:move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2" y="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6" name="Freeform 1517">
                <a:extLst>
                  <a:ext uri="{FF2B5EF4-FFF2-40B4-BE49-F238E27FC236}">
                    <a16:creationId xmlns:a16="http://schemas.microsoft.com/office/drawing/2014/main" id="{00000000-0008-0000-0300-0000F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" y="100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1 w 2"/>
                  <a:gd name="T3" fmla="*/ 4 h 7"/>
                  <a:gd name="T4" fmla="*/ 2 w 2"/>
                  <a:gd name="T5" fmla="*/ 2 h 7"/>
                  <a:gd name="T6" fmla="*/ 2 w 2"/>
                  <a:gd name="T7" fmla="*/ 0 h 7"/>
                  <a:gd name="T8" fmla="*/ 2 w 2"/>
                  <a:gd name="T9" fmla="*/ 0 h 7"/>
                  <a:gd name="T10" fmla="*/ 2 w 2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7" name="Freeform 1518">
                <a:extLst>
                  <a:ext uri="{FF2B5EF4-FFF2-40B4-BE49-F238E27FC236}">
                    <a16:creationId xmlns:a16="http://schemas.microsoft.com/office/drawing/2014/main" id="{00000000-0008-0000-0300-0000F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" y="10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8" name="Freeform 1519">
                <a:extLst>
                  <a:ext uri="{FF2B5EF4-FFF2-40B4-BE49-F238E27FC236}">
                    <a16:creationId xmlns:a16="http://schemas.microsoft.com/office/drawing/2014/main" id="{00000000-0008-0000-0300-0000F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" y="97"/>
                <a:ext cx="8" cy="11"/>
              </a:xfrm>
              <a:custGeom>
                <a:avLst/>
                <a:gdLst>
                  <a:gd name="T0" fmla="*/ 8 w 8"/>
                  <a:gd name="T1" fmla="*/ 0 h 11"/>
                  <a:gd name="T2" fmla="*/ 4 w 8"/>
                  <a:gd name="T3" fmla="*/ 0 h 11"/>
                  <a:gd name="T4" fmla="*/ 3 w 8"/>
                  <a:gd name="T5" fmla="*/ 2 h 11"/>
                  <a:gd name="T6" fmla="*/ 2 w 8"/>
                  <a:gd name="T7" fmla="*/ 2 h 11"/>
                  <a:gd name="T8" fmla="*/ 4 w 8"/>
                  <a:gd name="T9" fmla="*/ 3 h 11"/>
                  <a:gd name="T10" fmla="*/ 3 w 8"/>
                  <a:gd name="T11" fmla="*/ 5 h 11"/>
                  <a:gd name="T12" fmla="*/ 0 w 8"/>
                  <a:gd name="T13" fmla="*/ 4 h 11"/>
                  <a:gd name="T14" fmla="*/ 0 w 8"/>
                  <a:gd name="T15" fmla="*/ 7 h 11"/>
                  <a:gd name="T16" fmla="*/ 3 w 8"/>
                  <a:gd name="T17" fmla="*/ 7 h 11"/>
                  <a:gd name="T18" fmla="*/ 7 w 8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1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89" name="Freeform 1520">
                <a:extLst>
                  <a:ext uri="{FF2B5EF4-FFF2-40B4-BE49-F238E27FC236}">
                    <a16:creationId xmlns:a16="http://schemas.microsoft.com/office/drawing/2014/main" id="{00000000-0008-0000-0300-0000F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1 h 6"/>
                  <a:gd name="T4" fmla="*/ 6 w 6"/>
                  <a:gd name="T5" fmla="*/ 2 h 6"/>
                  <a:gd name="T6" fmla="*/ 6 w 6"/>
                  <a:gd name="T7" fmla="*/ 4 h 6"/>
                  <a:gd name="T8" fmla="*/ 0 w 6"/>
                  <a:gd name="T9" fmla="*/ 6 h 6"/>
                  <a:gd name="T10" fmla="*/ 0 w 6"/>
                  <a:gd name="T11" fmla="*/ 5 h 6"/>
                  <a:gd name="T12" fmla="*/ 1 w 6"/>
                  <a:gd name="T13" fmla="*/ 3 h 6"/>
                  <a:gd name="T14" fmla="*/ 1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0" name="Freeform 1521">
                <a:extLst>
                  <a:ext uri="{FF2B5EF4-FFF2-40B4-BE49-F238E27FC236}">
                    <a16:creationId xmlns:a16="http://schemas.microsoft.com/office/drawing/2014/main" id="{00000000-0008-0000-0300-0000F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" y="10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1" name="Freeform 1522">
                <a:extLst>
                  <a:ext uri="{FF2B5EF4-FFF2-40B4-BE49-F238E27FC236}">
                    <a16:creationId xmlns:a16="http://schemas.microsoft.com/office/drawing/2014/main" id="{00000000-0008-0000-0300-0000F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" y="101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0 w 4"/>
                  <a:gd name="T3" fmla="*/ 5 h 7"/>
                  <a:gd name="T4" fmla="*/ 0 w 4"/>
                  <a:gd name="T5" fmla="*/ 3 h 7"/>
                  <a:gd name="T6" fmla="*/ 1 w 4"/>
                  <a:gd name="T7" fmla="*/ 1 h 7"/>
                  <a:gd name="T8" fmla="*/ 4 w 4"/>
                  <a:gd name="T9" fmla="*/ 0 h 7"/>
                  <a:gd name="T10" fmla="*/ 4 w 4"/>
                  <a:gd name="T11" fmla="*/ 1 h 7"/>
                  <a:gd name="T12" fmla="*/ 3 w 4"/>
                  <a:gd name="T13" fmla="*/ 3 h 7"/>
                  <a:gd name="T14" fmla="*/ 4 w 4"/>
                  <a:gd name="T15" fmla="*/ 5 h 7"/>
                  <a:gd name="T16" fmla="*/ 4 w 4"/>
                  <a:gd name="T17" fmla="*/ 6 h 7"/>
                  <a:gd name="T18" fmla="*/ 0 w 4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0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2" name="Freeform 1523">
                <a:extLst>
                  <a:ext uri="{FF2B5EF4-FFF2-40B4-BE49-F238E27FC236}">
                    <a16:creationId xmlns:a16="http://schemas.microsoft.com/office/drawing/2014/main" id="{00000000-0008-0000-0300-000000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" y="10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3" name="Freeform 1524">
                <a:extLst>
                  <a:ext uri="{FF2B5EF4-FFF2-40B4-BE49-F238E27FC236}">
                    <a16:creationId xmlns:a16="http://schemas.microsoft.com/office/drawing/2014/main" id="{00000000-0008-0000-0300-000001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" y="102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0 w 4"/>
                  <a:gd name="T3" fmla="*/ 6 h 7"/>
                  <a:gd name="T4" fmla="*/ 1 w 4"/>
                  <a:gd name="T5" fmla="*/ 6 h 7"/>
                  <a:gd name="T6" fmla="*/ 0 w 4"/>
                  <a:gd name="T7" fmla="*/ 4 h 7"/>
                  <a:gd name="T8" fmla="*/ 1 w 4"/>
                  <a:gd name="T9" fmla="*/ 3 h 7"/>
                  <a:gd name="T10" fmla="*/ 1 w 4"/>
                  <a:gd name="T11" fmla="*/ 1 h 7"/>
                  <a:gd name="T12" fmla="*/ 2 w 4"/>
                  <a:gd name="T13" fmla="*/ 0 h 7"/>
                  <a:gd name="T14" fmla="*/ 4 w 4"/>
                  <a:gd name="T15" fmla="*/ 0 h 7"/>
                  <a:gd name="T16" fmla="*/ 3 w 4"/>
                  <a:gd name="T17" fmla="*/ 3 h 7"/>
                  <a:gd name="T18" fmla="*/ 3 w 4"/>
                  <a:gd name="T19" fmla="*/ 4 h 7"/>
                  <a:gd name="T20" fmla="*/ 4 w 4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4" name="Freeform 1525">
                <a:extLst>
                  <a:ext uri="{FF2B5EF4-FFF2-40B4-BE49-F238E27FC236}">
                    <a16:creationId xmlns:a16="http://schemas.microsoft.com/office/drawing/2014/main" id="{00000000-0008-0000-0300-000002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100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1 w 11"/>
                  <a:gd name="T3" fmla="*/ 0 h 9"/>
                  <a:gd name="T4" fmla="*/ 3 w 11"/>
                  <a:gd name="T5" fmla="*/ 2 h 9"/>
                  <a:gd name="T6" fmla="*/ 4 w 11"/>
                  <a:gd name="T7" fmla="*/ 3 h 9"/>
                  <a:gd name="T8" fmla="*/ 5 w 11"/>
                  <a:gd name="T9" fmla="*/ 5 h 9"/>
                  <a:gd name="T10" fmla="*/ 7 w 11"/>
                  <a:gd name="T11" fmla="*/ 8 h 9"/>
                  <a:gd name="T12" fmla="*/ 8 w 11"/>
                  <a:gd name="T13" fmla="*/ 8 h 9"/>
                  <a:gd name="T14" fmla="*/ 7 w 11"/>
                  <a:gd name="T15" fmla="*/ 9 h 9"/>
                  <a:gd name="T16" fmla="*/ 9 w 11"/>
                  <a:gd name="T17" fmla="*/ 9 h 9"/>
                  <a:gd name="T18" fmla="*/ 10 w 11"/>
                  <a:gd name="T19" fmla="*/ 9 h 9"/>
                  <a:gd name="T20" fmla="*/ 11 w 11"/>
                  <a:gd name="T2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5" name="Freeform 1526">
                <a:extLst>
                  <a:ext uri="{FF2B5EF4-FFF2-40B4-BE49-F238E27FC236}">
                    <a16:creationId xmlns:a16="http://schemas.microsoft.com/office/drawing/2014/main" id="{00000000-0008-0000-0300-000003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8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7 w 7"/>
                  <a:gd name="T5" fmla="*/ 2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7" y="2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6" name="Freeform 1527">
                <a:extLst>
                  <a:ext uri="{FF2B5EF4-FFF2-40B4-BE49-F238E27FC236}">
                    <a16:creationId xmlns:a16="http://schemas.microsoft.com/office/drawing/2014/main" id="{00000000-0008-0000-0300-000004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" y="107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7" name="Freeform 1528">
                <a:extLst>
                  <a:ext uri="{FF2B5EF4-FFF2-40B4-BE49-F238E27FC236}">
                    <a16:creationId xmlns:a16="http://schemas.microsoft.com/office/drawing/2014/main" id="{00000000-0008-0000-0300-000005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" y="10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8" name="Freeform 1529">
                <a:extLst>
                  <a:ext uri="{FF2B5EF4-FFF2-40B4-BE49-F238E27FC236}">
                    <a16:creationId xmlns:a16="http://schemas.microsoft.com/office/drawing/2014/main" id="{00000000-0008-0000-0300-000006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" y="109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0 h 4"/>
                  <a:gd name="T4" fmla="*/ 2 w 2"/>
                  <a:gd name="T5" fmla="*/ 1 h 4"/>
                  <a:gd name="T6" fmla="*/ 1 w 2"/>
                  <a:gd name="T7" fmla="*/ 3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99" name="Freeform 1530">
                <a:extLst>
                  <a:ext uri="{FF2B5EF4-FFF2-40B4-BE49-F238E27FC236}">
                    <a16:creationId xmlns:a16="http://schemas.microsoft.com/office/drawing/2014/main" id="{00000000-0008-0000-0300-000007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07"/>
                <a:ext cx="4" cy="6"/>
              </a:xfrm>
              <a:custGeom>
                <a:avLst/>
                <a:gdLst>
                  <a:gd name="T0" fmla="*/ 4 w 4"/>
                  <a:gd name="T1" fmla="*/ 2 h 6"/>
                  <a:gd name="T2" fmla="*/ 3 w 4"/>
                  <a:gd name="T3" fmla="*/ 0 h 6"/>
                  <a:gd name="T4" fmla="*/ 0 w 4"/>
                  <a:gd name="T5" fmla="*/ 0 h 6"/>
                  <a:gd name="T6" fmla="*/ 0 w 4"/>
                  <a:gd name="T7" fmla="*/ 2 h 6"/>
                  <a:gd name="T8" fmla="*/ 2 w 4"/>
                  <a:gd name="T9" fmla="*/ 4 h 6"/>
                  <a:gd name="T10" fmla="*/ 2 w 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00" name="Line 1531">
                <a:extLst>
                  <a:ext uri="{FF2B5EF4-FFF2-40B4-BE49-F238E27FC236}">
                    <a16:creationId xmlns:a16="http://schemas.microsoft.com/office/drawing/2014/main" id="{00000000-0008-0000-0300-00000805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4" y="111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01" name="Freeform 1532">
                <a:extLst>
                  <a:ext uri="{FF2B5EF4-FFF2-40B4-BE49-F238E27FC236}">
                    <a16:creationId xmlns:a16="http://schemas.microsoft.com/office/drawing/2014/main" id="{00000000-0008-0000-0300-000009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02" name="Freeform 1533">
                <a:extLst>
                  <a:ext uri="{FF2B5EF4-FFF2-40B4-BE49-F238E27FC236}">
                    <a16:creationId xmlns:a16="http://schemas.microsoft.com/office/drawing/2014/main" id="{00000000-0008-0000-0300-00000A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" y="98"/>
                <a:ext cx="6" cy="19"/>
              </a:xfrm>
              <a:custGeom>
                <a:avLst/>
                <a:gdLst>
                  <a:gd name="T0" fmla="*/ 0 w 6"/>
                  <a:gd name="T1" fmla="*/ 3 h 19"/>
                  <a:gd name="T2" fmla="*/ 1 w 6"/>
                  <a:gd name="T3" fmla="*/ 3 h 19"/>
                  <a:gd name="T4" fmla="*/ 2 w 6"/>
                  <a:gd name="T5" fmla="*/ 0 h 19"/>
                  <a:gd name="T6" fmla="*/ 3 w 6"/>
                  <a:gd name="T7" fmla="*/ 0 h 19"/>
                  <a:gd name="T8" fmla="*/ 4 w 6"/>
                  <a:gd name="T9" fmla="*/ 1 h 19"/>
                  <a:gd name="T10" fmla="*/ 6 w 6"/>
                  <a:gd name="T11" fmla="*/ 3 h 19"/>
                  <a:gd name="T12" fmla="*/ 6 w 6"/>
                  <a:gd name="T13" fmla="*/ 6 h 19"/>
                  <a:gd name="T14" fmla="*/ 5 w 6"/>
                  <a:gd name="T15" fmla="*/ 10 h 19"/>
                  <a:gd name="T16" fmla="*/ 5 w 6"/>
                  <a:gd name="T17" fmla="*/ 13 h 19"/>
                  <a:gd name="T18" fmla="*/ 5 w 6"/>
                  <a:gd name="T19" fmla="*/ 14 h 19"/>
                  <a:gd name="T20" fmla="*/ 5 w 6"/>
                  <a:gd name="T21" fmla="*/ 17 h 19"/>
                  <a:gd name="T22" fmla="*/ 4 w 6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9">
                    <a:moveTo>
                      <a:pt x="0" y="3"/>
                    </a:moveTo>
                    <a:lnTo>
                      <a:pt x="1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4" y="1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03" name="Freeform 1534">
                <a:extLst>
                  <a:ext uri="{FF2B5EF4-FFF2-40B4-BE49-F238E27FC236}">
                    <a16:creationId xmlns:a16="http://schemas.microsoft.com/office/drawing/2014/main" id="{00000000-0008-0000-0300-00000B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12"/>
                <a:ext cx="7" cy="5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0 h 5"/>
                  <a:gd name="T4" fmla="*/ 5 w 7"/>
                  <a:gd name="T5" fmla="*/ 0 h 5"/>
                  <a:gd name="T6" fmla="*/ 4 w 7"/>
                  <a:gd name="T7" fmla="*/ 1 h 5"/>
                  <a:gd name="T8" fmla="*/ 0 w 7"/>
                  <a:gd name="T9" fmla="*/ 1 h 5"/>
                  <a:gd name="T10" fmla="*/ 0 w 7"/>
                  <a:gd name="T11" fmla="*/ 4 h 5"/>
                  <a:gd name="T12" fmla="*/ 6 w 7"/>
                  <a:gd name="T13" fmla="*/ 4 h 5"/>
                  <a:gd name="T14" fmla="*/ 6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04" name="Freeform 1535">
                <a:extLst>
                  <a:ext uri="{FF2B5EF4-FFF2-40B4-BE49-F238E27FC236}">
                    <a16:creationId xmlns:a16="http://schemas.microsoft.com/office/drawing/2014/main" id="{00000000-0008-0000-0300-00000C05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108"/>
                <a:ext cx="6" cy="10"/>
              </a:xfrm>
              <a:custGeom>
                <a:avLst/>
                <a:gdLst>
                  <a:gd name="T0" fmla="*/ 1 w 6"/>
                  <a:gd name="T1" fmla="*/ 10 h 10"/>
                  <a:gd name="T2" fmla="*/ 1 w 6"/>
                  <a:gd name="T3" fmla="*/ 9 h 10"/>
                  <a:gd name="T4" fmla="*/ 1 w 6"/>
                  <a:gd name="T5" fmla="*/ 8 h 10"/>
                  <a:gd name="T6" fmla="*/ 1 w 6"/>
                  <a:gd name="T7" fmla="*/ 8 h 10"/>
                  <a:gd name="T8" fmla="*/ 2 w 6"/>
                  <a:gd name="T9" fmla="*/ 6 h 10"/>
                  <a:gd name="T10" fmla="*/ 1 w 6"/>
                  <a:gd name="T11" fmla="*/ 4 h 10"/>
                  <a:gd name="T12" fmla="*/ 0 w 6"/>
                  <a:gd name="T13" fmla="*/ 3 h 10"/>
                  <a:gd name="T14" fmla="*/ 0 w 6"/>
                  <a:gd name="T15" fmla="*/ 3 h 10"/>
                  <a:gd name="T16" fmla="*/ 1 w 6"/>
                  <a:gd name="T17" fmla="*/ 2 h 10"/>
                  <a:gd name="T18" fmla="*/ 2 w 6"/>
                  <a:gd name="T19" fmla="*/ 2 h 10"/>
                  <a:gd name="T20" fmla="*/ 5 w 6"/>
                  <a:gd name="T21" fmla="*/ 1 h 10"/>
                  <a:gd name="T22" fmla="*/ 6 w 6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616" name="Group 1737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" y="107"/>
              <a:ext cx="170" cy="122"/>
              <a:chOff x="297" y="107"/>
              <a:chExt cx="170" cy="122"/>
            </a:xfrm>
          </p:grpSpPr>
          <p:sp>
            <p:nvSpPr>
              <p:cNvPr id="3505" name="Freeform 1537">
                <a:extLst>
                  <a:ext uri="{FF2B5EF4-FFF2-40B4-BE49-F238E27FC236}">
                    <a16:creationId xmlns:a16="http://schemas.microsoft.com/office/drawing/2014/main" id="{00000000-0008-0000-0300-00007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1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1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6" name="Line 1538">
                <a:extLst>
                  <a:ext uri="{FF2B5EF4-FFF2-40B4-BE49-F238E27FC236}">
                    <a16:creationId xmlns:a16="http://schemas.microsoft.com/office/drawing/2014/main" id="{00000000-0008-0000-0300-00007E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9" y="116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7" name="Line 1539">
                <a:extLst>
                  <a:ext uri="{FF2B5EF4-FFF2-40B4-BE49-F238E27FC236}">
                    <a16:creationId xmlns:a16="http://schemas.microsoft.com/office/drawing/2014/main" id="{00000000-0008-0000-0300-00007F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" y="117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8" name="Freeform 1540">
                <a:extLst>
                  <a:ext uri="{FF2B5EF4-FFF2-40B4-BE49-F238E27FC236}">
                    <a16:creationId xmlns:a16="http://schemas.microsoft.com/office/drawing/2014/main" id="{00000000-0008-0000-0300-00008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" y="118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9" name="Freeform 1541">
                <a:extLst>
                  <a:ext uri="{FF2B5EF4-FFF2-40B4-BE49-F238E27FC236}">
                    <a16:creationId xmlns:a16="http://schemas.microsoft.com/office/drawing/2014/main" id="{00000000-0008-0000-0300-00008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" y="107"/>
                <a:ext cx="5" cy="15"/>
              </a:xfrm>
              <a:custGeom>
                <a:avLst/>
                <a:gdLst>
                  <a:gd name="T0" fmla="*/ 4 w 5"/>
                  <a:gd name="T1" fmla="*/ 15 h 15"/>
                  <a:gd name="T2" fmla="*/ 2 w 5"/>
                  <a:gd name="T3" fmla="*/ 14 h 15"/>
                  <a:gd name="T4" fmla="*/ 1 w 5"/>
                  <a:gd name="T5" fmla="*/ 12 h 15"/>
                  <a:gd name="T6" fmla="*/ 1 w 5"/>
                  <a:gd name="T7" fmla="*/ 11 h 15"/>
                  <a:gd name="T8" fmla="*/ 0 w 5"/>
                  <a:gd name="T9" fmla="*/ 10 h 15"/>
                  <a:gd name="T10" fmla="*/ 1 w 5"/>
                  <a:gd name="T11" fmla="*/ 8 h 15"/>
                  <a:gd name="T12" fmla="*/ 2 w 5"/>
                  <a:gd name="T13" fmla="*/ 7 h 15"/>
                  <a:gd name="T14" fmla="*/ 2 w 5"/>
                  <a:gd name="T15" fmla="*/ 4 h 15"/>
                  <a:gd name="T16" fmla="*/ 4 w 5"/>
                  <a:gd name="T17" fmla="*/ 0 h 15"/>
                  <a:gd name="T18" fmla="*/ 4 w 5"/>
                  <a:gd name="T19" fmla="*/ 1 h 15"/>
                  <a:gd name="T20" fmla="*/ 4 w 5"/>
                  <a:gd name="T21" fmla="*/ 4 h 15"/>
                  <a:gd name="T22" fmla="*/ 5 w 5"/>
                  <a:gd name="T2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5">
                    <a:moveTo>
                      <a:pt x="4" y="15"/>
                    </a:moveTo>
                    <a:lnTo>
                      <a:pt x="2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5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0" name="Freeform 1542">
                <a:extLst>
                  <a:ext uri="{FF2B5EF4-FFF2-40B4-BE49-F238E27FC236}">
                    <a16:creationId xmlns:a16="http://schemas.microsoft.com/office/drawing/2014/main" id="{00000000-0008-0000-0300-00008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" y="116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1 w 2"/>
                  <a:gd name="T3" fmla="*/ 5 h 6"/>
                  <a:gd name="T4" fmla="*/ 2 w 2"/>
                  <a:gd name="T5" fmla="*/ 2 h 6"/>
                  <a:gd name="T6" fmla="*/ 2 w 2"/>
                  <a:gd name="T7" fmla="*/ 1 h 6"/>
                  <a:gd name="T8" fmla="*/ 2 w 2"/>
                  <a:gd name="T9" fmla="*/ 0 h 6"/>
                  <a:gd name="T10" fmla="*/ 0 w 2"/>
                  <a:gd name="T11" fmla="*/ 2 h 6"/>
                  <a:gd name="T12" fmla="*/ 0 w 2"/>
                  <a:gd name="T13" fmla="*/ 2 h 6"/>
                  <a:gd name="T14" fmla="*/ 0 w 2"/>
                  <a:gd name="T15" fmla="*/ 3 h 6"/>
                  <a:gd name="T16" fmla="*/ 0 w 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1" y="5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1" name="Freeform 1543">
                <a:extLst>
                  <a:ext uri="{FF2B5EF4-FFF2-40B4-BE49-F238E27FC236}">
                    <a16:creationId xmlns:a16="http://schemas.microsoft.com/office/drawing/2014/main" id="{00000000-0008-0000-0300-00008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122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2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2" name="Freeform 1544">
                <a:extLst>
                  <a:ext uri="{FF2B5EF4-FFF2-40B4-BE49-F238E27FC236}">
                    <a16:creationId xmlns:a16="http://schemas.microsoft.com/office/drawing/2014/main" id="{00000000-0008-0000-0300-00008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" y="118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1 h 5"/>
                  <a:gd name="T4" fmla="*/ 0 w 8"/>
                  <a:gd name="T5" fmla="*/ 3 h 5"/>
                  <a:gd name="T6" fmla="*/ 3 w 8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3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3" name="Freeform 1545">
                <a:extLst>
                  <a:ext uri="{FF2B5EF4-FFF2-40B4-BE49-F238E27FC236}">
                    <a16:creationId xmlns:a16="http://schemas.microsoft.com/office/drawing/2014/main" id="{00000000-0008-0000-0300-00008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" y="118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1 h 6"/>
                  <a:gd name="T4" fmla="*/ 2 w 2"/>
                  <a:gd name="T5" fmla="*/ 1 h 6"/>
                  <a:gd name="T6" fmla="*/ 2 w 2"/>
                  <a:gd name="T7" fmla="*/ 3 h 6"/>
                  <a:gd name="T8" fmla="*/ 2 w 2"/>
                  <a:gd name="T9" fmla="*/ 5 h 6"/>
                  <a:gd name="T10" fmla="*/ 2 w 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4" name="Freeform 1546">
                <a:extLst>
                  <a:ext uri="{FF2B5EF4-FFF2-40B4-BE49-F238E27FC236}">
                    <a16:creationId xmlns:a16="http://schemas.microsoft.com/office/drawing/2014/main" id="{00000000-0008-0000-0300-00008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123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1 h 2"/>
                  <a:gd name="T4" fmla="*/ 1 w 4"/>
                  <a:gd name="T5" fmla="*/ 0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5" name="Freeform 1547">
                <a:extLst>
                  <a:ext uri="{FF2B5EF4-FFF2-40B4-BE49-F238E27FC236}">
                    <a16:creationId xmlns:a16="http://schemas.microsoft.com/office/drawing/2014/main" id="{00000000-0008-0000-0300-00008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" y="121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3 h 4"/>
                  <a:gd name="T4" fmla="*/ 1 w 3"/>
                  <a:gd name="T5" fmla="*/ 1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6" name="Freeform 1548">
                <a:extLst>
                  <a:ext uri="{FF2B5EF4-FFF2-40B4-BE49-F238E27FC236}">
                    <a16:creationId xmlns:a16="http://schemas.microsoft.com/office/drawing/2014/main" id="{00000000-0008-0000-0300-00008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2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7" name="Freeform 1549">
                <a:extLst>
                  <a:ext uri="{FF2B5EF4-FFF2-40B4-BE49-F238E27FC236}">
                    <a16:creationId xmlns:a16="http://schemas.microsoft.com/office/drawing/2014/main" id="{00000000-0008-0000-0300-00008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" y="12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2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8" name="Freeform 1550">
                <a:extLst>
                  <a:ext uri="{FF2B5EF4-FFF2-40B4-BE49-F238E27FC236}">
                    <a16:creationId xmlns:a16="http://schemas.microsoft.com/office/drawing/2014/main" id="{00000000-0008-0000-0300-00008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" y="125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2 h 3"/>
                  <a:gd name="T4" fmla="*/ 4 w 4"/>
                  <a:gd name="T5" fmla="*/ 3 h 3"/>
                  <a:gd name="T6" fmla="*/ 4 w 4"/>
                  <a:gd name="T7" fmla="*/ 2 h 3"/>
                  <a:gd name="T8" fmla="*/ 3 w 4"/>
                  <a:gd name="T9" fmla="*/ 0 h 3"/>
                  <a:gd name="T10" fmla="*/ 1 w 4"/>
                  <a:gd name="T11" fmla="*/ 0 h 3"/>
                  <a:gd name="T12" fmla="*/ 0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19" name="Freeform 1551">
                <a:extLst>
                  <a:ext uri="{FF2B5EF4-FFF2-40B4-BE49-F238E27FC236}">
                    <a16:creationId xmlns:a16="http://schemas.microsoft.com/office/drawing/2014/main" id="{00000000-0008-0000-0300-00008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113"/>
                <a:ext cx="11" cy="15"/>
              </a:xfrm>
              <a:custGeom>
                <a:avLst/>
                <a:gdLst>
                  <a:gd name="T0" fmla="*/ 0 w 11"/>
                  <a:gd name="T1" fmla="*/ 15 h 15"/>
                  <a:gd name="T2" fmla="*/ 5 w 11"/>
                  <a:gd name="T3" fmla="*/ 13 h 15"/>
                  <a:gd name="T4" fmla="*/ 5 w 11"/>
                  <a:gd name="T5" fmla="*/ 12 h 15"/>
                  <a:gd name="T6" fmla="*/ 6 w 11"/>
                  <a:gd name="T7" fmla="*/ 12 h 15"/>
                  <a:gd name="T8" fmla="*/ 6 w 11"/>
                  <a:gd name="T9" fmla="*/ 11 h 15"/>
                  <a:gd name="T10" fmla="*/ 6 w 11"/>
                  <a:gd name="T11" fmla="*/ 10 h 15"/>
                  <a:gd name="T12" fmla="*/ 5 w 11"/>
                  <a:gd name="T13" fmla="*/ 9 h 15"/>
                  <a:gd name="T14" fmla="*/ 6 w 11"/>
                  <a:gd name="T15" fmla="*/ 7 h 15"/>
                  <a:gd name="T16" fmla="*/ 8 w 11"/>
                  <a:gd name="T17" fmla="*/ 4 h 15"/>
                  <a:gd name="T18" fmla="*/ 11 w 11"/>
                  <a:gd name="T19" fmla="*/ 0 h 15"/>
                  <a:gd name="T20" fmla="*/ 11 w 11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0" name="Freeform 1552">
                <a:extLst>
                  <a:ext uri="{FF2B5EF4-FFF2-40B4-BE49-F238E27FC236}">
                    <a16:creationId xmlns:a16="http://schemas.microsoft.com/office/drawing/2014/main" id="{00000000-0008-0000-0300-00008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9"/>
                <a:ext cx="15" cy="20"/>
              </a:xfrm>
              <a:custGeom>
                <a:avLst/>
                <a:gdLst>
                  <a:gd name="T0" fmla="*/ 8 w 15"/>
                  <a:gd name="T1" fmla="*/ 20 h 20"/>
                  <a:gd name="T2" fmla="*/ 6 w 15"/>
                  <a:gd name="T3" fmla="*/ 18 h 20"/>
                  <a:gd name="T4" fmla="*/ 5 w 15"/>
                  <a:gd name="T5" fmla="*/ 17 h 20"/>
                  <a:gd name="T6" fmla="*/ 5 w 15"/>
                  <a:gd name="T7" fmla="*/ 16 h 20"/>
                  <a:gd name="T8" fmla="*/ 4 w 15"/>
                  <a:gd name="T9" fmla="*/ 17 h 20"/>
                  <a:gd name="T10" fmla="*/ 3 w 15"/>
                  <a:gd name="T11" fmla="*/ 17 h 20"/>
                  <a:gd name="T12" fmla="*/ 2 w 15"/>
                  <a:gd name="T13" fmla="*/ 18 h 20"/>
                  <a:gd name="T14" fmla="*/ 2 w 15"/>
                  <a:gd name="T15" fmla="*/ 18 h 20"/>
                  <a:gd name="T16" fmla="*/ 2 w 15"/>
                  <a:gd name="T17" fmla="*/ 19 h 20"/>
                  <a:gd name="T18" fmla="*/ 2 w 15"/>
                  <a:gd name="T19" fmla="*/ 19 h 20"/>
                  <a:gd name="T20" fmla="*/ 1 w 15"/>
                  <a:gd name="T21" fmla="*/ 20 h 20"/>
                  <a:gd name="T22" fmla="*/ 1 w 15"/>
                  <a:gd name="T23" fmla="*/ 19 h 20"/>
                  <a:gd name="T24" fmla="*/ 1 w 15"/>
                  <a:gd name="T25" fmla="*/ 18 h 20"/>
                  <a:gd name="T26" fmla="*/ 0 w 15"/>
                  <a:gd name="T27" fmla="*/ 16 h 20"/>
                  <a:gd name="T28" fmla="*/ 0 w 15"/>
                  <a:gd name="T29" fmla="*/ 15 h 20"/>
                  <a:gd name="T30" fmla="*/ 0 w 15"/>
                  <a:gd name="T31" fmla="*/ 14 h 20"/>
                  <a:gd name="T32" fmla="*/ 1 w 15"/>
                  <a:gd name="T33" fmla="*/ 12 h 20"/>
                  <a:gd name="T34" fmla="*/ 2 w 15"/>
                  <a:gd name="T35" fmla="*/ 11 h 20"/>
                  <a:gd name="T36" fmla="*/ 2 w 15"/>
                  <a:gd name="T37" fmla="*/ 10 h 20"/>
                  <a:gd name="T38" fmla="*/ 3 w 15"/>
                  <a:gd name="T39" fmla="*/ 8 h 20"/>
                  <a:gd name="T40" fmla="*/ 3 w 15"/>
                  <a:gd name="T41" fmla="*/ 6 h 20"/>
                  <a:gd name="T42" fmla="*/ 4 w 15"/>
                  <a:gd name="T43" fmla="*/ 5 h 20"/>
                  <a:gd name="T44" fmla="*/ 4 w 15"/>
                  <a:gd name="T45" fmla="*/ 5 h 20"/>
                  <a:gd name="T46" fmla="*/ 7 w 15"/>
                  <a:gd name="T47" fmla="*/ 3 h 20"/>
                  <a:gd name="T48" fmla="*/ 10 w 15"/>
                  <a:gd name="T49" fmla="*/ 2 h 20"/>
                  <a:gd name="T50" fmla="*/ 13 w 15"/>
                  <a:gd name="T51" fmla="*/ 1 h 20"/>
                  <a:gd name="T52" fmla="*/ 15 w 15"/>
                  <a:gd name="T5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20">
                    <a:moveTo>
                      <a:pt x="8" y="20"/>
                    </a:moveTo>
                    <a:lnTo>
                      <a:pt x="6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1" name="Line 1553">
                <a:extLst>
                  <a:ext uri="{FF2B5EF4-FFF2-40B4-BE49-F238E27FC236}">
                    <a16:creationId xmlns:a16="http://schemas.microsoft.com/office/drawing/2014/main" id="{00000000-0008-0000-0300-00008D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29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2" name="Line 1554">
                <a:extLst>
                  <a:ext uri="{FF2B5EF4-FFF2-40B4-BE49-F238E27FC236}">
                    <a16:creationId xmlns:a16="http://schemas.microsoft.com/office/drawing/2014/main" id="{00000000-0008-0000-0300-00008E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" y="128"/>
                <a:ext cx="3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3" name="Freeform 1555">
                <a:extLst>
                  <a:ext uri="{FF2B5EF4-FFF2-40B4-BE49-F238E27FC236}">
                    <a16:creationId xmlns:a16="http://schemas.microsoft.com/office/drawing/2014/main" id="{00000000-0008-0000-0300-00008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24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0 w 1"/>
                  <a:gd name="T5" fmla="*/ 3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4" name="Line 1556">
                <a:extLst>
                  <a:ext uri="{FF2B5EF4-FFF2-40B4-BE49-F238E27FC236}">
                    <a16:creationId xmlns:a16="http://schemas.microsoft.com/office/drawing/2014/main" id="{00000000-0008-0000-0300-000090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29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5" name="Freeform 1557">
                <a:extLst>
                  <a:ext uri="{FF2B5EF4-FFF2-40B4-BE49-F238E27FC236}">
                    <a16:creationId xmlns:a16="http://schemas.microsoft.com/office/drawing/2014/main" id="{00000000-0008-0000-0300-00009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" y="12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6" name="Freeform 1558">
                <a:extLst>
                  <a:ext uri="{FF2B5EF4-FFF2-40B4-BE49-F238E27FC236}">
                    <a16:creationId xmlns:a16="http://schemas.microsoft.com/office/drawing/2014/main" id="{00000000-0008-0000-0300-00009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" y="124"/>
                <a:ext cx="8" cy="6"/>
              </a:xfrm>
              <a:custGeom>
                <a:avLst/>
                <a:gdLst>
                  <a:gd name="T0" fmla="*/ 2 w 8"/>
                  <a:gd name="T1" fmla="*/ 0 h 6"/>
                  <a:gd name="T2" fmla="*/ 1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3 h 6"/>
                  <a:gd name="T10" fmla="*/ 1 w 8"/>
                  <a:gd name="T11" fmla="*/ 4 h 6"/>
                  <a:gd name="T12" fmla="*/ 2 w 8"/>
                  <a:gd name="T13" fmla="*/ 4 h 6"/>
                  <a:gd name="T14" fmla="*/ 3 w 8"/>
                  <a:gd name="T15" fmla="*/ 6 h 6"/>
                  <a:gd name="T16" fmla="*/ 6 w 8"/>
                  <a:gd name="T17" fmla="*/ 5 h 6"/>
                  <a:gd name="T18" fmla="*/ 8 w 8"/>
                  <a:gd name="T1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8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7" name="Freeform 1559">
                <a:extLst>
                  <a:ext uri="{FF2B5EF4-FFF2-40B4-BE49-F238E27FC236}">
                    <a16:creationId xmlns:a16="http://schemas.microsoft.com/office/drawing/2014/main" id="{00000000-0008-0000-0300-00009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26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6 w 7"/>
                  <a:gd name="T3" fmla="*/ 2 h 6"/>
                  <a:gd name="T4" fmla="*/ 2 w 7"/>
                  <a:gd name="T5" fmla="*/ 0 h 6"/>
                  <a:gd name="T6" fmla="*/ 2 w 7"/>
                  <a:gd name="T7" fmla="*/ 6 h 6"/>
                  <a:gd name="T8" fmla="*/ 1 w 7"/>
                  <a:gd name="T9" fmla="*/ 5 h 6"/>
                  <a:gd name="T10" fmla="*/ 0 w 7"/>
                  <a:gd name="T11" fmla="*/ 2 h 6"/>
                  <a:gd name="T12" fmla="*/ 0 w 7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8" name="Freeform 1560">
                <a:extLst>
                  <a:ext uri="{FF2B5EF4-FFF2-40B4-BE49-F238E27FC236}">
                    <a16:creationId xmlns:a16="http://schemas.microsoft.com/office/drawing/2014/main" id="{00000000-0008-0000-0300-00009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27"/>
                <a:ext cx="3" cy="6"/>
              </a:xfrm>
              <a:custGeom>
                <a:avLst/>
                <a:gdLst>
                  <a:gd name="T0" fmla="*/ 3 w 3"/>
                  <a:gd name="T1" fmla="*/ 1 h 6"/>
                  <a:gd name="T2" fmla="*/ 2 w 3"/>
                  <a:gd name="T3" fmla="*/ 0 h 6"/>
                  <a:gd name="T4" fmla="*/ 1 w 3"/>
                  <a:gd name="T5" fmla="*/ 0 h 6"/>
                  <a:gd name="T6" fmla="*/ 0 w 3"/>
                  <a:gd name="T7" fmla="*/ 2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29" name="Freeform 1561">
                <a:extLst>
                  <a:ext uri="{FF2B5EF4-FFF2-40B4-BE49-F238E27FC236}">
                    <a16:creationId xmlns:a16="http://schemas.microsoft.com/office/drawing/2014/main" id="{00000000-0008-0000-0300-00009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0" name="Freeform 1562">
                <a:extLst>
                  <a:ext uri="{FF2B5EF4-FFF2-40B4-BE49-F238E27FC236}">
                    <a16:creationId xmlns:a16="http://schemas.microsoft.com/office/drawing/2014/main" id="{00000000-0008-0000-0300-00009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130"/>
                <a:ext cx="7" cy="4"/>
              </a:xfrm>
              <a:custGeom>
                <a:avLst/>
                <a:gdLst>
                  <a:gd name="T0" fmla="*/ 7 w 7"/>
                  <a:gd name="T1" fmla="*/ 3 h 4"/>
                  <a:gd name="T2" fmla="*/ 6 w 7"/>
                  <a:gd name="T3" fmla="*/ 3 h 4"/>
                  <a:gd name="T4" fmla="*/ 6 w 7"/>
                  <a:gd name="T5" fmla="*/ 2 h 4"/>
                  <a:gd name="T6" fmla="*/ 4 w 7"/>
                  <a:gd name="T7" fmla="*/ 1 h 4"/>
                  <a:gd name="T8" fmla="*/ 2 w 7"/>
                  <a:gd name="T9" fmla="*/ 0 h 4"/>
                  <a:gd name="T10" fmla="*/ 2 w 7"/>
                  <a:gd name="T11" fmla="*/ 1 h 4"/>
                  <a:gd name="T12" fmla="*/ 3 w 7"/>
                  <a:gd name="T13" fmla="*/ 3 h 4"/>
                  <a:gd name="T14" fmla="*/ 2 w 7"/>
                  <a:gd name="T15" fmla="*/ 4 h 4"/>
                  <a:gd name="T16" fmla="*/ 0 w 7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1" name="Freeform 1563">
                <a:extLst>
                  <a:ext uri="{FF2B5EF4-FFF2-40B4-BE49-F238E27FC236}">
                    <a16:creationId xmlns:a16="http://schemas.microsoft.com/office/drawing/2014/main" id="{00000000-0008-0000-0300-00009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" y="122"/>
                <a:ext cx="5" cy="12"/>
              </a:xfrm>
              <a:custGeom>
                <a:avLst/>
                <a:gdLst>
                  <a:gd name="T0" fmla="*/ 0 w 5"/>
                  <a:gd name="T1" fmla="*/ 12 h 12"/>
                  <a:gd name="T2" fmla="*/ 1 w 5"/>
                  <a:gd name="T3" fmla="*/ 10 h 12"/>
                  <a:gd name="T4" fmla="*/ 1 w 5"/>
                  <a:gd name="T5" fmla="*/ 9 h 12"/>
                  <a:gd name="T6" fmla="*/ 2 w 5"/>
                  <a:gd name="T7" fmla="*/ 1 h 12"/>
                  <a:gd name="T8" fmla="*/ 3 w 5"/>
                  <a:gd name="T9" fmla="*/ 0 h 12"/>
                  <a:gd name="T10" fmla="*/ 4 w 5"/>
                  <a:gd name="T11" fmla="*/ 1 h 12"/>
                  <a:gd name="T12" fmla="*/ 4 w 5"/>
                  <a:gd name="T13" fmla="*/ 2 h 12"/>
                  <a:gd name="T14" fmla="*/ 5 w 5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2">
                    <a:moveTo>
                      <a:pt x="0" y="12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2" name="Freeform 1564">
                <a:extLst>
                  <a:ext uri="{FF2B5EF4-FFF2-40B4-BE49-F238E27FC236}">
                    <a16:creationId xmlns:a16="http://schemas.microsoft.com/office/drawing/2014/main" id="{00000000-0008-0000-0300-00009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" y="13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3" name="Freeform 1565">
                <a:extLst>
                  <a:ext uri="{FF2B5EF4-FFF2-40B4-BE49-F238E27FC236}">
                    <a16:creationId xmlns:a16="http://schemas.microsoft.com/office/drawing/2014/main" id="{00000000-0008-0000-0300-00009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32"/>
                <a:ext cx="6" cy="4"/>
              </a:xfrm>
              <a:custGeom>
                <a:avLst/>
                <a:gdLst>
                  <a:gd name="T0" fmla="*/ 1 w 6"/>
                  <a:gd name="T1" fmla="*/ 1 h 4"/>
                  <a:gd name="T2" fmla="*/ 0 w 6"/>
                  <a:gd name="T3" fmla="*/ 0 h 4"/>
                  <a:gd name="T4" fmla="*/ 0 w 6"/>
                  <a:gd name="T5" fmla="*/ 2 h 4"/>
                  <a:gd name="T6" fmla="*/ 1 w 6"/>
                  <a:gd name="T7" fmla="*/ 3 h 4"/>
                  <a:gd name="T8" fmla="*/ 2 w 6"/>
                  <a:gd name="T9" fmla="*/ 4 h 4"/>
                  <a:gd name="T10" fmla="*/ 3 w 6"/>
                  <a:gd name="T11" fmla="*/ 4 h 4"/>
                  <a:gd name="T12" fmla="*/ 4 w 6"/>
                  <a:gd name="T13" fmla="*/ 4 h 4"/>
                  <a:gd name="T14" fmla="*/ 5 w 6"/>
                  <a:gd name="T15" fmla="*/ 4 h 4"/>
                  <a:gd name="T16" fmla="*/ 6 w 6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4" name="Freeform 1566">
                <a:extLst>
                  <a:ext uri="{FF2B5EF4-FFF2-40B4-BE49-F238E27FC236}">
                    <a16:creationId xmlns:a16="http://schemas.microsoft.com/office/drawing/2014/main" id="{00000000-0008-0000-0300-00009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22"/>
                <a:ext cx="14" cy="15"/>
              </a:xfrm>
              <a:custGeom>
                <a:avLst/>
                <a:gdLst>
                  <a:gd name="T0" fmla="*/ 3 w 14"/>
                  <a:gd name="T1" fmla="*/ 7 h 15"/>
                  <a:gd name="T2" fmla="*/ 4 w 14"/>
                  <a:gd name="T3" fmla="*/ 8 h 15"/>
                  <a:gd name="T4" fmla="*/ 3 w 14"/>
                  <a:gd name="T5" fmla="*/ 10 h 15"/>
                  <a:gd name="T6" fmla="*/ 2 w 14"/>
                  <a:gd name="T7" fmla="*/ 11 h 15"/>
                  <a:gd name="T8" fmla="*/ 0 w 14"/>
                  <a:gd name="T9" fmla="*/ 13 h 15"/>
                  <a:gd name="T10" fmla="*/ 0 w 14"/>
                  <a:gd name="T11" fmla="*/ 15 h 15"/>
                  <a:gd name="T12" fmla="*/ 1 w 14"/>
                  <a:gd name="T13" fmla="*/ 14 h 15"/>
                  <a:gd name="T14" fmla="*/ 3 w 14"/>
                  <a:gd name="T15" fmla="*/ 12 h 15"/>
                  <a:gd name="T16" fmla="*/ 4 w 14"/>
                  <a:gd name="T17" fmla="*/ 12 h 15"/>
                  <a:gd name="T18" fmla="*/ 4 w 14"/>
                  <a:gd name="T19" fmla="*/ 11 h 15"/>
                  <a:gd name="T20" fmla="*/ 4 w 14"/>
                  <a:gd name="T21" fmla="*/ 10 h 15"/>
                  <a:gd name="T22" fmla="*/ 5 w 14"/>
                  <a:gd name="T23" fmla="*/ 8 h 15"/>
                  <a:gd name="T24" fmla="*/ 5 w 14"/>
                  <a:gd name="T25" fmla="*/ 6 h 15"/>
                  <a:gd name="T26" fmla="*/ 5 w 14"/>
                  <a:gd name="T27" fmla="*/ 5 h 15"/>
                  <a:gd name="T28" fmla="*/ 5 w 14"/>
                  <a:gd name="T29" fmla="*/ 2 h 15"/>
                  <a:gd name="T30" fmla="*/ 5 w 14"/>
                  <a:gd name="T31" fmla="*/ 0 h 15"/>
                  <a:gd name="T32" fmla="*/ 5 w 14"/>
                  <a:gd name="T33" fmla="*/ 0 h 15"/>
                  <a:gd name="T34" fmla="*/ 6 w 14"/>
                  <a:gd name="T35" fmla="*/ 0 h 15"/>
                  <a:gd name="T36" fmla="*/ 8 w 14"/>
                  <a:gd name="T37" fmla="*/ 1 h 15"/>
                  <a:gd name="T38" fmla="*/ 11 w 14"/>
                  <a:gd name="T39" fmla="*/ 2 h 15"/>
                  <a:gd name="T40" fmla="*/ 12 w 14"/>
                  <a:gd name="T41" fmla="*/ 2 h 15"/>
                  <a:gd name="T42" fmla="*/ 14 w 14"/>
                  <a:gd name="T43" fmla="*/ 1 h 15"/>
                  <a:gd name="T44" fmla="*/ 13 w 14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3" y="7"/>
                    </a:moveTo>
                    <a:lnTo>
                      <a:pt x="4" y="8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5" name="Freeform 1567">
                <a:extLst>
                  <a:ext uri="{FF2B5EF4-FFF2-40B4-BE49-F238E27FC236}">
                    <a16:creationId xmlns:a16="http://schemas.microsoft.com/office/drawing/2014/main" id="{00000000-0008-0000-0300-00009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" y="13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6" name="Freeform 1568">
                <a:extLst>
                  <a:ext uri="{FF2B5EF4-FFF2-40B4-BE49-F238E27FC236}">
                    <a16:creationId xmlns:a16="http://schemas.microsoft.com/office/drawing/2014/main" id="{00000000-0008-0000-0300-00009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" y="127"/>
                <a:ext cx="10" cy="12"/>
              </a:xfrm>
              <a:custGeom>
                <a:avLst/>
                <a:gdLst>
                  <a:gd name="T0" fmla="*/ 10 w 10"/>
                  <a:gd name="T1" fmla="*/ 12 h 12"/>
                  <a:gd name="T2" fmla="*/ 9 w 10"/>
                  <a:gd name="T3" fmla="*/ 11 h 12"/>
                  <a:gd name="T4" fmla="*/ 8 w 10"/>
                  <a:gd name="T5" fmla="*/ 11 h 12"/>
                  <a:gd name="T6" fmla="*/ 6 w 10"/>
                  <a:gd name="T7" fmla="*/ 10 h 12"/>
                  <a:gd name="T8" fmla="*/ 4 w 10"/>
                  <a:gd name="T9" fmla="*/ 11 h 12"/>
                  <a:gd name="T10" fmla="*/ 2 w 10"/>
                  <a:gd name="T11" fmla="*/ 9 h 12"/>
                  <a:gd name="T12" fmla="*/ 2 w 10"/>
                  <a:gd name="T13" fmla="*/ 7 h 12"/>
                  <a:gd name="T14" fmla="*/ 0 w 10"/>
                  <a:gd name="T15" fmla="*/ 6 h 12"/>
                  <a:gd name="T16" fmla="*/ 0 w 10"/>
                  <a:gd name="T17" fmla="*/ 4 h 12"/>
                  <a:gd name="T18" fmla="*/ 1 w 10"/>
                  <a:gd name="T19" fmla="*/ 4 h 12"/>
                  <a:gd name="T20" fmla="*/ 1 w 10"/>
                  <a:gd name="T21" fmla="*/ 2 h 12"/>
                  <a:gd name="T22" fmla="*/ 1 w 10"/>
                  <a:gd name="T23" fmla="*/ 2 h 12"/>
                  <a:gd name="T24" fmla="*/ 2 w 10"/>
                  <a:gd name="T25" fmla="*/ 1 h 12"/>
                  <a:gd name="T26" fmla="*/ 3 w 10"/>
                  <a:gd name="T27" fmla="*/ 0 h 12"/>
                  <a:gd name="T28" fmla="*/ 4 w 10"/>
                  <a:gd name="T29" fmla="*/ 0 h 12"/>
                  <a:gd name="T30" fmla="*/ 5 w 10"/>
                  <a:gd name="T3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lnTo>
                      <a:pt x="9" y="11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7" name="Freeform 1569">
                <a:extLst>
                  <a:ext uri="{FF2B5EF4-FFF2-40B4-BE49-F238E27FC236}">
                    <a16:creationId xmlns:a16="http://schemas.microsoft.com/office/drawing/2014/main" id="{00000000-0008-0000-0300-00009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" y="13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4 w 4"/>
                  <a:gd name="T5" fmla="*/ 0 h 1"/>
                  <a:gd name="T6" fmla="*/ 4 w 4"/>
                  <a:gd name="T7" fmla="*/ 0 h 1"/>
                  <a:gd name="T8" fmla="*/ 2 w 4"/>
                  <a:gd name="T9" fmla="*/ 0 h 1"/>
                  <a:gd name="T10" fmla="*/ 1 w 4"/>
                  <a:gd name="T11" fmla="*/ 0 h 1"/>
                  <a:gd name="T12" fmla="*/ 0 w 4"/>
                  <a:gd name="T13" fmla="*/ 1 h 1"/>
                  <a:gd name="T14" fmla="*/ 0 w 4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8" name="Freeform 1570">
                <a:extLst>
                  <a:ext uri="{FF2B5EF4-FFF2-40B4-BE49-F238E27FC236}">
                    <a16:creationId xmlns:a16="http://schemas.microsoft.com/office/drawing/2014/main" id="{00000000-0008-0000-0300-00009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" y="13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9" name="Freeform 1571">
                <a:extLst>
                  <a:ext uri="{FF2B5EF4-FFF2-40B4-BE49-F238E27FC236}">
                    <a16:creationId xmlns:a16="http://schemas.microsoft.com/office/drawing/2014/main" id="{00000000-0008-0000-0300-00009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" y="137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1 w 4"/>
                  <a:gd name="T5" fmla="*/ 1 h 4"/>
                  <a:gd name="T6" fmla="*/ 0 w 4"/>
                  <a:gd name="T7" fmla="*/ 1 h 4"/>
                  <a:gd name="T8" fmla="*/ 0 w 4"/>
                  <a:gd name="T9" fmla="*/ 2 h 4"/>
                  <a:gd name="T10" fmla="*/ 3 w 4"/>
                  <a:gd name="T11" fmla="*/ 2 h 4"/>
                  <a:gd name="T12" fmla="*/ 3 w 4"/>
                  <a:gd name="T13" fmla="*/ 4 h 4"/>
                  <a:gd name="T14" fmla="*/ 1 w 4"/>
                  <a:gd name="T15" fmla="*/ 3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0" name="Freeform 1572">
                <a:extLst>
                  <a:ext uri="{FF2B5EF4-FFF2-40B4-BE49-F238E27FC236}">
                    <a16:creationId xmlns:a16="http://schemas.microsoft.com/office/drawing/2014/main" id="{00000000-0008-0000-0300-0000A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" y="135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2 h 6"/>
                  <a:gd name="T4" fmla="*/ 5 w 5"/>
                  <a:gd name="T5" fmla="*/ 0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1" name="Freeform 1573">
                <a:extLst>
                  <a:ext uri="{FF2B5EF4-FFF2-40B4-BE49-F238E27FC236}">
                    <a16:creationId xmlns:a16="http://schemas.microsoft.com/office/drawing/2014/main" id="{00000000-0008-0000-0300-0000A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" y="13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0 w 3"/>
                  <a:gd name="T5" fmla="*/ 3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3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2" name="Freeform 1574">
                <a:extLst>
                  <a:ext uri="{FF2B5EF4-FFF2-40B4-BE49-F238E27FC236}">
                    <a16:creationId xmlns:a16="http://schemas.microsoft.com/office/drawing/2014/main" id="{00000000-0008-0000-0300-0000A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" y="14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3" name="Freeform 1575">
                <a:extLst>
                  <a:ext uri="{FF2B5EF4-FFF2-40B4-BE49-F238E27FC236}">
                    <a16:creationId xmlns:a16="http://schemas.microsoft.com/office/drawing/2014/main" id="{00000000-0008-0000-0300-0000A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4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4" name="Line 1576">
                <a:extLst>
                  <a:ext uri="{FF2B5EF4-FFF2-40B4-BE49-F238E27FC236}">
                    <a16:creationId xmlns:a16="http://schemas.microsoft.com/office/drawing/2014/main" id="{00000000-0008-0000-0300-0000A4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" y="142"/>
                <a:ext cx="2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5" name="Freeform 1577">
                <a:extLst>
                  <a:ext uri="{FF2B5EF4-FFF2-40B4-BE49-F238E27FC236}">
                    <a16:creationId xmlns:a16="http://schemas.microsoft.com/office/drawing/2014/main" id="{00000000-0008-0000-0300-0000A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" y="117"/>
                <a:ext cx="8" cy="26"/>
              </a:xfrm>
              <a:custGeom>
                <a:avLst/>
                <a:gdLst>
                  <a:gd name="T0" fmla="*/ 6 w 8"/>
                  <a:gd name="T1" fmla="*/ 0 h 26"/>
                  <a:gd name="T2" fmla="*/ 8 w 8"/>
                  <a:gd name="T3" fmla="*/ 1 h 26"/>
                  <a:gd name="T4" fmla="*/ 8 w 8"/>
                  <a:gd name="T5" fmla="*/ 4 h 26"/>
                  <a:gd name="T6" fmla="*/ 8 w 8"/>
                  <a:gd name="T7" fmla="*/ 6 h 26"/>
                  <a:gd name="T8" fmla="*/ 6 w 8"/>
                  <a:gd name="T9" fmla="*/ 6 h 26"/>
                  <a:gd name="T10" fmla="*/ 6 w 8"/>
                  <a:gd name="T11" fmla="*/ 8 h 26"/>
                  <a:gd name="T12" fmla="*/ 7 w 8"/>
                  <a:gd name="T13" fmla="*/ 10 h 26"/>
                  <a:gd name="T14" fmla="*/ 7 w 8"/>
                  <a:gd name="T15" fmla="*/ 12 h 26"/>
                  <a:gd name="T16" fmla="*/ 6 w 8"/>
                  <a:gd name="T17" fmla="*/ 14 h 26"/>
                  <a:gd name="T18" fmla="*/ 5 w 8"/>
                  <a:gd name="T19" fmla="*/ 16 h 26"/>
                  <a:gd name="T20" fmla="*/ 5 w 8"/>
                  <a:gd name="T21" fmla="*/ 17 h 26"/>
                  <a:gd name="T22" fmla="*/ 4 w 8"/>
                  <a:gd name="T23" fmla="*/ 19 h 26"/>
                  <a:gd name="T24" fmla="*/ 2 w 8"/>
                  <a:gd name="T25" fmla="*/ 21 h 26"/>
                  <a:gd name="T26" fmla="*/ 2 w 8"/>
                  <a:gd name="T27" fmla="*/ 22 h 26"/>
                  <a:gd name="T28" fmla="*/ 0 w 8"/>
                  <a:gd name="T2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26">
                    <a:moveTo>
                      <a:pt x="6" y="0"/>
                    </a:moveTo>
                    <a:lnTo>
                      <a:pt x="8" y="1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0" y="2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6" name="Freeform 1578">
                <a:extLst>
                  <a:ext uri="{FF2B5EF4-FFF2-40B4-BE49-F238E27FC236}">
                    <a16:creationId xmlns:a16="http://schemas.microsoft.com/office/drawing/2014/main" id="{00000000-0008-0000-0300-0000A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39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3 h 5"/>
                  <a:gd name="T4" fmla="*/ 0 w 1"/>
                  <a:gd name="T5" fmla="*/ 1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7" name="Freeform 1579">
                <a:extLst>
                  <a:ext uri="{FF2B5EF4-FFF2-40B4-BE49-F238E27FC236}">
                    <a16:creationId xmlns:a16="http://schemas.microsoft.com/office/drawing/2014/main" id="{00000000-0008-0000-0300-0000A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" y="140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1 h 5"/>
                  <a:gd name="T4" fmla="*/ 1 w 4"/>
                  <a:gd name="T5" fmla="*/ 0 h 5"/>
                  <a:gd name="T6" fmla="*/ 3 w 4"/>
                  <a:gd name="T7" fmla="*/ 1 h 5"/>
                  <a:gd name="T8" fmla="*/ 4 w 4"/>
                  <a:gd name="T9" fmla="*/ 1 h 5"/>
                  <a:gd name="T10" fmla="*/ 4 w 4"/>
                  <a:gd name="T11" fmla="*/ 2 h 5"/>
                  <a:gd name="T12" fmla="*/ 3 w 4"/>
                  <a:gd name="T13" fmla="*/ 2 h 5"/>
                  <a:gd name="T14" fmla="*/ 2 w 4"/>
                  <a:gd name="T15" fmla="*/ 2 h 5"/>
                  <a:gd name="T16" fmla="*/ 2 w 4"/>
                  <a:gd name="T17" fmla="*/ 2 h 5"/>
                  <a:gd name="T18" fmla="*/ 2 w 4"/>
                  <a:gd name="T19" fmla="*/ 2 h 5"/>
                  <a:gd name="T20" fmla="*/ 3 w 4"/>
                  <a:gd name="T21" fmla="*/ 3 h 5"/>
                  <a:gd name="T22" fmla="*/ 3 w 4"/>
                  <a:gd name="T23" fmla="*/ 3 h 5"/>
                  <a:gd name="T24" fmla="*/ 4 w 4"/>
                  <a:gd name="T25" fmla="*/ 4 h 5"/>
                  <a:gd name="T26" fmla="*/ 4 w 4"/>
                  <a:gd name="T27" fmla="*/ 5 h 5"/>
                  <a:gd name="T28" fmla="*/ 2 w 4"/>
                  <a:gd name="T29" fmla="*/ 4 h 5"/>
                  <a:gd name="T30" fmla="*/ 1 w 4"/>
                  <a:gd name="T3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8" name="Freeform 1580">
                <a:extLst>
                  <a:ext uri="{FF2B5EF4-FFF2-40B4-BE49-F238E27FC236}">
                    <a16:creationId xmlns:a16="http://schemas.microsoft.com/office/drawing/2014/main" id="{00000000-0008-0000-0300-0000A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41"/>
                <a:ext cx="0" cy="4"/>
              </a:xfrm>
              <a:custGeom>
                <a:avLst/>
                <a:gdLst>
                  <a:gd name="T0" fmla="*/ 0 h 4"/>
                  <a:gd name="T1" fmla="*/ 3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49" name="Freeform 1581">
                <a:extLst>
                  <a:ext uri="{FF2B5EF4-FFF2-40B4-BE49-F238E27FC236}">
                    <a16:creationId xmlns:a16="http://schemas.microsoft.com/office/drawing/2014/main" id="{00000000-0008-0000-0300-0000A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39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1 w 4"/>
                  <a:gd name="T5" fmla="*/ 4 h 6"/>
                  <a:gd name="T6" fmla="*/ 2 w 4"/>
                  <a:gd name="T7" fmla="*/ 2 h 6"/>
                  <a:gd name="T8" fmla="*/ 3 w 4"/>
                  <a:gd name="T9" fmla="*/ 0 h 6"/>
                  <a:gd name="T10" fmla="*/ 4 w 4"/>
                  <a:gd name="T11" fmla="*/ 0 h 6"/>
                  <a:gd name="T12" fmla="*/ 4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0" name="Freeform 1582">
                <a:extLst>
                  <a:ext uri="{FF2B5EF4-FFF2-40B4-BE49-F238E27FC236}">
                    <a16:creationId xmlns:a16="http://schemas.microsoft.com/office/drawing/2014/main" id="{00000000-0008-0000-0300-0000A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" y="139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1 w 2"/>
                  <a:gd name="T3" fmla="*/ 0 h 7"/>
                  <a:gd name="T4" fmla="*/ 1 w 2"/>
                  <a:gd name="T5" fmla="*/ 2 h 7"/>
                  <a:gd name="T6" fmla="*/ 2 w 2"/>
                  <a:gd name="T7" fmla="*/ 4 h 7"/>
                  <a:gd name="T8" fmla="*/ 2 w 2"/>
                  <a:gd name="T9" fmla="*/ 5 h 7"/>
                  <a:gd name="T10" fmla="*/ 2 w 2"/>
                  <a:gd name="T11" fmla="*/ 6 h 7"/>
                  <a:gd name="T12" fmla="*/ 2 w 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1" name="Freeform 1583">
                <a:extLst>
                  <a:ext uri="{FF2B5EF4-FFF2-40B4-BE49-F238E27FC236}">
                    <a16:creationId xmlns:a16="http://schemas.microsoft.com/office/drawing/2014/main" id="{00000000-0008-0000-0300-0000A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4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2" name="Freeform 1584">
                <a:extLst>
                  <a:ext uri="{FF2B5EF4-FFF2-40B4-BE49-F238E27FC236}">
                    <a16:creationId xmlns:a16="http://schemas.microsoft.com/office/drawing/2014/main" id="{00000000-0008-0000-0300-0000A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14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2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3" name="Freeform 1585">
                <a:extLst>
                  <a:ext uri="{FF2B5EF4-FFF2-40B4-BE49-F238E27FC236}">
                    <a16:creationId xmlns:a16="http://schemas.microsoft.com/office/drawing/2014/main" id="{00000000-0008-0000-0300-0000A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42"/>
                <a:ext cx="8" cy="5"/>
              </a:xfrm>
              <a:custGeom>
                <a:avLst/>
                <a:gdLst>
                  <a:gd name="T0" fmla="*/ 1 w 8"/>
                  <a:gd name="T1" fmla="*/ 5 h 5"/>
                  <a:gd name="T2" fmla="*/ 1 w 8"/>
                  <a:gd name="T3" fmla="*/ 4 h 5"/>
                  <a:gd name="T4" fmla="*/ 1 w 8"/>
                  <a:gd name="T5" fmla="*/ 3 h 5"/>
                  <a:gd name="T6" fmla="*/ 1 w 8"/>
                  <a:gd name="T7" fmla="*/ 3 h 5"/>
                  <a:gd name="T8" fmla="*/ 0 w 8"/>
                  <a:gd name="T9" fmla="*/ 2 h 5"/>
                  <a:gd name="T10" fmla="*/ 0 w 8"/>
                  <a:gd name="T11" fmla="*/ 1 h 5"/>
                  <a:gd name="T12" fmla="*/ 0 w 8"/>
                  <a:gd name="T13" fmla="*/ 0 h 5"/>
                  <a:gd name="T14" fmla="*/ 1 w 8"/>
                  <a:gd name="T15" fmla="*/ 0 h 5"/>
                  <a:gd name="T16" fmla="*/ 4 w 8"/>
                  <a:gd name="T17" fmla="*/ 0 h 5"/>
                  <a:gd name="T18" fmla="*/ 5 w 8"/>
                  <a:gd name="T19" fmla="*/ 0 h 5"/>
                  <a:gd name="T20" fmla="*/ 5 w 8"/>
                  <a:gd name="T21" fmla="*/ 1 h 5"/>
                  <a:gd name="T22" fmla="*/ 5 w 8"/>
                  <a:gd name="T23" fmla="*/ 2 h 5"/>
                  <a:gd name="T24" fmla="*/ 7 w 8"/>
                  <a:gd name="T25" fmla="*/ 2 h 5"/>
                  <a:gd name="T26" fmla="*/ 8 w 8"/>
                  <a:gd name="T27" fmla="*/ 2 h 5"/>
                  <a:gd name="T28" fmla="*/ 7 w 8"/>
                  <a:gd name="T2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4" name="Freeform 1586">
                <a:extLst>
                  <a:ext uri="{FF2B5EF4-FFF2-40B4-BE49-F238E27FC236}">
                    <a16:creationId xmlns:a16="http://schemas.microsoft.com/office/drawing/2014/main" id="{00000000-0008-0000-0300-0000A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14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5" name="Freeform 1587">
                <a:extLst>
                  <a:ext uri="{FF2B5EF4-FFF2-40B4-BE49-F238E27FC236}">
                    <a16:creationId xmlns:a16="http://schemas.microsoft.com/office/drawing/2014/main" id="{00000000-0008-0000-0300-0000A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41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4 h 7"/>
                  <a:gd name="T4" fmla="*/ 0 w 2"/>
                  <a:gd name="T5" fmla="*/ 2 h 7"/>
                  <a:gd name="T6" fmla="*/ 0 w 2"/>
                  <a:gd name="T7" fmla="*/ 2 h 7"/>
                  <a:gd name="T8" fmla="*/ 0 w 2"/>
                  <a:gd name="T9" fmla="*/ 1 h 7"/>
                  <a:gd name="T10" fmla="*/ 0 w 2"/>
                  <a:gd name="T11" fmla="*/ 0 h 7"/>
                  <a:gd name="T12" fmla="*/ 1 w 2"/>
                  <a:gd name="T13" fmla="*/ 2 h 7"/>
                  <a:gd name="T14" fmla="*/ 1 w 2"/>
                  <a:gd name="T15" fmla="*/ 2 h 7"/>
                  <a:gd name="T16" fmla="*/ 2 w 2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6" name="Freeform 1588">
                <a:extLst>
                  <a:ext uri="{FF2B5EF4-FFF2-40B4-BE49-F238E27FC236}">
                    <a16:creationId xmlns:a16="http://schemas.microsoft.com/office/drawing/2014/main" id="{00000000-0008-0000-0300-0000B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46"/>
                <a:ext cx="4" cy="2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1 h 2"/>
                  <a:gd name="T4" fmla="*/ 3 w 4"/>
                  <a:gd name="T5" fmla="*/ 1 h 2"/>
                  <a:gd name="T6" fmla="*/ 4 w 4"/>
                  <a:gd name="T7" fmla="*/ 2 h 2"/>
                  <a:gd name="T8" fmla="*/ 4 w 4"/>
                  <a:gd name="T9" fmla="*/ 1 h 2"/>
                  <a:gd name="T10" fmla="*/ 4 w 4"/>
                  <a:gd name="T11" fmla="*/ 1 h 2"/>
                  <a:gd name="T12" fmla="*/ 3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7" name="Freeform 1589">
                <a:extLst>
                  <a:ext uri="{FF2B5EF4-FFF2-40B4-BE49-F238E27FC236}">
                    <a16:creationId xmlns:a16="http://schemas.microsoft.com/office/drawing/2014/main" id="{00000000-0008-0000-0300-0000B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4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8" name="Freeform 1590">
                <a:extLst>
                  <a:ext uri="{FF2B5EF4-FFF2-40B4-BE49-F238E27FC236}">
                    <a16:creationId xmlns:a16="http://schemas.microsoft.com/office/drawing/2014/main" id="{00000000-0008-0000-0300-0000B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46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59" name="Freeform 1591">
                <a:extLst>
                  <a:ext uri="{FF2B5EF4-FFF2-40B4-BE49-F238E27FC236}">
                    <a16:creationId xmlns:a16="http://schemas.microsoft.com/office/drawing/2014/main" id="{00000000-0008-0000-0300-0000B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" y="146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2 h 4"/>
                  <a:gd name="T4" fmla="*/ 1 w 4"/>
                  <a:gd name="T5" fmla="*/ 2 h 4"/>
                  <a:gd name="T6" fmla="*/ 2 w 4"/>
                  <a:gd name="T7" fmla="*/ 1 h 4"/>
                  <a:gd name="T8" fmla="*/ 2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  <a:gd name="T14" fmla="*/ 3 w 4"/>
                  <a:gd name="T15" fmla="*/ 2 h 4"/>
                  <a:gd name="T16" fmla="*/ 3 w 4"/>
                  <a:gd name="T17" fmla="*/ 3 h 4"/>
                  <a:gd name="T18" fmla="*/ 3 w 4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0" name="Freeform 1592">
                <a:extLst>
                  <a:ext uri="{FF2B5EF4-FFF2-40B4-BE49-F238E27FC236}">
                    <a16:creationId xmlns:a16="http://schemas.microsoft.com/office/drawing/2014/main" id="{00000000-0008-0000-0300-0000B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" y="1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1" name="Line 1593">
                <a:extLst>
                  <a:ext uri="{FF2B5EF4-FFF2-40B4-BE49-F238E27FC236}">
                    <a16:creationId xmlns:a16="http://schemas.microsoft.com/office/drawing/2014/main" id="{00000000-0008-0000-0300-0000B5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" y="151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2" name="Freeform 1594">
                <a:extLst>
                  <a:ext uri="{FF2B5EF4-FFF2-40B4-BE49-F238E27FC236}">
                    <a16:creationId xmlns:a16="http://schemas.microsoft.com/office/drawing/2014/main" id="{00000000-0008-0000-0300-0000B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28"/>
                <a:ext cx="12" cy="27"/>
              </a:xfrm>
              <a:custGeom>
                <a:avLst/>
                <a:gdLst>
                  <a:gd name="T0" fmla="*/ 0 w 12"/>
                  <a:gd name="T1" fmla="*/ 27 h 27"/>
                  <a:gd name="T2" fmla="*/ 5 w 12"/>
                  <a:gd name="T3" fmla="*/ 26 h 27"/>
                  <a:gd name="T4" fmla="*/ 7 w 12"/>
                  <a:gd name="T5" fmla="*/ 26 h 27"/>
                  <a:gd name="T6" fmla="*/ 8 w 12"/>
                  <a:gd name="T7" fmla="*/ 26 h 27"/>
                  <a:gd name="T8" fmla="*/ 11 w 12"/>
                  <a:gd name="T9" fmla="*/ 24 h 27"/>
                  <a:gd name="T10" fmla="*/ 8 w 12"/>
                  <a:gd name="T11" fmla="*/ 22 h 27"/>
                  <a:gd name="T12" fmla="*/ 9 w 12"/>
                  <a:gd name="T13" fmla="*/ 20 h 27"/>
                  <a:gd name="T14" fmla="*/ 9 w 12"/>
                  <a:gd name="T15" fmla="*/ 19 h 27"/>
                  <a:gd name="T16" fmla="*/ 8 w 12"/>
                  <a:gd name="T17" fmla="*/ 16 h 27"/>
                  <a:gd name="T18" fmla="*/ 8 w 12"/>
                  <a:gd name="T19" fmla="*/ 15 h 27"/>
                  <a:gd name="T20" fmla="*/ 9 w 12"/>
                  <a:gd name="T21" fmla="*/ 14 h 27"/>
                  <a:gd name="T22" fmla="*/ 11 w 12"/>
                  <a:gd name="T23" fmla="*/ 13 h 27"/>
                  <a:gd name="T24" fmla="*/ 12 w 12"/>
                  <a:gd name="T25" fmla="*/ 13 h 27"/>
                  <a:gd name="T26" fmla="*/ 12 w 12"/>
                  <a:gd name="T27" fmla="*/ 12 h 27"/>
                  <a:gd name="T28" fmla="*/ 12 w 12"/>
                  <a:gd name="T29" fmla="*/ 12 h 27"/>
                  <a:gd name="T30" fmla="*/ 12 w 12"/>
                  <a:gd name="T31" fmla="*/ 12 h 27"/>
                  <a:gd name="T32" fmla="*/ 11 w 12"/>
                  <a:gd name="T33" fmla="*/ 8 h 27"/>
                  <a:gd name="T34" fmla="*/ 11 w 12"/>
                  <a:gd name="T35" fmla="*/ 7 h 27"/>
                  <a:gd name="T36" fmla="*/ 9 w 12"/>
                  <a:gd name="T37" fmla="*/ 9 h 27"/>
                  <a:gd name="T38" fmla="*/ 8 w 12"/>
                  <a:gd name="T39" fmla="*/ 9 h 27"/>
                  <a:gd name="T40" fmla="*/ 10 w 12"/>
                  <a:gd name="T41" fmla="*/ 6 h 27"/>
                  <a:gd name="T42" fmla="*/ 10 w 12"/>
                  <a:gd name="T43" fmla="*/ 6 h 27"/>
                  <a:gd name="T44" fmla="*/ 11 w 12"/>
                  <a:gd name="T45" fmla="*/ 5 h 27"/>
                  <a:gd name="T46" fmla="*/ 9 w 12"/>
                  <a:gd name="T47" fmla="*/ 4 h 27"/>
                  <a:gd name="T48" fmla="*/ 7 w 12"/>
                  <a:gd name="T49" fmla="*/ 7 h 27"/>
                  <a:gd name="T50" fmla="*/ 6 w 12"/>
                  <a:gd name="T51" fmla="*/ 6 h 27"/>
                  <a:gd name="T52" fmla="*/ 7 w 12"/>
                  <a:gd name="T53" fmla="*/ 4 h 27"/>
                  <a:gd name="T54" fmla="*/ 8 w 12"/>
                  <a:gd name="T55" fmla="*/ 1 h 27"/>
                  <a:gd name="T56" fmla="*/ 7 w 12"/>
                  <a:gd name="T5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" h="27">
                    <a:moveTo>
                      <a:pt x="0" y="27"/>
                    </a:moveTo>
                    <a:lnTo>
                      <a:pt x="5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11" y="24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1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3" name="Freeform 1595">
                <a:extLst>
                  <a:ext uri="{FF2B5EF4-FFF2-40B4-BE49-F238E27FC236}">
                    <a16:creationId xmlns:a16="http://schemas.microsoft.com/office/drawing/2014/main" id="{00000000-0008-0000-0300-0000B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5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4" name="Freeform 1596">
                <a:extLst>
                  <a:ext uri="{FF2B5EF4-FFF2-40B4-BE49-F238E27FC236}">
                    <a16:creationId xmlns:a16="http://schemas.microsoft.com/office/drawing/2014/main" id="{00000000-0008-0000-0300-0000B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149"/>
                <a:ext cx="6" cy="7"/>
              </a:xfrm>
              <a:custGeom>
                <a:avLst/>
                <a:gdLst>
                  <a:gd name="T0" fmla="*/ 6 w 6"/>
                  <a:gd name="T1" fmla="*/ 1 h 7"/>
                  <a:gd name="T2" fmla="*/ 5 w 6"/>
                  <a:gd name="T3" fmla="*/ 1 h 7"/>
                  <a:gd name="T4" fmla="*/ 5 w 6"/>
                  <a:gd name="T5" fmla="*/ 1 h 7"/>
                  <a:gd name="T6" fmla="*/ 3 w 6"/>
                  <a:gd name="T7" fmla="*/ 0 h 7"/>
                  <a:gd name="T8" fmla="*/ 0 w 6"/>
                  <a:gd name="T9" fmla="*/ 1 h 7"/>
                  <a:gd name="T10" fmla="*/ 0 w 6"/>
                  <a:gd name="T11" fmla="*/ 2 h 7"/>
                  <a:gd name="T12" fmla="*/ 0 w 6"/>
                  <a:gd name="T13" fmla="*/ 2 h 7"/>
                  <a:gd name="T14" fmla="*/ 2 w 6"/>
                  <a:gd name="T15" fmla="*/ 3 h 7"/>
                  <a:gd name="T16" fmla="*/ 4 w 6"/>
                  <a:gd name="T17" fmla="*/ 4 h 7"/>
                  <a:gd name="T18" fmla="*/ 4 w 6"/>
                  <a:gd name="T19" fmla="*/ 5 h 7"/>
                  <a:gd name="T20" fmla="*/ 4 w 6"/>
                  <a:gd name="T21" fmla="*/ 6 h 7"/>
                  <a:gd name="T22" fmla="*/ 3 w 6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5" name="Line 1597">
                <a:extLst>
                  <a:ext uri="{FF2B5EF4-FFF2-40B4-BE49-F238E27FC236}">
                    <a16:creationId xmlns:a16="http://schemas.microsoft.com/office/drawing/2014/main" id="{00000000-0008-0000-0300-0000B9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" y="156"/>
                <a:ext cx="5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6" name="Line 1598">
                <a:extLst>
                  <a:ext uri="{FF2B5EF4-FFF2-40B4-BE49-F238E27FC236}">
                    <a16:creationId xmlns:a16="http://schemas.microsoft.com/office/drawing/2014/main" id="{00000000-0008-0000-0300-0000BA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" y="158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7" name="Freeform 1599">
                <a:extLst>
                  <a:ext uri="{FF2B5EF4-FFF2-40B4-BE49-F238E27FC236}">
                    <a16:creationId xmlns:a16="http://schemas.microsoft.com/office/drawing/2014/main" id="{00000000-0008-0000-0300-0000B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158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8" name="Freeform 1600">
                <a:extLst>
                  <a:ext uri="{FF2B5EF4-FFF2-40B4-BE49-F238E27FC236}">
                    <a16:creationId xmlns:a16="http://schemas.microsoft.com/office/drawing/2014/main" id="{00000000-0008-0000-0300-0000B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5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0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69" name="Line 1601">
                <a:extLst>
                  <a:ext uri="{FF2B5EF4-FFF2-40B4-BE49-F238E27FC236}">
                    <a16:creationId xmlns:a16="http://schemas.microsoft.com/office/drawing/2014/main" id="{00000000-0008-0000-0300-0000BD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" y="161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0" name="Freeform 1602">
                <a:extLst>
                  <a:ext uri="{FF2B5EF4-FFF2-40B4-BE49-F238E27FC236}">
                    <a16:creationId xmlns:a16="http://schemas.microsoft.com/office/drawing/2014/main" id="{00000000-0008-0000-0300-0000B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32"/>
                <a:ext cx="18" cy="32"/>
              </a:xfrm>
              <a:custGeom>
                <a:avLst/>
                <a:gdLst>
                  <a:gd name="T0" fmla="*/ 0 w 18"/>
                  <a:gd name="T1" fmla="*/ 32 h 32"/>
                  <a:gd name="T2" fmla="*/ 1 w 18"/>
                  <a:gd name="T3" fmla="*/ 31 h 32"/>
                  <a:gd name="T4" fmla="*/ 2 w 18"/>
                  <a:gd name="T5" fmla="*/ 29 h 32"/>
                  <a:gd name="T6" fmla="*/ 2 w 18"/>
                  <a:gd name="T7" fmla="*/ 29 h 32"/>
                  <a:gd name="T8" fmla="*/ 3 w 18"/>
                  <a:gd name="T9" fmla="*/ 28 h 32"/>
                  <a:gd name="T10" fmla="*/ 4 w 18"/>
                  <a:gd name="T11" fmla="*/ 26 h 32"/>
                  <a:gd name="T12" fmla="*/ 3 w 18"/>
                  <a:gd name="T13" fmla="*/ 26 h 32"/>
                  <a:gd name="T14" fmla="*/ 2 w 18"/>
                  <a:gd name="T15" fmla="*/ 26 h 32"/>
                  <a:gd name="T16" fmla="*/ 3 w 18"/>
                  <a:gd name="T17" fmla="*/ 26 h 32"/>
                  <a:gd name="T18" fmla="*/ 4 w 18"/>
                  <a:gd name="T19" fmla="*/ 25 h 32"/>
                  <a:gd name="T20" fmla="*/ 4 w 18"/>
                  <a:gd name="T21" fmla="*/ 25 h 32"/>
                  <a:gd name="T22" fmla="*/ 6 w 18"/>
                  <a:gd name="T23" fmla="*/ 24 h 32"/>
                  <a:gd name="T24" fmla="*/ 7 w 18"/>
                  <a:gd name="T25" fmla="*/ 24 h 32"/>
                  <a:gd name="T26" fmla="*/ 8 w 18"/>
                  <a:gd name="T27" fmla="*/ 23 h 32"/>
                  <a:gd name="T28" fmla="*/ 9 w 18"/>
                  <a:gd name="T29" fmla="*/ 23 h 32"/>
                  <a:gd name="T30" fmla="*/ 10 w 18"/>
                  <a:gd name="T31" fmla="*/ 22 h 32"/>
                  <a:gd name="T32" fmla="*/ 11 w 18"/>
                  <a:gd name="T33" fmla="*/ 22 h 32"/>
                  <a:gd name="T34" fmla="*/ 12 w 18"/>
                  <a:gd name="T35" fmla="*/ 22 h 32"/>
                  <a:gd name="T36" fmla="*/ 14 w 18"/>
                  <a:gd name="T37" fmla="*/ 22 h 32"/>
                  <a:gd name="T38" fmla="*/ 14 w 18"/>
                  <a:gd name="T39" fmla="*/ 23 h 32"/>
                  <a:gd name="T40" fmla="*/ 15 w 18"/>
                  <a:gd name="T41" fmla="*/ 24 h 32"/>
                  <a:gd name="T42" fmla="*/ 16 w 18"/>
                  <a:gd name="T43" fmla="*/ 24 h 32"/>
                  <a:gd name="T44" fmla="*/ 16 w 18"/>
                  <a:gd name="T45" fmla="*/ 24 h 32"/>
                  <a:gd name="T46" fmla="*/ 16 w 18"/>
                  <a:gd name="T47" fmla="*/ 24 h 32"/>
                  <a:gd name="T48" fmla="*/ 16 w 18"/>
                  <a:gd name="T49" fmla="*/ 23 h 32"/>
                  <a:gd name="T50" fmla="*/ 15 w 18"/>
                  <a:gd name="T51" fmla="*/ 22 h 32"/>
                  <a:gd name="T52" fmla="*/ 15 w 18"/>
                  <a:gd name="T53" fmla="*/ 22 h 32"/>
                  <a:gd name="T54" fmla="*/ 15 w 18"/>
                  <a:gd name="T55" fmla="*/ 22 h 32"/>
                  <a:gd name="T56" fmla="*/ 12 w 18"/>
                  <a:gd name="T57" fmla="*/ 20 h 32"/>
                  <a:gd name="T58" fmla="*/ 13 w 18"/>
                  <a:gd name="T59" fmla="*/ 18 h 32"/>
                  <a:gd name="T60" fmla="*/ 13 w 18"/>
                  <a:gd name="T61" fmla="*/ 17 h 32"/>
                  <a:gd name="T62" fmla="*/ 11 w 18"/>
                  <a:gd name="T63" fmla="*/ 17 h 32"/>
                  <a:gd name="T64" fmla="*/ 10 w 18"/>
                  <a:gd name="T65" fmla="*/ 17 h 32"/>
                  <a:gd name="T66" fmla="*/ 10 w 18"/>
                  <a:gd name="T67" fmla="*/ 17 h 32"/>
                  <a:gd name="T68" fmla="*/ 10 w 18"/>
                  <a:gd name="T69" fmla="*/ 16 h 32"/>
                  <a:gd name="T70" fmla="*/ 11 w 18"/>
                  <a:gd name="T71" fmla="*/ 13 h 32"/>
                  <a:gd name="T72" fmla="*/ 13 w 18"/>
                  <a:gd name="T73" fmla="*/ 9 h 32"/>
                  <a:gd name="T74" fmla="*/ 14 w 18"/>
                  <a:gd name="T75" fmla="*/ 7 h 32"/>
                  <a:gd name="T76" fmla="*/ 15 w 18"/>
                  <a:gd name="T77" fmla="*/ 7 h 32"/>
                  <a:gd name="T78" fmla="*/ 14 w 18"/>
                  <a:gd name="T79" fmla="*/ 5 h 32"/>
                  <a:gd name="T80" fmla="*/ 13 w 18"/>
                  <a:gd name="T81" fmla="*/ 2 h 32"/>
                  <a:gd name="T82" fmla="*/ 15 w 18"/>
                  <a:gd name="T83" fmla="*/ 2 h 32"/>
                  <a:gd name="T84" fmla="*/ 17 w 18"/>
                  <a:gd name="T85" fmla="*/ 0 h 32"/>
                  <a:gd name="T86" fmla="*/ 18 w 18"/>
                  <a:gd name="T87" fmla="*/ 2 h 32"/>
                  <a:gd name="T88" fmla="*/ 18 w 18"/>
                  <a:gd name="T89" fmla="*/ 5 h 32"/>
                  <a:gd name="T90" fmla="*/ 17 w 18"/>
                  <a:gd name="T91" fmla="*/ 6 h 32"/>
                  <a:gd name="T92" fmla="*/ 16 w 18"/>
                  <a:gd name="T93" fmla="*/ 8 h 32"/>
                  <a:gd name="T94" fmla="*/ 16 w 18"/>
                  <a:gd name="T9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" h="32">
                    <a:moveTo>
                      <a:pt x="0" y="32"/>
                    </a:moveTo>
                    <a:lnTo>
                      <a:pt x="1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2" y="20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6" y="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1" name="Freeform 1603">
                <a:extLst>
                  <a:ext uri="{FF2B5EF4-FFF2-40B4-BE49-F238E27FC236}">
                    <a16:creationId xmlns:a16="http://schemas.microsoft.com/office/drawing/2014/main" id="{00000000-0008-0000-0300-0000B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151"/>
                <a:ext cx="17" cy="13"/>
              </a:xfrm>
              <a:custGeom>
                <a:avLst/>
                <a:gdLst>
                  <a:gd name="T0" fmla="*/ 0 w 17"/>
                  <a:gd name="T1" fmla="*/ 6 h 13"/>
                  <a:gd name="T2" fmla="*/ 1 w 17"/>
                  <a:gd name="T3" fmla="*/ 10 h 13"/>
                  <a:gd name="T4" fmla="*/ 4 w 17"/>
                  <a:gd name="T5" fmla="*/ 9 h 13"/>
                  <a:gd name="T6" fmla="*/ 6 w 17"/>
                  <a:gd name="T7" fmla="*/ 9 h 13"/>
                  <a:gd name="T8" fmla="*/ 6 w 17"/>
                  <a:gd name="T9" fmla="*/ 13 h 13"/>
                  <a:gd name="T10" fmla="*/ 9 w 17"/>
                  <a:gd name="T11" fmla="*/ 13 h 13"/>
                  <a:gd name="T12" fmla="*/ 10 w 17"/>
                  <a:gd name="T13" fmla="*/ 12 h 13"/>
                  <a:gd name="T14" fmla="*/ 9 w 17"/>
                  <a:gd name="T15" fmla="*/ 8 h 13"/>
                  <a:gd name="T16" fmla="*/ 9 w 17"/>
                  <a:gd name="T17" fmla="*/ 8 h 13"/>
                  <a:gd name="T18" fmla="*/ 14 w 17"/>
                  <a:gd name="T19" fmla="*/ 3 h 13"/>
                  <a:gd name="T20" fmla="*/ 15 w 17"/>
                  <a:gd name="T21" fmla="*/ 2 h 13"/>
                  <a:gd name="T22" fmla="*/ 15 w 17"/>
                  <a:gd name="T23" fmla="*/ 1 h 13"/>
                  <a:gd name="T24" fmla="*/ 15 w 17"/>
                  <a:gd name="T25" fmla="*/ 1 h 13"/>
                  <a:gd name="T26" fmla="*/ 17 w 17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0" y="6"/>
                    </a:moveTo>
                    <a:lnTo>
                      <a:pt x="1" y="10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2" name="Freeform 1604">
                <a:extLst>
                  <a:ext uri="{FF2B5EF4-FFF2-40B4-BE49-F238E27FC236}">
                    <a16:creationId xmlns:a16="http://schemas.microsoft.com/office/drawing/2014/main" id="{00000000-0008-0000-0300-0000C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" y="158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1 w 4"/>
                  <a:gd name="T3" fmla="*/ 2 h 7"/>
                  <a:gd name="T4" fmla="*/ 0 w 4"/>
                  <a:gd name="T5" fmla="*/ 7 h 7"/>
                  <a:gd name="T6" fmla="*/ 1 w 4"/>
                  <a:gd name="T7" fmla="*/ 7 h 7"/>
                  <a:gd name="T8" fmla="*/ 2 w 4"/>
                  <a:gd name="T9" fmla="*/ 7 h 7"/>
                  <a:gd name="T10" fmla="*/ 4 w 4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1" y="2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4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3" name="Freeform 1605">
                <a:extLst>
                  <a:ext uri="{FF2B5EF4-FFF2-40B4-BE49-F238E27FC236}">
                    <a16:creationId xmlns:a16="http://schemas.microsoft.com/office/drawing/2014/main" id="{00000000-0008-0000-0300-0000C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64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4" name="Freeform 1606">
                <a:extLst>
                  <a:ext uri="{FF2B5EF4-FFF2-40B4-BE49-F238E27FC236}">
                    <a16:creationId xmlns:a16="http://schemas.microsoft.com/office/drawing/2014/main" id="{00000000-0008-0000-0300-0000C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16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5" name="Freeform 1607">
                <a:extLst>
                  <a:ext uri="{FF2B5EF4-FFF2-40B4-BE49-F238E27FC236}">
                    <a16:creationId xmlns:a16="http://schemas.microsoft.com/office/drawing/2014/main" id="{00000000-0008-0000-0300-0000C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16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3 w 4"/>
                  <a:gd name="T3" fmla="*/ 3 h 3"/>
                  <a:gd name="T4" fmla="*/ 3 w 4"/>
                  <a:gd name="T5" fmla="*/ 2 h 3"/>
                  <a:gd name="T6" fmla="*/ 3 w 4"/>
                  <a:gd name="T7" fmla="*/ 2 h 3"/>
                  <a:gd name="T8" fmla="*/ 3 w 4"/>
                  <a:gd name="T9" fmla="*/ 1 h 3"/>
                  <a:gd name="T10" fmla="*/ 3 w 4"/>
                  <a:gd name="T11" fmla="*/ 1 h 3"/>
                  <a:gd name="T12" fmla="*/ 3 w 4"/>
                  <a:gd name="T13" fmla="*/ 0 h 3"/>
                  <a:gd name="T14" fmla="*/ 1 w 4"/>
                  <a:gd name="T15" fmla="*/ 1 h 3"/>
                  <a:gd name="T16" fmla="*/ 0 w 4"/>
                  <a:gd name="T17" fmla="*/ 3 h 3"/>
                  <a:gd name="T18" fmla="*/ 1 w 4"/>
                  <a:gd name="T19" fmla="*/ 3 h 3"/>
                  <a:gd name="T20" fmla="*/ 3 w 4"/>
                  <a:gd name="T21" fmla="*/ 3 h 3"/>
                  <a:gd name="T22" fmla="*/ 4 w 4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6" name="Freeform 1608">
                <a:extLst>
                  <a:ext uri="{FF2B5EF4-FFF2-40B4-BE49-F238E27FC236}">
                    <a16:creationId xmlns:a16="http://schemas.microsoft.com/office/drawing/2014/main" id="{00000000-0008-0000-0300-0000C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6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7" name="Freeform 1609">
                <a:extLst>
                  <a:ext uri="{FF2B5EF4-FFF2-40B4-BE49-F238E27FC236}">
                    <a16:creationId xmlns:a16="http://schemas.microsoft.com/office/drawing/2014/main" id="{00000000-0008-0000-0300-0000C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162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1 h 6"/>
                  <a:gd name="T4" fmla="*/ 1 w 2"/>
                  <a:gd name="T5" fmla="*/ 2 h 6"/>
                  <a:gd name="T6" fmla="*/ 0 w 2"/>
                  <a:gd name="T7" fmla="*/ 5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8" name="Freeform 1610">
                <a:extLst>
                  <a:ext uri="{FF2B5EF4-FFF2-40B4-BE49-F238E27FC236}">
                    <a16:creationId xmlns:a16="http://schemas.microsoft.com/office/drawing/2014/main" id="{00000000-0008-0000-0300-0000C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" y="16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79" name="Freeform 1611">
                <a:extLst>
                  <a:ext uri="{FF2B5EF4-FFF2-40B4-BE49-F238E27FC236}">
                    <a16:creationId xmlns:a16="http://schemas.microsoft.com/office/drawing/2014/main" id="{00000000-0008-0000-0300-0000C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67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1 h 3"/>
                  <a:gd name="T8" fmla="*/ 1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0" name="Freeform 1612">
                <a:extLst>
                  <a:ext uri="{FF2B5EF4-FFF2-40B4-BE49-F238E27FC236}">
                    <a16:creationId xmlns:a16="http://schemas.microsoft.com/office/drawing/2014/main" id="{00000000-0008-0000-0300-0000C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" y="16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2 w 4"/>
                  <a:gd name="T3" fmla="*/ 0 h 1"/>
                  <a:gd name="T4" fmla="*/ 1 w 4"/>
                  <a:gd name="T5" fmla="*/ 1 h 1"/>
                  <a:gd name="T6" fmla="*/ 0 w 4"/>
                  <a:gd name="T7" fmla="*/ 1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1" name="Freeform 1613">
                <a:extLst>
                  <a:ext uri="{FF2B5EF4-FFF2-40B4-BE49-F238E27FC236}">
                    <a16:creationId xmlns:a16="http://schemas.microsoft.com/office/drawing/2014/main" id="{00000000-0008-0000-0300-0000C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2" name="Freeform 1614">
                <a:extLst>
                  <a:ext uri="{FF2B5EF4-FFF2-40B4-BE49-F238E27FC236}">
                    <a16:creationId xmlns:a16="http://schemas.microsoft.com/office/drawing/2014/main" id="{00000000-0008-0000-0300-0000C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" y="17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3" name="Freeform 1615">
                <a:extLst>
                  <a:ext uri="{FF2B5EF4-FFF2-40B4-BE49-F238E27FC236}">
                    <a16:creationId xmlns:a16="http://schemas.microsoft.com/office/drawing/2014/main" id="{00000000-0008-0000-0300-0000C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67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1 w 1"/>
                  <a:gd name="T5" fmla="*/ 4 h 4"/>
                  <a:gd name="T6" fmla="*/ 0 w 1"/>
                  <a:gd name="T7" fmla="*/ 3 h 4"/>
                  <a:gd name="T8" fmla="*/ 1 w 1"/>
                  <a:gd name="T9" fmla="*/ 2 h 4"/>
                  <a:gd name="T10" fmla="*/ 0 w 1"/>
                  <a:gd name="T11" fmla="*/ 2 h 4"/>
                  <a:gd name="T12" fmla="*/ 1 w 1"/>
                  <a:gd name="T13" fmla="*/ 0 h 4"/>
                  <a:gd name="T14" fmla="*/ 1 w 1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4" name="Freeform 1616">
                <a:extLst>
                  <a:ext uri="{FF2B5EF4-FFF2-40B4-BE49-F238E27FC236}">
                    <a16:creationId xmlns:a16="http://schemas.microsoft.com/office/drawing/2014/main" id="{00000000-0008-0000-0300-0000C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" y="166"/>
                <a:ext cx="9" cy="6"/>
              </a:xfrm>
              <a:custGeom>
                <a:avLst/>
                <a:gdLst>
                  <a:gd name="T0" fmla="*/ 9 w 9"/>
                  <a:gd name="T1" fmla="*/ 4 h 6"/>
                  <a:gd name="T2" fmla="*/ 9 w 9"/>
                  <a:gd name="T3" fmla="*/ 3 h 6"/>
                  <a:gd name="T4" fmla="*/ 8 w 9"/>
                  <a:gd name="T5" fmla="*/ 1 h 6"/>
                  <a:gd name="T6" fmla="*/ 7 w 9"/>
                  <a:gd name="T7" fmla="*/ 2 h 6"/>
                  <a:gd name="T8" fmla="*/ 4 w 9"/>
                  <a:gd name="T9" fmla="*/ 1 h 6"/>
                  <a:gd name="T10" fmla="*/ 3 w 9"/>
                  <a:gd name="T11" fmla="*/ 0 h 6"/>
                  <a:gd name="T12" fmla="*/ 2 w 9"/>
                  <a:gd name="T13" fmla="*/ 0 h 6"/>
                  <a:gd name="T14" fmla="*/ 1 w 9"/>
                  <a:gd name="T15" fmla="*/ 0 h 6"/>
                  <a:gd name="T16" fmla="*/ 0 w 9"/>
                  <a:gd name="T17" fmla="*/ 2 h 6"/>
                  <a:gd name="T18" fmla="*/ 2 w 9"/>
                  <a:gd name="T19" fmla="*/ 3 h 6"/>
                  <a:gd name="T20" fmla="*/ 2 w 9"/>
                  <a:gd name="T21" fmla="*/ 4 h 6"/>
                  <a:gd name="T22" fmla="*/ 3 w 9"/>
                  <a:gd name="T23" fmla="*/ 4 h 6"/>
                  <a:gd name="T24" fmla="*/ 3 w 9"/>
                  <a:gd name="T25" fmla="*/ 4 h 6"/>
                  <a:gd name="T26" fmla="*/ 3 w 9"/>
                  <a:gd name="T27" fmla="*/ 5 h 6"/>
                  <a:gd name="T28" fmla="*/ 4 w 9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4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5" name="Freeform 1617">
                <a:extLst>
                  <a:ext uri="{FF2B5EF4-FFF2-40B4-BE49-F238E27FC236}">
                    <a16:creationId xmlns:a16="http://schemas.microsoft.com/office/drawing/2014/main" id="{00000000-0008-0000-0300-0000C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66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0 h 6"/>
                  <a:gd name="T4" fmla="*/ 0 w 2"/>
                  <a:gd name="T5" fmla="*/ 2 h 6"/>
                  <a:gd name="T6" fmla="*/ 1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6" name="Freeform 1618">
                <a:extLst>
                  <a:ext uri="{FF2B5EF4-FFF2-40B4-BE49-F238E27FC236}">
                    <a16:creationId xmlns:a16="http://schemas.microsoft.com/office/drawing/2014/main" id="{00000000-0008-0000-0300-0000C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" y="171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1 h 2"/>
                  <a:gd name="T4" fmla="*/ 2 w 7"/>
                  <a:gd name="T5" fmla="*/ 0 h 2"/>
                  <a:gd name="T6" fmla="*/ 3 w 7"/>
                  <a:gd name="T7" fmla="*/ 0 h 2"/>
                  <a:gd name="T8" fmla="*/ 4 w 7"/>
                  <a:gd name="T9" fmla="*/ 1 h 2"/>
                  <a:gd name="T10" fmla="*/ 5 w 7"/>
                  <a:gd name="T11" fmla="*/ 2 h 2"/>
                  <a:gd name="T12" fmla="*/ 6 w 7"/>
                  <a:gd name="T13" fmla="*/ 2 h 2"/>
                  <a:gd name="T14" fmla="*/ 6 w 7"/>
                  <a:gd name="T15" fmla="*/ 2 h 2"/>
                  <a:gd name="T16" fmla="*/ 7 w 7"/>
                  <a:gd name="T17" fmla="*/ 1 h 2"/>
                  <a:gd name="T18" fmla="*/ 6 w 7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7" name="Freeform 1619">
                <a:extLst>
                  <a:ext uri="{FF2B5EF4-FFF2-40B4-BE49-F238E27FC236}">
                    <a16:creationId xmlns:a16="http://schemas.microsoft.com/office/drawing/2014/main" id="{00000000-0008-0000-0300-0000C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170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1 w 5"/>
                  <a:gd name="T3" fmla="*/ 3 h 3"/>
                  <a:gd name="T4" fmla="*/ 1 w 5"/>
                  <a:gd name="T5" fmla="*/ 3 h 3"/>
                  <a:gd name="T6" fmla="*/ 1 w 5"/>
                  <a:gd name="T7" fmla="*/ 3 h 3"/>
                  <a:gd name="T8" fmla="*/ 3 w 5"/>
                  <a:gd name="T9" fmla="*/ 3 h 3"/>
                  <a:gd name="T10" fmla="*/ 5 w 5"/>
                  <a:gd name="T11" fmla="*/ 2 h 3"/>
                  <a:gd name="T12" fmla="*/ 5 w 5"/>
                  <a:gd name="T13" fmla="*/ 1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8" name="Freeform 1620">
                <a:extLst>
                  <a:ext uri="{FF2B5EF4-FFF2-40B4-BE49-F238E27FC236}">
                    <a16:creationId xmlns:a16="http://schemas.microsoft.com/office/drawing/2014/main" id="{00000000-0008-0000-0300-0000D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" y="17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89" name="Freeform 1621">
                <a:extLst>
                  <a:ext uri="{FF2B5EF4-FFF2-40B4-BE49-F238E27FC236}">
                    <a16:creationId xmlns:a16="http://schemas.microsoft.com/office/drawing/2014/main" id="{00000000-0008-0000-0300-0000D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168"/>
                <a:ext cx="0" cy="5"/>
              </a:xfrm>
              <a:custGeom>
                <a:avLst/>
                <a:gdLst>
                  <a:gd name="T0" fmla="*/ 0 h 5"/>
                  <a:gd name="T1" fmla="*/ 3 h 5"/>
                  <a:gd name="T2" fmla="*/ 3 h 5"/>
                  <a:gd name="T3" fmla="*/ 4 h 5"/>
                  <a:gd name="T4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0" name="Freeform 1622">
                <a:extLst>
                  <a:ext uri="{FF2B5EF4-FFF2-40B4-BE49-F238E27FC236}">
                    <a16:creationId xmlns:a16="http://schemas.microsoft.com/office/drawing/2014/main" id="{00000000-0008-0000-0300-0000D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" y="17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3 w 4"/>
                  <a:gd name="T3" fmla="*/ 3 h 3"/>
                  <a:gd name="T4" fmla="*/ 1 w 4"/>
                  <a:gd name="T5" fmla="*/ 0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1" name="Freeform 1623">
                <a:extLst>
                  <a:ext uri="{FF2B5EF4-FFF2-40B4-BE49-F238E27FC236}">
                    <a16:creationId xmlns:a16="http://schemas.microsoft.com/office/drawing/2014/main" id="{00000000-0008-0000-0300-0000D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145"/>
                <a:ext cx="17" cy="29"/>
              </a:xfrm>
              <a:custGeom>
                <a:avLst/>
                <a:gdLst>
                  <a:gd name="T0" fmla="*/ 0 w 17"/>
                  <a:gd name="T1" fmla="*/ 28 h 29"/>
                  <a:gd name="T2" fmla="*/ 1 w 17"/>
                  <a:gd name="T3" fmla="*/ 29 h 29"/>
                  <a:gd name="T4" fmla="*/ 3 w 17"/>
                  <a:gd name="T5" fmla="*/ 26 h 29"/>
                  <a:gd name="T6" fmla="*/ 4 w 17"/>
                  <a:gd name="T7" fmla="*/ 22 h 29"/>
                  <a:gd name="T8" fmla="*/ 5 w 17"/>
                  <a:gd name="T9" fmla="*/ 22 h 29"/>
                  <a:gd name="T10" fmla="*/ 6 w 17"/>
                  <a:gd name="T11" fmla="*/ 22 h 29"/>
                  <a:gd name="T12" fmla="*/ 10 w 17"/>
                  <a:gd name="T13" fmla="*/ 19 h 29"/>
                  <a:gd name="T14" fmla="*/ 11 w 17"/>
                  <a:gd name="T15" fmla="*/ 15 h 29"/>
                  <a:gd name="T16" fmla="*/ 15 w 17"/>
                  <a:gd name="T17" fmla="*/ 10 h 29"/>
                  <a:gd name="T18" fmla="*/ 15 w 17"/>
                  <a:gd name="T19" fmla="*/ 8 h 29"/>
                  <a:gd name="T20" fmla="*/ 16 w 17"/>
                  <a:gd name="T21" fmla="*/ 4 h 29"/>
                  <a:gd name="T22" fmla="*/ 17 w 17"/>
                  <a:gd name="T23" fmla="*/ 3 h 29"/>
                  <a:gd name="T24" fmla="*/ 17 w 17"/>
                  <a:gd name="T25" fmla="*/ 2 h 29"/>
                  <a:gd name="T26" fmla="*/ 16 w 17"/>
                  <a:gd name="T27" fmla="*/ 0 h 29"/>
                  <a:gd name="T28" fmla="*/ 16 w 17"/>
                  <a:gd name="T29" fmla="*/ 0 h 29"/>
                  <a:gd name="T30" fmla="*/ 10 w 17"/>
                  <a:gd name="T31" fmla="*/ 3 h 29"/>
                  <a:gd name="T32" fmla="*/ 9 w 17"/>
                  <a:gd name="T33" fmla="*/ 5 h 29"/>
                  <a:gd name="T34" fmla="*/ 10 w 17"/>
                  <a:gd name="T35" fmla="*/ 7 h 29"/>
                  <a:gd name="T36" fmla="*/ 8 w 17"/>
                  <a:gd name="T37" fmla="*/ 10 h 29"/>
                  <a:gd name="T38" fmla="*/ 7 w 17"/>
                  <a:gd name="T39" fmla="*/ 11 h 29"/>
                  <a:gd name="T40" fmla="*/ 5 w 17"/>
                  <a:gd name="T41" fmla="*/ 12 h 29"/>
                  <a:gd name="T42" fmla="*/ 4 w 17"/>
                  <a:gd name="T4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29">
                    <a:moveTo>
                      <a:pt x="0" y="28"/>
                    </a:moveTo>
                    <a:lnTo>
                      <a:pt x="1" y="29"/>
                    </a:lnTo>
                    <a:lnTo>
                      <a:pt x="3" y="26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10" y="19"/>
                    </a:lnTo>
                    <a:lnTo>
                      <a:pt x="11" y="15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4" y="1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2" name="Freeform 1624">
                <a:extLst>
                  <a:ext uri="{FF2B5EF4-FFF2-40B4-BE49-F238E27FC236}">
                    <a16:creationId xmlns:a16="http://schemas.microsoft.com/office/drawing/2014/main" id="{00000000-0008-0000-0300-0000D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166"/>
                <a:ext cx="4" cy="10"/>
              </a:xfrm>
              <a:custGeom>
                <a:avLst/>
                <a:gdLst>
                  <a:gd name="T0" fmla="*/ 3 w 4"/>
                  <a:gd name="T1" fmla="*/ 10 h 10"/>
                  <a:gd name="T2" fmla="*/ 4 w 4"/>
                  <a:gd name="T3" fmla="*/ 6 h 10"/>
                  <a:gd name="T4" fmla="*/ 1 w 4"/>
                  <a:gd name="T5" fmla="*/ 5 h 10"/>
                  <a:gd name="T6" fmla="*/ 0 w 4"/>
                  <a:gd name="T7" fmla="*/ 2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10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3" name="Freeform 1625">
                <a:extLst>
                  <a:ext uri="{FF2B5EF4-FFF2-40B4-BE49-F238E27FC236}">
                    <a16:creationId xmlns:a16="http://schemas.microsoft.com/office/drawing/2014/main" id="{00000000-0008-0000-0300-0000D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" y="17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4" name="Freeform 1626">
                <a:extLst>
                  <a:ext uri="{FF2B5EF4-FFF2-40B4-BE49-F238E27FC236}">
                    <a16:creationId xmlns:a16="http://schemas.microsoft.com/office/drawing/2014/main" id="{00000000-0008-0000-0300-0000D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170"/>
                <a:ext cx="7" cy="7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3 h 7"/>
                  <a:gd name="T4" fmla="*/ 6 w 7"/>
                  <a:gd name="T5" fmla="*/ 2 h 7"/>
                  <a:gd name="T6" fmla="*/ 4 w 7"/>
                  <a:gd name="T7" fmla="*/ 0 h 7"/>
                  <a:gd name="T8" fmla="*/ 0 w 7"/>
                  <a:gd name="T9" fmla="*/ 0 h 7"/>
                  <a:gd name="T10" fmla="*/ 1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5" name="Freeform 1627">
                <a:extLst>
                  <a:ext uri="{FF2B5EF4-FFF2-40B4-BE49-F238E27FC236}">
                    <a16:creationId xmlns:a16="http://schemas.microsoft.com/office/drawing/2014/main" id="{00000000-0008-0000-0300-0000D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73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2 w 3"/>
                  <a:gd name="T5" fmla="*/ 4 h 4"/>
                  <a:gd name="T6" fmla="*/ 1 w 3"/>
                  <a:gd name="T7" fmla="*/ 3 h 4"/>
                  <a:gd name="T8" fmla="*/ 0 w 3"/>
                  <a:gd name="T9" fmla="*/ 2 h 4"/>
                  <a:gd name="T10" fmla="*/ 1 w 3"/>
                  <a:gd name="T11" fmla="*/ 0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6" name="Freeform 1628">
                <a:extLst>
                  <a:ext uri="{FF2B5EF4-FFF2-40B4-BE49-F238E27FC236}">
                    <a16:creationId xmlns:a16="http://schemas.microsoft.com/office/drawing/2014/main" id="{00000000-0008-0000-0300-0000D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17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1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7" name="Freeform 1629">
                <a:extLst>
                  <a:ext uri="{FF2B5EF4-FFF2-40B4-BE49-F238E27FC236}">
                    <a16:creationId xmlns:a16="http://schemas.microsoft.com/office/drawing/2014/main" id="{00000000-0008-0000-0300-0000D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" y="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8" name="Freeform 1630">
                <a:extLst>
                  <a:ext uri="{FF2B5EF4-FFF2-40B4-BE49-F238E27FC236}">
                    <a16:creationId xmlns:a16="http://schemas.microsoft.com/office/drawing/2014/main" id="{00000000-0008-0000-0300-0000D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" y="171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1 w 5"/>
                  <a:gd name="T5" fmla="*/ 3 h 8"/>
                  <a:gd name="T6" fmla="*/ 2 w 5"/>
                  <a:gd name="T7" fmla="*/ 6 h 8"/>
                  <a:gd name="T8" fmla="*/ 3 w 5"/>
                  <a:gd name="T9" fmla="*/ 7 h 8"/>
                  <a:gd name="T10" fmla="*/ 3 w 5"/>
                  <a:gd name="T11" fmla="*/ 7 h 8"/>
                  <a:gd name="T12" fmla="*/ 3 w 5"/>
                  <a:gd name="T13" fmla="*/ 8 h 8"/>
                  <a:gd name="T14" fmla="*/ 3 w 5"/>
                  <a:gd name="T15" fmla="*/ 7 h 8"/>
                  <a:gd name="T16" fmla="*/ 5 w 5"/>
                  <a:gd name="T1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5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99" name="Freeform 1631">
                <a:extLst>
                  <a:ext uri="{FF2B5EF4-FFF2-40B4-BE49-F238E27FC236}">
                    <a16:creationId xmlns:a16="http://schemas.microsoft.com/office/drawing/2014/main" id="{00000000-0008-0000-0300-0000D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77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 w 8"/>
                  <a:gd name="T5" fmla="*/ 2 h 3"/>
                  <a:gd name="T6" fmla="*/ 5 w 8"/>
                  <a:gd name="T7" fmla="*/ 3 h 3"/>
                  <a:gd name="T8" fmla="*/ 7 w 8"/>
                  <a:gd name="T9" fmla="*/ 3 h 3"/>
                  <a:gd name="T10" fmla="*/ 8 w 8"/>
                  <a:gd name="T11" fmla="*/ 2 h 3"/>
                  <a:gd name="T12" fmla="*/ 7 w 8"/>
                  <a:gd name="T13" fmla="*/ 1 h 3"/>
                  <a:gd name="T14" fmla="*/ 6 w 8"/>
                  <a:gd name="T15" fmla="*/ 0 h 3"/>
                  <a:gd name="T16" fmla="*/ 4 w 8"/>
                  <a:gd name="T17" fmla="*/ 0 h 3"/>
                  <a:gd name="T18" fmla="*/ 3 w 8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0" name="Freeform 1632">
                <a:extLst>
                  <a:ext uri="{FF2B5EF4-FFF2-40B4-BE49-F238E27FC236}">
                    <a16:creationId xmlns:a16="http://schemas.microsoft.com/office/drawing/2014/main" id="{00000000-0008-0000-0300-0000D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" y="176"/>
                <a:ext cx="5" cy="4"/>
              </a:xfrm>
              <a:custGeom>
                <a:avLst/>
                <a:gdLst>
                  <a:gd name="T0" fmla="*/ 1 w 5"/>
                  <a:gd name="T1" fmla="*/ 4 h 4"/>
                  <a:gd name="T2" fmla="*/ 0 w 5"/>
                  <a:gd name="T3" fmla="*/ 4 h 4"/>
                  <a:gd name="T4" fmla="*/ 1 w 5"/>
                  <a:gd name="T5" fmla="*/ 3 h 4"/>
                  <a:gd name="T6" fmla="*/ 3 w 5"/>
                  <a:gd name="T7" fmla="*/ 1 h 4"/>
                  <a:gd name="T8" fmla="*/ 4 w 5"/>
                  <a:gd name="T9" fmla="*/ 0 h 4"/>
                  <a:gd name="T10" fmla="*/ 4 w 5"/>
                  <a:gd name="T11" fmla="*/ 1 h 4"/>
                  <a:gd name="T12" fmla="*/ 5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1" name="Freeform 1633">
                <a:extLst>
                  <a:ext uri="{FF2B5EF4-FFF2-40B4-BE49-F238E27FC236}">
                    <a16:creationId xmlns:a16="http://schemas.microsoft.com/office/drawing/2014/main" id="{00000000-0008-0000-0300-0000D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" y="172"/>
                <a:ext cx="6" cy="8"/>
              </a:xfrm>
              <a:custGeom>
                <a:avLst/>
                <a:gdLst>
                  <a:gd name="T0" fmla="*/ 5 w 6"/>
                  <a:gd name="T1" fmla="*/ 0 h 8"/>
                  <a:gd name="T2" fmla="*/ 5 w 6"/>
                  <a:gd name="T3" fmla="*/ 1 h 8"/>
                  <a:gd name="T4" fmla="*/ 5 w 6"/>
                  <a:gd name="T5" fmla="*/ 1 h 8"/>
                  <a:gd name="T6" fmla="*/ 6 w 6"/>
                  <a:gd name="T7" fmla="*/ 3 h 8"/>
                  <a:gd name="T8" fmla="*/ 5 w 6"/>
                  <a:gd name="T9" fmla="*/ 4 h 8"/>
                  <a:gd name="T10" fmla="*/ 5 w 6"/>
                  <a:gd name="T11" fmla="*/ 7 h 8"/>
                  <a:gd name="T12" fmla="*/ 4 w 6"/>
                  <a:gd name="T13" fmla="*/ 7 h 8"/>
                  <a:gd name="T14" fmla="*/ 3 w 6"/>
                  <a:gd name="T15" fmla="*/ 3 h 8"/>
                  <a:gd name="T16" fmla="*/ 0 w 6"/>
                  <a:gd name="T17" fmla="*/ 5 h 8"/>
                  <a:gd name="T18" fmla="*/ 1 w 6"/>
                  <a:gd name="T19" fmla="*/ 6 h 8"/>
                  <a:gd name="T20" fmla="*/ 2 w 6"/>
                  <a:gd name="T21" fmla="*/ 7 h 8"/>
                  <a:gd name="T22" fmla="*/ 2 w 6"/>
                  <a:gd name="T23" fmla="*/ 8 h 8"/>
                  <a:gd name="T24" fmla="*/ 1 w 6"/>
                  <a:gd name="T2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2" name="Freeform 1634">
                <a:extLst>
                  <a:ext uri="{FF2B5EF4-FFF2-40B4-BE49-F238E27FC236}">
                    <a16:creationId xmlns:a16="http://schemas.microsoft.com/office/drawing/2014/main" id="{00000000-0008-0000-0300-0000D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174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1 w 3"/>
                  <a:gd name="T3" fmla="*/ 5 h 7"/>
                  <a:gd name="T4" fmla="*/ 3 w 3"/>
                  <a:gd name="T5" fmla="*/ 4 h 7"/>
                  <a:gd name="T6" fmla="*/ 3 w 3"/>
                  <a:gd name="T7" fmla="*/ 1 h 7"/>
                  <a:gd name="T8" fmla="*/ 2 w 3"/>
                  <a:gd name="T9" fmla="*/ 0 h 7"/>
                  <a:gd name="T10" fmla="*/ 1 w 3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3" name="Freeform 1635">
                <a:extLst>
                  <a:ext uri="{FF2B5EF4-FFF2-40B4-BE49-F238E27FC236}">
                    <a16:creationId xmlns:a16="http://schemas.microsoft.com/office/drawing/2014/main" id="{00000000-0008-0000-0300-0000D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18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4" name="Freeform 1636">
                <a:extLst>
                  <a:ext uri="{FF2B5EF4-FFF2-40B4-BE49-F238E27FC236}">
                    <a16:creationId xmlns:a16="http://schemas.microsoft.com/office/drawing/2014/main" id="{00000000-0008-0000-0300-0000E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" y="18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2 w 4"/>
                  <a:gd name="T5" fmla="*/ 1 h 1"/>
                  <a:gd name="T6" fmla="*/ 0 w 4"/>
                  <a:gd name="T7" fmla="*/ 1 h 1"/>
                  <a:gd name="T8" fmla="*/ 0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5" name="Freeform 1637">
                <a:extLst>
                  <a:ext uri="{FF2B5EF4-FFF2-40B4-BE49-F238E27FC236}">
                    <a16:creationId xmlns:a16="http://schemas.microsoft.com/office/drawing/2014/main" id="{00000000-0008-0000-0300-0000E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168"/>
                <a:ext cx="8" cy="13"/>
              </a:xfrm>
              <a:custGeom>
                <a:avLst/>
                <a:gdLst>
                  <a:gd name="T0" fmla="*/ 0 w 8"/>
                  <a:gd name="T1" fmla="*/ 4 h 13"/>
                  <a:gd name="T2" fmla="*/ 1 w 8"/>
                  <a:gd name="T3" fmla="*/ 2 h 13"/>
                  <a:gd name="T4" fmla="*/ 1 w 8"/>
                  <a:gd name="T5" fmla="*/ 1 h 13"/>
                  <a:gd name="T6" fmla="*/ 1 w 8"/>
                  <a:gd name="T7" fmla="*/ 0 h 13"/>
                  <a:gd name="T8" fmla="*/ 3 w 8"/>
                  <a:gd name="T9" fmla="*/ 0 h 13"/>
                  <a:gd name="T10" fmla="*/ 4 w 8"/>
                  <a:gd name="T11" fmla="*/ 1 h 13"/>
                  <a:gd name="T12" fmla="*/ 4 w 8"/>
                  <a:gd name="T13" fmla="*/ 0 h 13"/>
                  <a:gd name="T14" fmla="*/ 6 w 8"/>
                  <a:gd name="T15" fmla="*/ 0 h 13"/>
                  <a:gd name="T16" fmla="*/ 7 w 8"/>
                  <a:gd name="T17" fmla="*/ 0 h 13"/>
                  <a:gd name="T18" fmla="*/ 8 w 8"/>
                  <a:gd name="T19" fmla="*/ 4 h 13"/>
                  <a:gd name="T20" fmla="*/ 6 w 8"/>
                  <a:gd name="T21" fmla="*/ 12 h 13"/>
                  <a:gd name="T22" fmla="*/ 5 w 8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4"/>
                    </a:lnTo>
                    <a:lnTo>
                      <a:pt x="6" y="12"/>
                    </a:lnTo>
                    <a:lnTo>
                      <a:pt x="5" y="1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6" name="Freeform 1638">
                <a:extLst>
                  <a:ext uri="{FF2B5EF4-FFF2-40B4-BE49-F238E27FC236}">
                    <a16:creationId xmlns:a16="http://schemas.microsoft.com/office/drawing/2014/main" id="{00000000-0008-0000-0300-0000E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" y="180"/>
                <a:ext cx="4" cy="2"/>
              </a:xfrm>
              <a:custGeom>
                <a:avLst/>
                <a:gdLst>
                  <a:gd name="T0" fmla="*/ 1 w 4"/>
                  <a:gd name="T1" fmla="*/ 1 h 2"/>
                  <a:gd name="T2" fmla="*/ 0 w 4"/>
                  <a:gd name="T3" fmla="*/ 2 h 2"/>
                  <a:gd name="T4" fmla="*/ 1 w 4"/>
                  <a:gd name="T5" fmla="*/ 2 h 2"/>
                  <a:gd name="T6" fmla="*/ 2 w 4"/>
                  <a:gd name="T7" fmla="*/ 1 h 2"/>
                  <a:gd name="T8" fmla="*/ 3 w 4"/>
                  <a:gd name="T9" fmla="*/ 0 h 2"/>
                  <a:gd name="T10" fmla="*/ 4 w 4"/>
                  <a:gd name="T11" fmla="*/ 0 h 2"/>
                  <a:gd name="T12" fmla="*/ 4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7" name="Freeform 1639">
                <a:extLst>
                  <a:ext uri="{FF2B5EF4-FFF2-40B4-BE49-F238E27FC236}">
                    <a16:creationId xmlns:a16="http://schemas.microsoft.com/office/drawing/2014/main" id="{00000000-0008-0000-0300-0000E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174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3 w 8"/>
                  <a:gd name="T5" fmla="*/ 8 h 8"/>
                  <a:gd name="T6" fmla="*/ 6 w 8"/>
                  <a:gd name="T7" fmla="*/ 7 h 8"/>
                  <a:gd name="T8" fmla="*/ 7 w 8"/>
                  <a:gd name="T9" fmla="*/ 7 h 8"/>
                  <a:gd name="T10" fmla="*/ 8 w 8"/>
                  <a:gd name="T11" fmla="*/ 5 h 8"/>
                  <a:gd name="T12" fmla="*/ 8 w 8"/>
                  <a:gd name="T13" fmla="*/ 5 h 8"/>
                  <a:gd name="T14" fmla="*/ 4 w 8"/>
                  <a:gd name="T15" fmla="*/ 0 h 8"/>
                  <a:gd name="T16" fmla="*/ 1 w 8"/>
                  <a:gd name="T17" fmla="*/ 6 h 8"/>
                  <a:gd name="T18" fmla="*/ 0 w 8"/>
                  <a:gd name="T19" fmla="*/ 8 h 8"/>
                  <a:gd name="T20" fmla="*/ 0 w 8"/>
                  <a:gd name="T21" fmla="*/ 8 h 8"/>
                  <a:gd name="T22" fmla="*/ 0 w 8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4" y="0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8" name="Freeform 1640">
                <a:extLst>
                  <a:ext uri="{FF2B5EF4-FFF2-40B4-BE49-F238E27FC236}">
                    <a16:creationId xmlns:a16="http://schemas.microsoft.com/office/drawing/2014/main" id="{00000000-0008-0000-0300-0000E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8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3 h 3"/>
                  <a:gd name="T4" fmla="*/ 2 w 5"/>
                  <a:gd name="T5" fmla="*/ 3 h 3"/>
                  <a:gd name="T6" fmla="*/ 0 w 5"/>
                  <a:gd name="T7" fmla="*/ 2 h 3"/>
                  <a:gd name="T8" fmla="*/ 0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09" name="Freeform 1641">
                <a:extLst>
                  <a:ext uri="{FF2B5EF4-FFF2-40B4-BE49-F238E27FC236}">
                    <a16:creationId xmlns:a16="http://schemas.microsoft.com/office/drawing/2014/main" id="{00000000-0008-0000-0300-0000E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" y="182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2 w 5"/>
                  <a:gd name="T5" fmla="*/ 0 h 3"/>
                  <a:gd name="T6" fmla="*/ 3 w 5"/>
                  <a:gd name="T7" fmla="*/ 2 h 3"/>
                  <a:gd name="T8" fmla="*/ 5 w 5"/>
                  <a:gd name="T9" fmla="*/ 3 h 3"/>
                  <a:gd name="T10" fmla="*/ 5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0" name="Freeform 1642">
                <a:extLst>
                  <a:ext uri="{FF2B5EF4-FFF2-40B4-BE49-F238E27FC236}">
                    <a16:creationId xmlns:a16="http://schemas.microsoft.com/office/drawing/2014/main" id="{00000000-0008-0000-0300-0000E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18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1" name="Freeform 1643">
                <a:extLst>
                  <a:ext uri="{FF2B5EF4-FFF2-40B4-BE49-F238E27FC236}">
                    <a16:creationId xmlns:a16="http://schemas.microsoft.com/office/drawing/2014/main" id="{00000000-0008-0000-0300-0000E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177"/>
                <a:ext cx="6" cy="9"/>
              </a:xfrm>
              <a:custGeom>
                <a:avLst/>
                <a:gdLst>
                  <a:gd name="T0" fmla="*/ 5 w 6"/>
                  <a:gd name="T1" fmla="*/ 9 h 9"/>
                  <a:gd name="T2" fmla="*/ 6 w 6"/>
                  <a:gd name="T3" fmla="*/ 8 h 9"/>
                  <a:gd name="T4" fmla="*/ 5 w 6"/>
                  <a:gd name="T5" fmla="*/ 5 h 9"/>
                  <a:gd name="T6" fmla="*/ 2 w 6"/>
                  <a:gd name="T7" fmla="*/ 5 h 9"/>
                  <a:gd name="T8" fmla="*/ 1 w 6"/>
                  <a:gd name="T9" fmla="*/ 5 h 9"/>
                  <a:gd name="T10" fmla="*/ 0 w 6"/>
                  <a:gd name="T11" fmla="*/ 4 h 9"/>
                  <a:gd name="T12" fmla="*/ 1 w 6"/>
                  <a:gd name="T13" fmla="*/ 1 h 9"/>
                  <a:gd name="T14" fmla="*/ 2 w 6"/>
                  <a:gd name="T15" fmla="*/ 1 h 9"/>
                  <a:gd name="T16" fmla="*/ 3 w 6"/>
                  <a:gd name="T17" fmla="*/ 1 h 9"/>
                  <a:gd name="T18" fmla="*/ 3 w 6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5" y="9"/>
                    </a:moveTo>
                    <a:lnTo>
                      <a:pt x="6" y="8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2" name="Freeform 1644">
                <a:extLst>
                  <a:ext uri="{FF2B5EF4-FFF2-40B4-BE49-F238E27FC236}">
                    <a16:creationId xmlns:a16="http://schemas.microsoft.com/office/drawing/2014/main" id="{00000000-0008-0000-0300-0000E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84"/>
                <a:ext cx="6" cy="2"/>
              </a:xfrm>
              <a:custGeom>
                <a:avLst/>
                <a:gdLst>
                  <a:gd name="T0" fmla="*/ 0 w 6"/>
                  <a:gd name="T1" fmla="*/ 1 h 2"/>
                  <a:gd name="T2" fmla="*/ 1 w 6"/>
                  <a:gd name="T3" fmla="*/ 2 h 2"/>
                  <a:gd name="T4" fmla="*/ 3 w 6"/>
                  <a:gd name="T5" fmla="*/ 2 h 2"/>
                  <a:gd name="T6" fmla="*/ 5 w 6"/>
                  <a:gd name="T7" fmla="*/ 2 h 2"/>
                  <a:gd name="T8" fmla="*/ 6 w 6"/>
                  <a:gd name="T9" fmla="*/ 1 h 2"/>
                  <a:gd name="T10" fmla="*/ 5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3" name="Freeform 1645">
                <a:extLst>
                  <a:ext uri="{FF2B5EF4-FFF2-40B4-BE49-F238E27FC236}">
                    <a16:creationId xmlns:a16="http://schemas.microsoft.com/office/drawing/2014/main" id="{00000000-0008-0000-0300-0000E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" y="18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4" name="Freeform 1646">
                <a:extLst>
                  <a:ext uri="{FF2B5EF4-FFF2-40B4-BE49-F238E27FC236}">
                    <a16:creationId xmlns:a16="http://schemas.microsoft.com/office/drawing/2014/main" id="{00000000-0008-0000-0300-0000E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" y="181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5 h 6"/>
                  <a:gd name="T4" fmla="*/ 3 w 3"/>
                  <a:gd name="T5" fmla="*/ 4 h 6"/>
                  <a:gd name="T6" fmla="*/ 3 w 3"/>
                  <a:gd name="T7" fmla="*/ 4 h 6"/>
                  <a:gd name="T8" fmla="*/ 2 w 3"/>
                  <a:gd name="T9" fmla="*/ 2 h 6"/>
                  <a:gd name="T10" fmla="*/ 0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5" name="Freeform 1647">
                <a:extLst>
                  <a:ext uri="{FF2B5EF4-FFF2-40B4-BE49-F238E27FC236}">
                    <a16:creationId xmlns:a16="http://schemas.microsoft.com/office/drawing/2014/main" id="{00000000-0008-0000-0300-0000E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18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6" name="Freeform 1648">
                <a:extLst>
                  <a:ext uri="{FF2B5EF4-FFF2-40B4-BE49-F238E27FC236}">
                    <a16:creationId xmlns:a16="http://schemas.microsoft.com/office/drawing/2014/main" id="{00000000-0008-0000-0300-0000E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2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0 w 3"/>
                  <a:gd name="T5" fmla="*/ 4 h 6"/>
                  <a:gd name="T6" fmla="*/ 0 w 3"/>
                  <a:gd name="T7" fmla="*/ 2 h 6"/>
                  <a:gd name="T8" fmla="*/ 1 w 3"/>
                  <a:gd name="T9" fmla="*/ 1 h 6"/>
                  <a:gd name="T10" fmla="*/ 1 w 3"/>
                  <a:gd name="T11" fmla="*/ 1 h 6"/>
                  <a:gd name="T12" fmla="*/ 3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7" name="Freeform 1649">
                <a:extLst>
                  <a:ext uri="{FF2B5EF4-FFF2-40B4-BE49-F238E27FC236}">
                    <a16:creationId xmlns:a16="http://schemas.microsoft.com/office/drawing/2014/main" id="{00000000-0008-0000-0300-0000E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" y="179"/>
                <a:ext cx="3" cy="9"/>
              </a:xfrm>
              <a:custGeom>
                <a:avLst/>
                <a:gdLst>
                  <a:gd name="T0" fmla="*/ 2 w 3"/>
                  <a:gd name="T1" fmla="*/ 1 h 9"/>
                  <a:gd name="T2" fmla="*/ 2 w 3"/>
                  <a:gd name="T3" fmla="*/ 0 h 9"/>
                  <a:gd name="T4" fmla="*/ 3 w 3"/>
                  <a:gd name="T5" fmla="*/ 0 h 9"/>
                  <a:gd name="T6" fmla="*/ 3 w 3"/>
                  <a:gd name="T7" fmla="*/ 3 h 9"/>
                  <a:gd name="T8" fmla="*/ 3 w 3"/>
                  <a:gd name="T9" fmla="*/ 3 h 9"/>
                  <a:gd name="T10" fmla="*/ 3 w 3"/>
                  <a:gd name="T11" fmla="*/ 6 h 9"/>
                  <a:gd name="T12" fmla="*/ 2 w 3"/>
                  <a:gd name="T13" fmla="*/ 8 h 9"/>
                  <a:gd name="T14" fmla="*/ 0 w 3"/>
                  <a:gd name="T15" fmla="*/ 9 h 9"/>
                  <a:gd name="T16" fmla="*/ 0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2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8" name="Freeform 1650">
                <a:extLst>
                  <a:ext uri="{FF2B5EF4-FFF2-40B4-BE49-F238E27FC236}">
                    <a16:creationId xmlns:a16="http://schemas.microsoft.com/office/drawing/2014/main" id="{00000000-0008-0000-0300-0000E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" y="18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19" name="Freeform 1651">
                <a:extLst>
                  <a:ext uri="{FF2B5EF4-FFF2-40B4-BE49-F238E27FC236}">
                    <a16:creationId xmlns:a16="http://schemas.microsoft.com/office/drawing/2014/main" id="{00000000-0008-0000-0300-0000E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184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4 h 5"/>
                  <a:gd name="T4" fmla="*/ 0 w 4"/>
                  <a:gd name="T5" fmla="*/ 2 h 5"/>
                  <a:gd name="T6" fmla="*/ 0 w 4"/>
                  <a:gd name="T7" fmla="*/ 1 h 5"/>
                  <a:gd name="T8" fmla="*/ 0 w 4"/>
                  <a:gd name="T9" fmla="*/ 0 h 5"/>
                  <a:gd name="T10" fmla="*/ 0 w 4"/>
                  <a:gd name="T11" fmla="*/ 0 h 5"/>
                  <a:gd name="T12" fmla="*/ 1 w 4"/>
                  <a:gd name="T13" fmla="*/ 0 h 5"/>
                  <a:gd name="T14" fmla="*/ 3 w 4"/>
                  <a:gd name="T15" fmla="*/ 0 h 5"/>
                  <a:gd name="T16" fmla="*/ 4 w 4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0" name="Line 1652">
                <a:extLst>
                  <a:ext uri="{FF2B5EF4-FFF2-40B4-BE49-F238E27FC236}">
                    <a16:creationId xmlns:a16="http://schemas.microsoft.com/office/drawing/2014/main" id="{00000000-0008-0000-0300-0000F0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0" y="187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1" name="Line 1653">
                <a:extLst>
                  <a:ext uri="{FF2B5EF4-FFF2-40B4-BE49-F238E27FC236}">
                    <a16:creationId xmlns:a16="http://schemas.microsoft.com/office/drawing/2014/main" id="{00000000-0008-0000-0300-0000F1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" y="188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2" name="Line 1654">
                <a:extLst>
                  <a:ext uri="{FF2B5EF4-FFF2-40B4-BE49-F238E27FC236}">
                    <a16:creationId xmlns:a16="http://schemas.microsoft.com/office/drawing/2014/main" id="{00000000-0008-0000-0300-0000F2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8" y="189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3" name="Freeform 1655">
                <a:extLst>
                  <a:ext uri="{FF2B5EF4-FFF2-40B4-BE49-F238E27FC236}">
                    <a16:creationId xmlns:a16="http://schemas.microsoft.com/office/drawing/2014/main" id="{00000000-0008-0000-0300-0000F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171"/>
                <a:ext cx="12" cy="20"/>
              </a:xfrm>
              <a:custGeom>
                <a:avLst/>
                <a:gdLst>
                  <a:gd name="T0" fmla="*/ 0 w 12"/>
                  <a:gd name="T1" fmla="*/ 11 h 20"/>
                  <a:gd name="T2" fmla="*/ 3 w 12"/>
                  <a:gd name="T3" fmla="*/ 12 h 20"/>
                  <a:gd name="T4" fmla="*/ 4 w 12"/>
                  <a:gd name="T5" fmla="*/ 13 h 20"/>
                  <a:gd name="T6" fmla="*/ 4 w 12"/>
                  <a:gd name="T7" fmla="*/ 13 h 20"/>
                  <a:gd name="T8" fmla="*/ 5 w 12"/>
                  <a:gd name="T9" fmla="*/ 12 h 20"/>
                  <a:gd name="T10" fmla="*/ 4 w 12"/>
                  <a:gd name="T11" fmla="*/ 11 h 20"/>
                  <a:gd name="T12" fmla="*/ 4 w 12"/>
                  <a:gd name="T13" fmla="*/ 10 h 20"/>
                  <a:gd name="T14" fmla="*/ 4 w 12"/>
                  <a:gd name="T15" fmla="*/ 10 h 20"/>
                  <a:gd name="T16" fmla="*/ 1 w 12"/>
                  <a:gd name="T17" fmla="*/ 9 h 20"/>
                  <a:gd name="T18" fmla="*/ 0 w 12"/>
                  <a:gd name="T19" fmla="*/ 9 h 20"/>
                  <a:gd name="T20" fmla="*/ 0 w 12"/>
                  <a:gd name="T21" fmla="*/ 7 h 20"/>
                  <a:gd name="T22" fmla="*/ 0 w 12"/>
                  <a:gd name="T23" fmla="*/ 7 h 20"/>
                  <a:gd name="T24" fmla="*/ 0 w 12"/>
                  <a:gd name="T25" fmla="*/ 6 h 20"/>
                  <a:gd name="T26" fmla="*/ 2 w 12"/>
                  <a:gd name="T27" fmla="*/ 3 h 20"/>
                  <a:gd name="T28" fmla="*/ 3 w 12"/>
                  <a:gd name="T29" fmla="*/ 3 h 20"/>
                  <a:gd name="T30" fmla="*/ 3 w 12"/>
                  <a:gd name="T31" fmla="*/ 3 h 20"/>
                  <a:gd name="T32" fmla="*/ 5 w 12"/>
                  <a:gd name="T33" fmla="*/ 6 h 20"/>
                  <a:gd name="T34" fmla="*/ 5 w 12"/>
                  <a:gd name="T35" fmla="*/ 5 h 20"/>
                  <a:gd name="T36" fmla="*/ 4 w 12"/>
                  <a:gd name="T37" fmla="*/ 2 h 20"/>
                  <a:gd name="T38" fmla="*/ 3 w 12"/>
                  <a:gd name="T39" fmla="*/ 1 h 20"/>
                  <a:gd name="T40" fmla="*/ 3 w 12"/>
                  <a:gd name="T41" fmla="*/ 0 h 20"/>
                  <a:gd name="T42" fmla="*/ 3 w 12"/>
                  <a:gd name="T43" fmla="*/ 0 h 20"/>
                  <a:gd name="T44" fmla="*/ 3 w 12"/>
                  <a:gd name="T45" fmla="*/ 0 h 20"/>
                  <a:gd name="T46" fmla="*/ 5 w 12"/>
                  <a:gd name="T47" fmla="*/ 1 h 20"/>
                  <a:gd name="T48" fmla="*/ 6 w 12"/>
                  <a:gd name="T49" fmla="*/ 2 h 20"/>
                  <a:gd name="T50" fmla="*/ 7 w 12"/>
                  <a:gd name="T51" fmla="*/ 3 h 20"/>
                  <a:gd name="T52" fmla="*/ 7 w 12"/>
                  <a:gd name="T53" fmla="*/ 4 h 20"/>
                  <a:gd name="T54" fmla="*/ 8 w 12"/>
                  <a:gd name="T55" fmla="*/ 3 h 20"/>
                  <a:gd name="T56" fmla="*/ 9 w 12"/>
                  <a:gd name="T57" fmla="*/ 4 h 20"/>
                  <a:gd name="T58" fmla="*/ 9 w 12"/>
                  <a:gd name="T59" fmla="*/ 5 h 20"/>
                  <a:gd name="T60" fmla="*/ 9 w 12"/>
                  <a:gd name="T61" fmla="*/ 6 h 20"/>
                  <a:gd name="T62" fmla="*/ 9 w 12"/>
                  <a:gd name="T63" fmla="*/ 6 h 20"/>
                  <a:gd name="T64" fmla="*/ 10 w 12"/>
                  <a:gd name="T65" fmla="*/ 5 h 20"/>
                  <a:gd name="T66" fmla="*/ 10 w 12"/>
                  <a:gd name="T67" fmla="*/ 5 h 20"/>
                  <a:gd name="T68" fmla="*/ 11 w 12"/>
                  <a:gd name="T69" fmla="*/ 5 h 20"/>
                  <a:gd name="T70" fmla="*/ 10 w 12"/>
                  <a:gd name="T71" fmla="*/ 7 h 20"/>
                  <a:gd name="T72" fmla="*/ 10 w 12"/>
                  <a:gd name="T73" fmla="*/ 8 h 20"/>
                  <a:gd name="T74" fmla="*/ 11 w 12"/>
                  <a:gd name="T75" fmla="*/ 11 h 20"/>
                  <a:gd name="T76" fmla="*/ 11 w 12"/>
                  <a:gd name="T77" fmla="*/ 12 h 20"/>
                  <a:gd name="T78" fmla="*/ 12 w 12"/>
                  <a:gd name="T79" fmla="*/ 16 h 20"/>
                  <a:gd name="T80" fmla="*/ 11 w 12"/>
                  <a:gd name="T81" fmla="*/ 17 h 20"/>
                  <a:gd name="T82" fmla="*/ 11 w 12"/>
                  <a:gd name="T83" fmla="*/ 18 h 20"/>
                  <a:gd name="T84" fmla="*/ 10 w 12"/>
                  <a:gd name="T85" fmla="*/ 19 h 20"/>
                  <a:gd name="T86" fmla="*/ 9 w 12"/>
                  <a:gd name="T8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0" y="11"/>
                    </a:moveTo>
                    <a:lnTo>
                      <a:pt x="3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2" y="16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9" y="2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4" name="Freeform 1656">
                <a:extLst>
                  <a:ext uri="{FF2B5EF4-FFF2-40B4-BE49-F238E27FC236}">
                    <a16:creationId xmlns:a16="http://schemas.microsoft.com/office/drawing/2014/main" id="{00000000-0008-0000-0300-0000F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" y="182"/>
                <a:ext cx="14" cy="9"/>
              </a:xfrm>
              <a:custGeom>
                <a:avLst/>
                <a:gdLst>
                  <a:gd name="T0" fmla="*/ 0 w 14"/>
                  <a:gd name="T1" fmla="*/ 9 h 9"/>
                  <a:gd name="T2" fmla="*/ 2 w 14"/>
                  <a:gd name="T3" fmla="*/ 8 h 9"/>
                  <a:gd name="T4" fmla="*/ 2 w 14"/>
                  <a:gd name="T5" fmla="*/ 6 h 9"/>
                  <a:gd name="T6" fmla="*/ 3 w 14"/>
                  <a:gd name="T7" fmla="*/ 6 h 9"/>
                  <a:gd name="T8" fmla="*/ 6 w 14"/>
                  <a:gd name="T9" fmla="*/ 6 h 9"/>
                  <a:gd name="T10" fmla="*/ 6 w 14"/>
                  <a:gd name="T11" fmla="*/ 5 h 9"/>
                  <a:gd name="T12" fmla="*/ 9 w 14"/>
                  <a:gd name="T13" fmla="*/ 3 h 9"/>
                  <a:gd name="T14" fmla="*/ 11 w 14"/>
                  <a:gd name="T15" fmla="*/ 3 h 9"/>
                  <a:gd name="T16" fmla="*/ 13 w 14"/>
                  <a:gd name="T17" fmla="*/ 0 h 9"/>
                  <a:gd name="T18" fmla="*/ 14 w 14"/>
                  <a:gd name="T19" fmla="*/ 2 h 9"/>
                  <a:gd name="T20" fmla="*/ 12 w 14"/>
                  <a:gd name="T21" fmla="*/ 5 h 9"/>
                  <a:gd name="T22" fmla="*/ 12 w 14"/>
                  <a:gd name="T23" fmla="*/ 5 h 9"/>
                  <a:gd name="T24" fmla="*/ 8 w 14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8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5" name="Freeform 1657">
                <a:extLst>
                  <a:ext uri="{FF2B5EF4-FFF2-40B4-BE49-F238E27FC236}">
                    <a16:creationId xmlns:a16="http://schemas.microsoft.com/office/drawing/2014/main" id="{00000000-0008-0000-0300-0000F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" y="1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6" name="Freeform 1658">
                <a:extLst>
                  <a:ext uri="{FF2B5EF4-FFF2-40B4-BE49-F238E27FC236}">
                    <a16:creationId xmlns:a16="http://schemas.microsoft.com/office/drawing/2014/main" id="{00000000-0008-0000-0300-0000F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19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7" name="Freeform 1659">
                <a:extLst>
                  <a:ext uri="{FF2B5EF4-FFF2-40B4-BE49-F238E27FC236}">
                    <a16:creationId xmlns:a16="http://schemas.microsoft.com/office/drawing/2014/main" id="{00000000-0008-0000-0300-0000F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" y="177"/>
                <a:ext cx="12" cy="14"/>
              </a:xfrm>
              <a:custGeom>
                <a:avLst/>
                <a:gdLst>
                  <a:gd name="T0" fmla="*/ 12 w 12"/>
                  <a:gd name="T1" fmla="*/ 3 h 14"/>
                  <a:gd name="T2" fmla="*/ 11 w 12"/>
                  <a:gd name="T3" fmla="*/ 3 h 14"/>
                  <a:gd name="T4" fmla="*/ 8 w 12"/>
                  <a:gd name="T5" fmla="*/ 3 h 14"/>
                  <a:gd name="T6" fmla="*/ 7 w 12"/>
                  <a:gd name="T7" fmla="*/ 4 h 14"/>
                  <a:gd name="T8" fmla="*/ 7 w 12"/>
                  <a:gd name="T9" fmla="*/ 0 h 14"/>
                  <a:gd name="T10" fmla="*/ 6 w 12"/>
                  <a:gd name="T11" fmla="*/ 0 h 14"/>
                  <a:gd name="T12" fmla="*/ 5 w 12"/>
                  <a:gd name="T13" fmla="*/ 3 h 14"/>
                  <a:gd name="T14" fmla="*/ 4 w 12"/>
                  <a:gd name="T15" fmla="*/ 2 h 14"/>
                  <a:gd name="T16" fmla="*/ 1 w 12"/>
                  <a:gd name="T17" fmla="*/ 4 h 14"/>
                  <a:gd name="T18" fmla="*/ 4 w 12"/>
                  <a:gd name="T19" fmla="*/ 6 h 14"/>
                  <a:gd name="T20" fmla="*/ 0 w 12"/>
                  <a:gd name="T21" fmla="*/ 9 h 14"/>
                  <a:gd name="T22" fmla="*/ 2 w 12"/>
                  <a:gd name="T23" fmla="*/ 14 h 14"/>
                  <a:gd name="T24" fmla="*/ 4 w 12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4">
                    <a:moveTo>
                      <a:pt x="12" y="3"/>
                    </a:moveTo>
                    <a:lnTo>
                      <a:pt x="11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2" y="14"/>
                    </a:lnTo>
                    <a:lnTo>
                      <a:pt x="4" y="1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8" name="Freeform 1660">
                <a:extLst>
                  <a:ext uri="{FF2B5EF4-FFF2-40B4-BE49-F238E27FC236}">
                    <a16:creationId xmlns:a16="http://schemas.microsoft.com/office/drawing/2014/main" id="{00000000-0008-0000-0300-0000F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187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7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29" name="Freeform 1661">
                <a:extLst>
                  <a:ext uri="{FF2B5EF4-FFF2-40B4-BE49-F238E27FC236}">
                    <a16:creationId xmlns:a16="http://schemas.microsoft.com/office/drawing/2014/main" id="{00000000-0008-0000-0300-0000F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" y="188"/>
                <a:ext cx="8" cy="5"/>
              </a:xfrm>
              <a:custGeom>
                <a:avLst/>
                <a:gdLst>
                  <a:gd name="T0" fmla="*/ 3 w 8"/>
                  <a:gd name="T1" fmla="*/ 0 h 5"/>
                  <a:gd name="T2" fmla="*/ 0 w 8"/>
                  <a:gd name="T3" fmla="*/ 1 h 5"/>
                  <a:gd name="T4" fmla="*/ 2 w 8"/>
                  <a:gd name="T5" fmla="*/ 5 h 5"/>
                  <a:gd name="T6" fmla="*/ 5 w 8"/>
                  <a:gd name="T7" fmla="*/ 5 h 5"/>
                  <a:gd name="T8" fmla="*/ 6 w 8"/>
                  <a:gd name="T9" fmla="*/ 5 h 5"/>
                  <a:gd name="T10" fmla="*/ 8 w 8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0" name="Freeform 1662">
                <a:extLst>
                  <a:ext uri="{FF2B5EF4-FFF2-40B4-BE49-F238E27FC236}">
                    <a16:creationId xmlns:a16="http://schemas.microsoft.com/office/drawing/2014/main" id="{00000000-0008-0000-0300-0000F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1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3 w 5"/>
                  <a:gd name="T7" fmla="*/ 3 h 3"/>
                  <a:gd name="T8" fmla="*/ 0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5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1" name="Freeform 1663">
                <a:extLst>
                  <a:ext uri="{FF2B5EF4-FFF2-40B4-BE49-F238E27FC236}">
                    <a16:creationId xmlns:a16="http://schemas.microsoft.com/office/drawing/2014/main" id="{00000000-0008-0000-0300-0000F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87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1 w 7"/>
                  <a:gd name="T3" fmla="*/ 7 h 8"/>
                  <a:gd name="T4" fmla="*/ 0 w 7"/>
                  <a:gd name="T5" fmla="*/ 3 h 8"/>
                  <a:gd name="T6" fmla="*/ 5 w 7"/>
                  <a:gd name="T7" fmla="*/ 0 h 8"/>
                  <a:gd name="T8" fmla="*/ 6 w 7"/>
                  <a:gd name="T9" fmla="*/ 1 h 8"/>
                  <a:gd name="T10" fmla="*/ 7 w 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1" y="7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2" name="Freeform 1664">
                <a:extLst>
                  <a:ext uri="{FF2B5EF4-FFF2-40B4-BE49-F238E27FC236}">
                    <a16:creationId xmlns:a16="http://schemas.microsoft.com/office/drawing/2014/main" id="{00000000-0008-0000-0300-0000F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8"/>
                <a:ext cx="1" cy="7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2 h 7"/>
                  <a:gd name="T4" fmla="*/ 1 w 1"/>
                  <a:gd name="T5" fmla="*/ 5 h 7"/>
                  <a:gd name="T6" fmla="*/ 0 w 1"/>
                  <a:gd name="T7" fmla="*/ 7 h 7"/>
                  <a:gd name="T8" fmla="*/ 0 w 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3" name="Freeform 1665">
                <a:extLst>
                  <a:ext uri="{FF2B5EF4-FFF2-40B4-BE49-F238E27FC236}">
                    <a16:creationId xmlns:a16="http://schemas.microsoft.com/office/drawing/2014/main" id="{00000000-0008-0000-0300-0000F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" y="19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4" name="Freeform 1666">
                <a:extLst>
                  <a:ext uri="{FF2B5EF4-FFF2-40B4-BE49-F238E27FC236}">
                    <a16:creationId xmlns:a16="http://schemas.microsoft.com/office/drawing/2014/main" id="{00000000-0008-0000-0300-0000F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193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1 w 5"/>
                  <a:gd name="T3" fmla="*/ 3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5" name="Freeform 1667">
                <a:extLst>
                  <a:ext uri="{FF2B5EF4-FFF2-40B4-BE49-F238E27FC236}">
                    <a16:creationId xmlns:a16="http://schemas.microsoft.com/office/drawing/2014/main" id="{00000000-0008-0000-0300-0000F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9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6" name="Freeform 1668">
                <a:extLst>
                  <a:ext uri="{FF2B5EF4-FFF2-40B4-BE49-F238E27FC236}">
                    <a16:creationId xmlns:a16="http://schemas.microsoft.com/office/drawing/2014/main" id="{00000000-0008-0000-0300-00000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" y="193"/>
                <a:ext cx="8" cy="4"/>
              </a:xfrm>
              <a:custGeom>
                <a:avLst/>
                <a:gdLst>
                  <a:gd name="T0" fmla="*/ 8 w 8"/>
                  <a:gd name="T1" fmla="*/ 2 h 4"/>
                  <a:gd name="T2" fmla="*/ 7 w 8"/>
                  <a:gd name="T3" fmla="*/ 2 h 4"/>
                  <a:gd name="T4" fmla="*/ 7 w 8"/>
                  <a:gd name="T5" fmla="*/ 1 h 4"/>
                  <a:gd name="T6" fmla="*/ 5 w 8"/>
                  <a:gd name="T7" fmla="*/ 2 h 4"/>
                  <a:gd name="T8" fmla="*/ 2 w 8"/>
                  <a:gd name="T9" fmla="*/ 0 h 4"/>
                  <a:gd name="T10" fmla="*/ 0 w 8"/>
                  <a:gd name="T11" fmla="*/ 2 h 4"/>
                  <a:gd name="T12" fmla="*/ 2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7" name="Freeform 1669">
                <a:extLst>
                  <a:ext uri="{FF2B5EF4-FFF2-40B4-BE49-F238E27FC236}">
                    <a16:creationId xmlns:a16="http://schemas.microsoft.com/office/drawing/2014/main" id="{00000000-0008-0000-0300-00000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" y="19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8" name="Freeform 1670">
                <a:extLst>
                  <a:ext uri="{FF2B5EF4-FFF2-40B4-BE49-F238E27FC236}">
                    <a16:creationId xmlns:a16="http://schemas.microsoft.com/office/drawing/2014/main" id="{00000000-0008-0000-0300-00000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" y="190"/>
                <a:ext cx="7" cy="7"/>
              </a:xfrm>
              <a:custGeom>
                <a:avLst/>
                <a:gdLst>
                  <a:gd name="T0" fmla="*/ 3 w 7"/>
                  <a:gd name="T1" fmla="*/ 7 h 7"/>
                  <a:gd name="T2" fmla="*/ 0 w 7"/>
                  <a:gd name="T3" fmla="*/ 6 h 7"/>
                  <a:gd name="T4" fmla="*/ 0 w 7"/>
                  <a:gd name="T5" fmla="*/ 4 h 7"/>
                  <a:gd name="T6" fmla="*/ 2 w 7"/>
                  <a:gd name="T7" fmla="*/ 3 h 7"/>
                  <a:gd name="T8" fmla="*/ 5 w 7"/>
                  <a:gd name="T9" fmla="*/ 0 h 7"/>
                  <a:gd name="T10" fmla="*/ 7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39" name="Line 1671">
                <a:extLst>
                  <a:ext uri="{FF2B5EF4-FFF2-40B4-BE49-F238E27FC236}">
                    <a16:creationId xmlns:a16="http://schemas.microsoft.com/office/drawing/2014/main" id="{00000000-0008-0000-0300-000003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" y="196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0" name="Freeform 1672">
                <a:extLst>
                  <a:ext uri="{FF2B5EF4-FFF2-40B4-BE49-F238E27FC236}">
                    <a16:creationId xmlns:a16="http://schemas.microsoft.com/office/drawing/2014/main" id="{00000000-0008-0000-0300-00000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" y="194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4 w 6"/>
                  <a:gd name="T5" fmla="*/ 0 h 3"/>
                  <a:gd name="T6" fmla="*/ 1 w 6"/>
                  <a:gd name="T7" fmla="*/ 1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1" name="Freeform 1673">
                <a:extLst>
                  <a:ext uri="{FF2B5EF4-FFF2-40B4-BE49-F238E27FC236}">
                    <a16:creationId xmlns:a16="http://schemas.microsoft.com/office/drawing/2014/main" id="{00000000-0008-0000-0300-00000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183"/>
                <a:ext cx="17" cy="14"/>
              </a:xfrm>
              <a:custGeom>
                <a:avLst/>
                <a:gdLst>
                  <a:gd name="T0" fmla="*/ 0 w 17"/>
                  <a:gd name="T1" fmla="*/ 14 h 14"/>
                  <a:gd name="T2" fmla="*/ 0 w 17"/>
                  <a:gd name="T3" fmla="*/ 14 h 14"/>
                  <a:gd name="T4" fmla="*/ 0 w 17"/>
                  <a:gd name="T5" fmla="*/ 12 h 14"/>
                  <a:gd name="T6" fmla="*/ 2 w 17"/>
                  <a:gd name="T7" fmla="*/ 11 h 14"/>
                  <a:gd name="T8" fmla="*/ 3 w 17"/>
                  <a:gd name="T9" fmla="*/ 12 h 14"/>
                  <a:gd name="T10" fmla="*/ 3 w 17"/>
                  <a:gd name="T11" fmla="*/ 12 h 14"/>
                  <a:gd name="T12" fmla="*/ 3 w 17"/>
                  <a:gd name="T13" fmla="*/ 12 h 14"/>
                  <a:gd name="T14" fmla="*/ 4 w 17"/>
                  <a:gd name="T15" fmla="*/ 10 h 14"/>
                  <a:gd name="T16" fmla="*/ 4 w 17"/>
                  <a:gd name="T17" fmla="*/ 10 h 14"/>
                  <a:gd name="T18" fmla="*/ 3 w 17"/>
                  <a:gd name="T19" fmla="*/ 10 h 14"/>
                  <a:gd name="T20" fmla="*/ 3 w 17"/>
                  <a:gd name="T21" fmla="*/ 10 h 14"/>
                  <a:gd name="T22" fmla="*/ 2 w 17"/>
                  <a:gd name="T23" fmla="*/ 9 h 14"/>
                  <a:gd name="T24" fmla="*/ 2 w 17"/>
                  <a:gd name="T25" fmla="*/ 8 h 14"/>
                  <a:gd name="T26" fmla="*/ 3 w 17"/>
                  <a:gd name="T27" fmla="*/ 6 h 14"/>
                  <a:gd name="T28" fmla="*/ 3 w 17"/>
                  <a:gd name="T29" fmla="*/ 5 h 14"/>
                  <a:gd name="T30" fmla="*/ 6 w 17"/>
                  <a:gd name="T31" fmla="*/ 3 h 14"/>
                  <a:gd name="T32" fmla="*/ 8 w 17"/>
                  <a:gd name="T33" fmla="*/ 2 h 14"/>
                  <a:gd name="T34" fmla="*/ 9 w 17"/>
                  <a:gd name="T35" fmla="*/ 3 h 14"/>
                  <a:gd name="T36" fmla="*/ 10 w 17"/>
                  <a:gd name="T37" fmla="*/ 2 h 14"/>
                  <a:gd name="T38" fmla="*/ 11 w 17"/>
                  <a:gd name="T39" fmla="*/ 0 h 14"/>
                  <a:gd name="T40" fmla="*/ 12 w 17"/>
                  <a:gd name="T41" fmla="*/ 1 h 14"/>
                  <a:gd name="T42" fmla="*/ 13 w 17"/>
                  <a:gd name="T43" fmla="*/ 2 h 14"/>
                  <a:gd name="T44" fmla="*/ 14 w 17"/>
                  <a:gd name="T45" fmla="*/ 4 h 14"/>
                  <a:gd name="T46" fmla="*/ 15 w 17"/>
                  <a:gd name="T47" fmla="*/ 5 h 14"/>
                  <a:gd name="T48" fmla="*/ 17 w 17"/>
                  <a:gd name="T4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7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2" name="Freeform 1674">
                <a:extLst>
                  <a:ext uri="{FF2B5EF4-FFF2-40B4-BE49-F238E27FC236}">
                    <a16:creationId xmlns:a16="http://schemas.microsoft.com/office/drawing/2014/main" id="{00000000-0008-0000-0300-00000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" y="196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3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3" name="Freeform 1675">
                <a:extLst>
                  <a:ext uri="{FF2B5EF4-FFF2-40B4-BE49-F238E27FC236}">
                    <a16:creationId xmlns:a16="http://schemas.microsoft.com/office/drawing/2014/main" id="{00000000-0008-0000-0300-00000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" y="19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4" name="Freeform 1676">
                <a:extLst>
                  <a:ext uri="{FF2B5EF4-FFF2-40B4-BE49-F238E27FC236}">
                    <a16:creationId xmlns:a16="http://schemas.microsoft.com/office/drawing/2014/main" id="{00000000-0008-0000-0300-00000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194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0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5" name="Line 1677">
                <a:extLst>
                  <a:ext uri="{FF2B5EF4-FFF2-40B4-BE49-F238E27FC236}">
                    <a16:creationId xmlns:a16="http://schemas.microsoft.com/office/drawing/2014/main" id="{00000000-0008-0000-0300-000009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" y="197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6" name="Freeform 1678">
                <a:extLst>
                  <a:ext uri="{FF2B5EF4-FFF2-40B4-BE49-F238E27FC236}">
                    <a16:creationId xmlns:a16="http://schemas.microsoft.com/office/drawing/2014/main" id="{00000000-0008-0000-0300-00000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1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7" name="Freeform 1679">
                <a:extLst>
                  <a:ext uri="{FF2B5EF4-FFF2-40B4-BE49-F238E27FC236}">
                    <a16:creationId xmlns:a16="http://schemas.microsoft.com/office/drawing/2014/main" id="{00000000-0008-0000-0300-00000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" y="197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1 w 6"/>
                  <a:gd name="T3" fmla="*/ 2 h 2"/>
                  <a:gd name="T4" fmla="*/ 2 w 6"/>
                  <a:gd name="T5" fmla="*/ 2 h 2"/>
                  <a:gd name="T6" fmla="*/ 3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8" name="Freeform 1680">
                <a:extLst>
                  <a:ext uri="{FF2B5EF4-FFF2-40B4-BE49-F238E27FC236}">
                    <a16:creationId xmlns:a16="http://schemas.microsoft.com/office/drawing/2014/main" id="{00000000-0008-0000-0300-00000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" y="19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1 h 3"/>
                  <a:gd name="T6" fmla="*/ 0 w 5"/>
                  <a:gd name="T7" fmla="*/ 2 h 3"/>
                  <a:gd name="T8" fmla="*/ 0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49" name="Freeform 1681">
                <a:extLst>
                  <a:ext uri="{FF2B5EF4-FFF2-40B4-BE49-F238E27FC236}">
                    <a16:creationId xmlns:a16="http://schemas.microsoft.com/office/drawing/2014/main" id="{00000000-0008-0000-0300-00000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" y="197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1 h 3"/>
                  <a:gd name="T4" fmla="*/ 1 w 4"/>
                  <a:gd name="T5" fmla="*/ 0 h 3"/>
                  <a:gd name="T6" fmla="*/ 4 w 4"/>
                  <a:gd name="T7" fmla="*/ 1 h 3"/>
                  <a:gd name="T8" fmla="*/ 4 w 4"/>
                  <a:gd name="T9" fmla="*/ 1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0" name="Freeform 1682">
                <a:extLst>
                  <a:ext uri="{FF2B5EF4-FFF2-40B4-BE49-F238E27FC236}">
                    <a16:creationId xmlns:a16="http://schemas.microsoft.com/office/drawing/2014/main" id="{00000000-0008-0000-0300-00000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" y="197"/>
                <a:ext cx="8" cy="3"/>
              </a:xfrm>
              <a:custGeom>
                <a:avLst/>
                <a:gdLst>
                  <a:gd name="T0" fmla="*/ 8 w 8"/>
                  <a:gd name="T1" fmla="*/ 0 h 3"/>
                  <a:gd name="T2" fmla="*/ 7 w 8"/>
                  <a:gd name="T3" fmla="*/ 1 h 3"/>
                  <a:gd name="T4" fmla="*/ 6 w 8"/>
                  <a:gd name="T5" fmla="*/ 2 h 3"/>
                  <a:gd name="T6" fmla="*/ 4 w 8"/>
                  <a:gd name="T7" fmla="*/ 3 h 3"/>
                  <a:gd name="T8" fmla="*/ 0 w 8"/>
                  <a:gd name="T9" fmla="*/ 3 h 3"/>
                  <a:gd name="T10" fmla="*/ 2 w 8"/>
                  <a:gd name="T11" fmla="*/ 0 h 3"/>
                  <a:gd name="T12" fmla="*/ 2 w 8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1" name="Freeform 1683">
                <a:extLst>
                  <a:ext uri="{FF2B5EF4-FFF2-40B4-BE49-F238E27FC236}">
                    <a16:creationId xmlns:a16="http://schemas.microsoft.com/office/drawing/2014/main" id="{00000000-0008-0000-0300-00000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197"/>
                <a:ext cx="11" cy="4"/>
              </a:xfrm>
              <a:custGeom>
                <a:avLst/>
                <a:gdLst>
                  <a:gd name="T0" fmla="*/ 11 w 11"/>
                  <a:gd name="T1" fmla="*/ 0 h 4"/>
                  <a:gd name="T2" fmla="*/ 9 w 11"/>
                  <a:gd name="T3" fmla="*/ 2 h 4"/>
                  <a:gd name="T4" fmla="*/ 4 w 11"/>
                  <a:gd name="T5" fmla="*/ 3 h 4"/>
                  <a:gd name="T6" fmla="*/ 2 w 11"/>
                  <a:gd name="T7" fmla="*/ 4 h 4"/>
                  <a:gd name="T8" fmla="*/ 2 w 11"/>
                  <a:gd name="T9" fmla="*/ 4 h 4"/>
                  <a:gd name="T10" fmla="*/ 1 w 11"/>
                  <a:gd name="T11" fmla="*/ 4 h 4"/>
                  <a:gd name="T12" fmla="*/ 1 w 11"/>
                  <a:gd name="T13" fmla="*/ 1 h 4"/>
                  <a:gd name="T14" fmla="*/ 0 w 11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lnTo>
                      <a:pt x="9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2" name="Freeform 1684">
                <a:extLst>
                  <a:ext uri="{FF2B5EF4-FFF2-40B4-BE49-F238E27FC236}">
                    <a16:creationId xmlns:a16="http://schemas.microsoft.com/office/drawing/2014/main" id="{00000000-0008-0000-0300-00001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3" name="Freeform 1685">
                <a:extLst>
                  <a:ext uri="{FF2B5EF4-FFF2-40B4-BE49-F238E27FC236}">
                    <a16:creationId xmlns:a16="http://schemas.microsoft.com/office/drawing/2014/main" id="{00000000-0008-0000-0300-00001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" y="1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4" name="Freeform 1686">
                <a:extLst>
                  <a:ext uri="{FF2B5EF4-FFF2-40B4-BE49-F238E27FC236}">
                    <a16:creationId xmlns:a16="http://schemas.microsoft.com/office/drawing/2014/main" id="{00000000-0008-0000-0300-00001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20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5" name="Freeform 1687">
                <a:extLst>
                  <a:ext uri="{FF2B5EF4-FFF2-40B4-BE49-F238E27FC236}">
                    <a16:creationId xmlns:a16="http://schemas.microsoft.com/office/drawing/2014/main" id="{00000000-0008-0000-0300-00001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20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3 w 9"/>
                  <a:gd name="T3" fmla="*/ 0 h 2"/>
                  <a:gd name="T4" fmla="*/ 5 w 9"/>
                  <a:gd name="T5" fmla="*/ 0 h 2"/>
                  <a:gd name="T6" fmla="*/ 6 w 9"/>
                  <a:gd name="T7" fmla="*/ 1 h 2"/>
                  <a:gd name="T8" fmla="*/ 7 w 9"/>
                  <a:gd name="T9" fmla="*/ 1 h 2"/>
                  <a:gd name="T10" fmla="*/ 8 w 9"/>
                  <a:gd name="T11" fmla="*/ 2 h 2"/>
                  <a:gd name="T12" fmla="*/ 9 w 9"/>
                  <a:gd name="T13" fmla="*/ 2 h 2"/>
                  <a:gd name="T14" fmla="*/ 8 w 9"/>
                  <a:gd name="T15" fmla="*/ 1 h 2"/>
                  <a:gd name="T16" fmla="*/ 7 w 9"/>
                  <a:gd name="T17" fmla="*/ 0 h 2"/>
                  <a:gd name="T18" fmla="*/ 6 w 9"/>
                  <a:gd name="T19" fmla="*/ 0 h 2"/>
                  <a:gd name="T20" fmla="*/ 6 w 9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6" name="Freeform 1688">
                <a:extLst>
                  <a:ext uri="{FF2B5EF4-FFF2-40B4-BE49-F238E27FC236}">
                    <a16:creationId xmlns:a16="http://schemas.microsoft.com/office/drawing/2014/main" id="{00000000-0008-0000-0300-00001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197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1 w 2"/>
                  <a:gd name="T3" fmla="*/ 6 h 6"/>
                  <a:gd name="T4" fmla="*/ 2 w 2"/>
                  <a:gd name="T5" fmla="*/ 2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1" y="6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7" name="Line 1689">
                <a:extLst>
                  <a:ext uri="{FF2B5EF4-FFF2-40B4-BE49-F238E27FC236}">
                    <a16:creationId xmlns:a16="http://schemas.microsoft.com/office/drawing/2014/main" id="{00000000-0008-0000-0300-000015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" y="203"/>
                <a:ext cx="3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8" name="Line 1690">
                <a:extLst>
                  <a:ext uri="{FF2B5EF4-FFF2-40B4-BE49-F238E27FC236}">
                    <a16:creationId xmlns:a16="http://schemas.microsoft.com/office/drawing/2014/main" id="{00000000-0008-0000-0300-000016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" y="204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59" name="Freeform 1691">
                <a:extLst>
                  <a:ext uri="{FF2B5EF4-FFF2-40B4-BE49-F238E27FC236}">
                    <a16:creationId xmlns:a16="http://schemas.microsoft.com/office/drawing/2014/main" id="{00000000-0008-0000-0300-00001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198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3 w 4"/>
                  <a:gd name="T3" fmla="*/ 2 h 6"/>
                  <a:gd name="T4" fmla="*/ 4 w 4"/>
                  <a:gd name="T5" fmla="*/ 0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0" name="Freeform 1692">
                <a:extLst>
                  <a:ext uri="{FF2B5EF4-FFF2-40B4-BE49-F238E27FC236}">
                    <a16:creationId xmlns:a16="http://schemas.microsoft.com/office/drawing/2014/main" id="{00000000-0008-0000-0300-00001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" y="197"/>
                <a:ext cx="5" cy="8"/>
              </a:xfrm>
              <a:custGeom>
                <a:avLst/>
                <a:gdLst>
                  <a:gd name="T0" fmla="*/ 5 w 5"/>
                  <a:gd name="T1" fmla="*/ 0 h 8"/>
                  <a:gd name="T2" fmla="*/ 5 w 5"/>
                  <a:gd name="T3" fmla="*/ 3 h 8"/>
                  <a:gd name="T4" fmla="*/ 3 w 5"/>
                  <a:gd name="T5" fmla="*/ 4 h 8"/>
                  <a:gd name="T6" fmla="*/ 3 w 5"/>
                  <a:gd name="T7" fmla="*/ 6 h 8"/>
                  <a:gd name="T8" fmla="*/ 3 w 5"/>
                  <a:gd name="T9" fmla="*/ 6 h 8"/>
                  <a:gd name="T10" fmla="*/ 3 w 5"/>
                  <a:gd name="T11" fmla="*/ 7 h 8"/>
                  <a:gd name="T12" fmla="*/ 0 w 5"/>
                  <a:gd name="T13" fmla="*/ 8 h 8"/>
                  <a:gd name="T14" fmla="*/ 0 w 5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5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1" name="Freeform 1693">
                <a:extLst>
                  <a:ext uri="{FF2B5EF4-FFF2-40B4-BE49-F238E27FC236}">
                    <a16:creationId xmlns:a16="http://schemas.microsoft.com/office/drawing/2014/main" id="{00000000-0008-0000-0300-00001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197"/>
                <a:ext cx="4" cy="8"/>
              </a:xfrm>
              <a:custGeom>
                <a:avLst/>
                <a:gdLst>
                  <a:gd name="T0" fmla="*/ 2 w 4"/>
                  <a:gd name="T1" fmla="*/ 0 h 8"/>
                  <a:gd name="T2" fmla="*/ 0 w 4"/>
                  <a:gd name="T3" fmla="*/ 6 h 8"/>
                  <a:gd name="T4" fmla="*/ 1 w 4"/>
                  <a:gd name="T5" fmla="*/ 8 h 8"/>
                  <a:gd name="T6" fmla="*/ 4 w 4"/>
                  <a:gd name="T7" fmla="*/ 6 h 8"/>
                  <a:gd name="T8" fmla="*/ 4 w 4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0" y="6"/>
                    </a:lnTo>
                    <a:lnTo>
                      <a:pt x="1" y="8"/>
                    </a:lnTo>
                    <a:lnTo>
                      <a:pt x="4" y="6"/>
                    </a:lnTo>
                    <a:lnTo>
                      <a:pt x="4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2" name="Freeform 1694">
                <a:extLst>
                  <a:ext uri="{FF2B5EF4-FFF2-40B4-BE49-F238E27FC236}">
                    <a16:creationId xmlns:a16="http://schemas.microsoft.com/office/drawing/2014/main" id="{00000000-0008-0000-0300-00001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" y="199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3 w 5"/>
                  <a:gd name="T3" fmla="*/ 2 h 6"/>
                  <a:gd name="T4" fmla="*/ 3 w 5"/>
                  <a:gd name="T5" fmla="*/ 2 h 6"/>
                  <a:gd name="T6" fmla="*/ 3 w 5"/>
                  <a:gd name="T7" fmla="*/ 2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3" name="Freeform 1695">
                <a:extLst>
                  <a:ext uri="{FF2B5EF4-FFF2-40B4-BE49-F238E27FC236}">
                    <a16:creationId xmlns:a16="http://schemas.microsoft.com/office/drawing/2014/main" id="{00000000-0008-0000-0300-00001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202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3 h 3"/>
                  <a:gd name="T6" fmla="*/ 4 w 4"/>
                  <a:gd name="T7" fmla="*/ 2 h 3"/>
                  <a:gd name="T8" fmla="*/ 2 w 4"/>
                  <a:gd name="T9" fmla="*/ 2 h 3"/>
                  <a:gd name="T10" fmla="*/ 0 w 4"/>
                  <a:gd name="T11" fmla="*/ 0 h 3"/>
                  <a:gd name="T12" fmla="*/ 0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4" name="Freeform 1696">
                <a:extLst>
                  <a:ext uri="{FF2B5EF4-FFF2-40B4-BE49-F238E27FC236}">
                    <a16:creationId xmlns:a16="http://schemas.microsoft.com/office/drawing/2014/main" id="{00000000-0008-0000-0300-00001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" y="202"/>
                <a:ext cx="7" cy="4"/>
              </a:xfrm>
              <a:custGeom>
                <a:avLst/>
                <a:gdLst>
                  <a:gd name="T0" fmla="*/ 7 w 7"/>
                  <a:gd name="T1" fmla="*/ 3 h 4"/>
                  <a:gd name="T2" fmla="*/ 7 w 7"/>
                  <a:gd name="T3" fmla="*/ 2 h 4"/>
                  <a:gd name="T4" fmla="*/ 7 w 7"/>
                  <a:gd name="T5" fmla="*/ 1 h 4"/>
                  <a:gd name="T6" fmla="*/ 5 w 7"/>
                  <a:gd name="T7" fmla="*/ 0 h 4"/>
                  <a:gd name="T8" fmla="*/ 4 w 7"/>
                  <a:gd name="T9" fmla="*/ 0 h 4"/>
                  <a:gd name="T10" fmla="*/ 4 w 7"/>
                  <a:gd name="T11" fmla="*/ 1 h 4"/>
                  <a:gd name="T12" fmla="*/ 3 w 7"/>
                  <a:gd name="T13" fmla="*/ 2 h 4"/>
                  <a:gd name="T14" fmla="*/ 2 w 7"/>
                  <a:gd name="T15" fmla="*/ 1 h 4"/>
                  <a:gd name="T16" fmla="*/ 2 w 7"/>
                  <a:gd name="T17" fmla="*/ 1 h 4"/>
                  <a:gd name="T18" fmla="*/ 1 w 7"/>
                  <a:gd name="T19" fmla="*/ 1 h 4"/>
                  <a:gd name="T20" fmla="*/ 1 w 7"/>
                  <a:gd name="T21" fmla="*/ 1 h 4"/>
                  <a:gd name="T22" fmla="*/ 0 w 7"/>
                  <a:gd name="T23" fmla="*/ 2 h 4"/>
                  <a:gd name="T24" fmla="*/ 0 w 7"/>
                  <a:gd name="T25" fmla="*/ 2 h 4"/>
                  <a:gd name="T26" fmla="*/ 0 w 7"/>
                  <a:gd name="T27" fmla="*/ 3 h 4"/>
                  <a:gd name="T28" fmla="*/ 0 w 7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5" name="Freeform 1697">
                <a:extLst>
                  <a:ext uri="{FF2B5EF4-FFF2-40B4-BE49-F238E27FC236}">
                    <a16:creationId xmlns:a16="http://schemas.microsoft.com/office/drawing/2014/main" id="{00000000-0008-0000-0300-00001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20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2 h 3"/>
                  <a:gd name="T4" fmla="*/ 2 w 4"/>
                  <a:gd name="T5" fmla="*/ 1 h 3"/>
                  <a:gd name="T6" fmla="*/ 2 w 4"/>
                  <a:gd name="T7" fmla="*/ 1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6" name="Freeform 1698">
                <a:extLst>
                  <a:ext uri="{FF2B5EF4-FFF2-40B4-BE49-F238E27FC236}">
                    <a16:creationId xmlns:a16="http://schemas.microsoft.com/office/drawing/2014/main" id="{00000000-0008-0000-0300-00001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" y="20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7" name="Line 1699">
                <a:extLst>
                  <a:ext uri="{FF2B5EF4-FFF2-40B4-BE49-F238E27FC236}">
                    <a16:creationId xmlns:a16="http://schemas.microsoft.com/office/drawing/2014/main" id="{00000000-0008-0000-0300-00001F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" y="208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8" name="Line 1700">
                <a:extLst>
                  <a:ext uri="{FF2B5EF4-FFF2-40B4-BE49-F238E27FC236}">
                    <a16:creationId xmlns:a16="http://schemas.microsoft.com/office/drawing/2014/main" id="{00000000-0008-0000-0300-000020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" y="209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69" name="Freeform 1701">
                <a:extLst>
                  <a:ext uri="{FF2B5EF4-FFF2-40B4-BE49-F238E27FC236}">
                    <a16:creationId xmlns:a16="http://schemas.microsoft.com/office/drawing/2014/main" id="{00000000-0008-0000-0300-00002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200"/>
                <a:ext cx="7" cy="10"/>
              </a:xfrm>
              <a:custGeom>
                <a:avLst/>
                <a:gdLst>
                  <a:gd name="T0" fmla="*/ 7 w 7"/>
                  <a:gd name="T1" fmla="*/ 5 h 10"/>
                  <a:gd name="T2" fmla="*/ 5 w 7"/>
                  <a:gd name="T3" fmla="*/ 8 h 10"/>
                  <a:gd name="T4" fmla="*/ 3 w 7"/>
                  <a:gd name="T5" fmla="*/ 10 h 10"/>
                  <a:gd name="T6" fmla="*/ 0 w 7"/>
                  <a:gd name="T7" fmla="*/ 10 h 10"/>
                  <a:gd name="T8" fmla="*/ 0 w 7"/>
                  <a:gd name="T9" fmla="*/ 9 h 10"/>
                  <a:gd name="T10" fmla="*/ 1 w 7"/>
                  <a:gd name="T11" fmla="*/ 8 h 10"/>
                  <a:gd name="T12" fmla="*/ 6 w 7"/>
                  <a:gd name="T13" fmla="*/ 1 h 10"/>
                  <a:gd name="T14" fmla="*/ 6 w 7"/>
                  <a:gd name="T15" fmla="*/ 0 h 10"/>
                  <a:gd name="T16" fmla="*/ 6 w 7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7" y="5"/>
                    </a:moveTo>
                    <a:lnTo>
                      <a:pt x="5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0" name="Freeform 1702">
                <a:extLst>
                  <a:ext uri="{FF2B5EF4-FFF2-40B4-BE49-F238E27FC236}">
                    <a16:creationId xmlns:a16="http://schemas.microsoft.com/office/drawing/2014/main" id="{00000000-0008-0000-0300-00002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" y="202"/>
                <a:ext cx="11" cy="8"/>
              </a:xfrm>
              <a:custGeom>
                <a:avLst/>
                <a:gdLst>
                  <a:gd name="T0" fmla="*/ 11 w 11"/>
                  <a:gd name="T1" fmla="*/ 0 h 8"/>
                  <a:gd name="T2" fmla="*/ 11 w 11"/>
                  <a:gd name="T3" fmla="*/ 1 h 8"/>
                  <a:gd name="T4" fmla="*/ 10 w 11"/>
                  <a:gd name="T5" fmla="*/ 2 h 8"/>
                  <a:gd name="T6" fmla="*/ 10 w 11"/>
                  <a:gd name="T7" fmla="*/ 5 h 8"/>
                  <a:gd name="T8" fmla="*/ 7 w 11"/>
                  <a:gd name="T9" fmla="*/ 7 h 8"/>
                  <a:gd name="T10" fmla="*/ 6 w 11"/>
                  <a:gd name="T11" fmla="*/ 8 h 8"/>
                  <a:gd name="T12" fmla="*/ 6 w 11"/>
                  <a:gd name="T13" fmla="*/ 8 h 8"/>
                  <a:gd name="T14" fmla="*/ 5 w 11"/>
                  <a:gd name="T15" fmla="*/ 7 h 8"/>
                  <a:gd name="T16" fmla="*/ 4 w 11"/>
                  <a:gd name="T17" fmla="*/ 7 h 8"/>
                  <a:gd name="T18" fmla="*/ 2 w 11"/>
                  <a:gd name="T19" fmla="*/ 6 h 8"/>
                  <a:gd name="T20" fmla="*/ 0 w 11"/>
                  <a:gd name="T21" fmla="*/ 5 h 8"/>
                  <a:gd name="T22" fmla="*/ 2 w 11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11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1" name="Freeform 1703">
                <a:extLst>
                  <a:ext uri="{FF2B5EF4-FFF2-40B4-BE49-F238E27FC236}">
                    <a16:creationId xmlns:a16="http://schemas.microsoft.com/office/drawing/2014/main" id="{00000000-0008-0000-0300-00002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207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5 w 6"/>
                  <a:gd name="T3" fmla="*/ 3 h 4"/>
                  <a:gd name="T4" fmla="*/ 3 w 6"/>
                  <a:gd name="T5" fmla="*/ 3 h 4"/>
                  <a:gd name="T6" fmla="*/ 1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2" name="Freeform 1704">
                <a:extLst>
                  <a:ext uri="{FF2B5EF4-FFF2-40B4-BE49-F238E27FC236}">
                    <a16:creationId xmlns:a16="http://schemas.microsoft.com/office/drawing/2014/main" id="{00000000-0008-0000-0300-00002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200"/>
                <a:ext cx="10" cy="12"/>
              </a:xfrm>
              <a:custGeom>
                <a:avLst/>
                <a:gdLst>
                  <a:gd name="T0" fmla="*/ 0 w 10"/>
                  <a:gd name="T1" fmla="*/ 9 h 12"/>
                  <a:gd name="T2" fmla="*/ 0 w 10"/>
                  <a:gd name="T3" fmla="*/ 9 h 12"/>
                  <a:gd name="T4" fmla="*/ 0 w 10"/>
                  <a:gd name="T5" fmla="*/ 12 h 12"/>
                  <a:gd name="T6" fmla="*/ 4 w 10"/>
                  <a:gd name="T7" fmla="*/ 9 h 12"/>
                  <a:gd name="T8" fmla="*/ 5 w 10"/>
                  <a:gd name="T9" fmla="*/ 8 h 12"/>
                  <a:gd name="T10" fmla="*/ 6 w 10"/>
                  <a:gd name="T11" fmla="*/ 6 h 12"/>
                  <a:gd name="T12" fmla="*/ 8 w 10"/>
                  <a:gd name="T13" fmla="*/ 6 h 12"/>
                  <a:gd name="T14" fmla="*/ 10 w 10"/>
                  <a:gd name="T15" fmla="*/ 1 h 12"/>
                  <a:gd name="T16" fmla="*/ 10 w 10"/>
                  <a:gd name="T17" fmla="*/ 0 h 12"/>
                  <a:gd name="T18" fmla="*/ 9 w 10"/>
                  <a:gd name="T19" fmla="*/ 0 h 12"/>
                  <a:gd name="T20" fmla="*/ 6 w 10"/>
                  <a:gd name="T21" fmla="*/ 2 h 12"/>
                  <a:gd name="T22" fmla="*/ 5 w 10"/>
                  <a:gd name="T23" fmla="*/ 2 h 12"/>
                  <a:gd name="T24" fmla="*/ 5 w 10"/>
                  <a:gd name="T25" fmla="*/ 3 h 12"/>
                  <a:gd name="T26" fmla="*/ 4 w 10"/>
                  <a:gd name="T27" fmla="*/ 5 h 12"/>
                  <a:gd name="T28" fmla="*/ 3 w 10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3" name="Freeform 1705">
                <a:extLst>
                  <a:ext uri="{FF2B5EF4-FFF2-40B4-BE49-F238E27FC236}">
                    <a16:creationId xmlns:a16="http://schemas.microsoft.com/office/drawing/2014/main" id="{00000000-0008-0000-0300-00002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08"/>
                <a:ext cx="3" cy="5"/>
              </a:xfrm>
              <a:custGeom>
                <a:avLst/>
                <a:gdLst>
                  <a:gd name="T0" fmla="*/ 3 w 3"/>
                  <a:gd name="T1" fmla="*/ 1 h 5"/>
                  <a:gd name="T2" fmla="*/ 2 w 3"/>
                  <a:gd name="T3" fmla="*/ 0 h 5"/>
                  <a:gd name="T4" fmla="*/ 1 w 3"/>
                  <a:gd name="T5" fmla="*/ 1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4" name="Freeform 1706">
                <a:extLst>
                  <a:ext uri="{FF2B5EF4-FFF2-40B4-BE49-F238E27FC236}">
                    <a16:creationId xmlns:a16="http://schemas.microsoft.com/office/drawing/2014/main" id="{00000000-0008-0000-0300-00002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" y="208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5 w 5"/>
                  <a:gd name="T3" fmla="*/ 5 h 6"/>
                  <a:gd name="T4" fmla="*/ 5 w 5"/>
                  <a:gd name="T5" fmla="*/ 5 h 6"/>
                  <a:gd name="T6" fmla="*/ 5 w 5"/>
                  <a:gd name="T7" fmla="*/ 3 h 6"/>
                  <a:gd name="T8" fmla="*/ 5 w 5"/>
                  <a:gd name="T9" fmla="*/ 1 h 6"/>
                  <a:gd name="T10" fmla="*/ 3 w 5"/>
                  <a:gd name="T11" fmla="*/ 1 h 6"/>
                  <a:gd name="T12" fmla="*/ 3 w 5"/>
                  <a:gd name="T13" fmla="*/ 1 h 6"/>
                  <a:gd name="T14" fmla="*/ 2 w 5"/>
                  <a:gd name="T15" fmla="*/ 0 h 6"/>
                  <a:gd name="T16" fmla="*/ 1 w 5"/>
                  <a:gd name="T17" fmla="*/ 0 h 6"/>
                  <a:gd name="T18" fmla="*/ 1 w 5"/>
                  <a:gd name="T19" fmla="*/ 2 h 6"/>
                  <a:gd name="T20" fmla="*/ 0 w 5"/>
                  <a:gd name="T21" fmla="*/ 1 h 6"/>
                  <a:gd name="T22" fmla="*/ 1 w 5"/>
                  <a:gd name="T23" fmla="*/ 3 h 6"/>
                  <a:gd name="T24" fmla="*/ 2 w 5"/>
                  <a:gd name="T25" fmla="*/ 3 h 6"/>
                  <a:gd name="T26" fmla="*/ 2 w 5"/>
                  <a:gd name="T27" fmla="*/ 4 h 6"/>
                  <a:gd name="T28" fmla="*/ 3 w 5"/>
                  <a:gd name="T29" fmla="*/ 5 h 6"/>
                  <a:gd name="T30" fmla="*/ 3 w 5"/>
                  <a:gd name="T31" fmla="*/ 5 h 6"/>
                  <a:gd name="T32" fmla="*/ 4 w 5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5" name="Freeform 1707">
                <a:extLst>
                  <a:ext uri="{FF2B5EF4-FFF2-40B4-BE49-F238E27FC236}">
                    <a16:creationId xmlns:a16="http://schemas.microsoft.com/office/drawing/2014/main" id="{00000000-0008-0000-0300-00002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" y="213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3 w 3"/>
                  <a:gd name="T5" fmla="*/ 1 h 2"/>
                  <a:gd name="T6" fmla="*/ 0 w 3"/>
                  <a:gd name="T7" fmla="*/ 1 h 2"/>
                  <a:gd name="T8" fmla="*/ 0 w 3"/>
                  <a:gd name="T9" fmla="*/ 2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6" name="Freeform 1708">
                <a:extLst>
                  <a:ext uri="{FF2B5EF4-FFF2-40B4-BE49-F238E27FC236}">
                    <a16:creationId xmlns:a16="http://schemas.microsoft.com/office/drawing/2014/main" id="{00000000-0008-0000-0300-00002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" y="202"/>
                <a:ext cx="5" cy="14"/>
              </a:xfrm>
              <a:custGeom>
                <a:avLst/>
                <a:gdLst>
                  <a:gd name="T0" fmla="*/ 4 w 5"/>
                  <a:gd name="T1" fmla="*/ 14 h 14"/>
                  <a:gd name="T2" fmla="*/ 3 w 5"/>
                  <a:gd name="T3" fmla="*/ 12 h 14"/>
                  <a:gd name="T4" fmla="*/ 4 w 5"/>
                  <a:gd name="T5" fmla="*/ 10 h 14"/>
                  <a:gd name="T6" fmla="*/ 5 w 5"/>
                  <a:gd name="T7" fmla="*/ 11 h 14"/>
                  <a:gd name="T8" fmla="*/ 4 w 5"/>
                  <a:gd name="T9" fmla="*/ 8 h 14"/>
                  <a:gd name="T10" fmla="*/ 2 w 5"/>
                  <a:gd name="T11" fmla="*/ 6 h 14"/>
                  <a:gd name="T12" fmla="*/ 1 w 5"/>
                  <a:gd name="T13" fmla="*/ 3 h 14"/>
                  <a:gd name="T14" fmla="*/ 0 w 5"/>
                  <a:gd name="T15" fmla="*/ 3 h 14"/>
                  <a:gd name="T16" fmla="*/ 1 w 5"/>
                  <a:gd name="T17" fmla="*/ 2 h 14"/>
                  <a:gd name="T18" fmla="*/ 1 w 5"/>
                  <a:gd name="T19" fmla="*/ 1 h 14"/>
                  <a:gd name="T20" fmla="*/ 2 w 5"/>
                  <a:gd name="T21" fmla="*/ 0 h 14"/>
                  <a:gd name="T22" fmla="*/ 3 w 5"/>
                  <a:gd name="T23" fmla="*/ 0 h 14"/>
                  <a:gd name="T24" fmla="*/ 3 w 5"/>
                  <a:gd name="T25" fmla="*/ 0 h 14"/>
                  <a:gd name="T26" fmla="*/ 4 w 5"/>
                  <a:gd name="T27" fmla="*/ 1 h 14"/>
                  <a:gd name="T28" fmla="*/ 5 w 5"/>
                  <a:gd name="T2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4">
                    <a:moveTo>
                      <a:pt x="4" y="14"/>
                    </a:moveTo>
                    <a:lnTo>
                      <a:pt x="3" y="12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7" name="Freeform 1709">
                <a:extLst>
                  <a:ext uri="{FF2B5EF4-FFF2-40B4-BE49-F238E27FC236}">
                    <a16:creationId xmlns:a16="http://schemas.microsoft.com/office/drawing/2014/main" id="{00000000-0008-0000-0300-000029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" y="209"/>
                <a:ext cx="11" cy="7"/>
              </a:xfrm>
              <a:custGeom>
                <a:avLst/>
                <a:gdLst>
                  <a:gd name="T0" fmla="*/ 5 w 11"/>
                  <a:gd name="T1" fmla="*/ 3 h 7"/>
                  <a:gd name="T2" fmla="*/ 3 w 11"/>
                  <a:gd name="T3" fmla="*/ 3 h 7"/>
                  <a:gd name="T4" fmla="*/ 2 w 11"/>
                  <a:gd name="T5" fmla="*/ 3 h 7"/>
                  <a:gd name="T6" fmla="*/ 0 w 11"/>
                  <a:gd name="T7" fmla="*/ 3 h 7"/>
                  <a:gd name="T8" fmla="*/ 1 w 11"/>
                  <a:gd name="T9" fmla="*/ 0 h 7"/>
                  <a:gd name="T10" fmla="*/ 3 w 11"/>
                  <a:gd name="T11" fmla="*/ 0 h 7"/>
                  <a:gd name="T12" fmla="*/ 5 w 11"/>
                  <a:gd name="T13" fmla="*/ 1 h 7"/>
                  <a:gd name="T14" fmla="*/ 8 w 11"/>
                  <a:gd name="T15" fmla="*/ 3 h 7"/>
                  <a:gd name="T16" fmla="*/ 9 w 11"/>
                  <a:gd name="T17" fmla="*/ 4 h 7"/>
                  <a:gd name="T18" fmla="*/ 11 w 11"/>
                  <a:gd name="T19" fmla="*/ 6 h 7"/>
                  <a:gd name="T20" fmla="*/ 11 w 1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5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8" name="Freeform 1710">
                <a:extLst>
                  <a:ext uri="{FF2B5EF4-FFF2-40B4-BE49-F238E27FC236}">
                    <a16:creationId xmlns:a16="http://schemas.microsoft.com/office/drawing/2014/main" id="{00000000-0008-0000-0300-00002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" y="212"/>
                <a:ext cx="7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3 h 4"/>
                  <a:gd name="T4" fmla="*/ 2 w 7"/>
                  <a:gd name="T5" fmla="*/ 4 h 4"/>
                  <a:gd name="T6" fmla="*/ 0 w 7"/>
                  <a:gd name="T7" fmla="*/ 3 h 4"/>
                  <a:gd name="T8" fmla="*/ 1 w 7"/>
                  <a:gd name="T9" fmla="*/ 3 h 4"/>
                  <a:gd name="T10" fmla="*/ 2 w 7"/>
                  <a:gd name="T11" fmla="*/ 2 h 4"/>
                  <a:gd name="T12" fmla="*/ 4 w 7"/>
                  <a:gd name="T13" fmla="*/ 1 h 4"/>
                  <a:gd name="T14" fmla="*/ 5 w 7"/>
                  <a:gd name="T15" fmla="*/ 1 h 4"/>
                  <a:gd name="T16" fmla="*/ 4 w 7"/>
                  <a:gd name="T17" fmla="*/ 0 h 4"/>
                  <a:gd name="T18" fmla="*/ 4 w 7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lnTo>
                      <a:pt x="5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79" name="Freeform 1711">
                <a:extLst>
                  <a:ext uri="{FF2B5EF4-FFF2-40B4-BE49-F238E27FC236}">
                    <a16:creationId xmlns:a16="http://schemas.microsoft.com/office/drawing/2014/main" id="{00000000-0008-0000-0300-00002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2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0" name="Freeform 1712">
                <a:extLst>
                  <a:ext uri="{FF2B5EF4-FFF2-40B4-BE49-F238E27FC236}">
                    <a16:creationId xmlns:a16="http://schemas.microsoft.com/office/drawing/2014/main" id="{00000000-0008-0000-0300-00002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203"/>
                <a:ext cx="22" cy="14"/>
              </a:xfrm>
              <a:custGeom>
                <a:avLst/>
                <a:gdLst>
                  <a:gd name="T0" fmla="*/ 0 w 22"/>
                  <a:gd name="T1" fmla="*/ 1 h 14"/>
                  <a:gd name="T2" fmla="*/ 2 w 22"/>
                  <a:gd name="T3" fmla="*/ 0 h 14"/>
                  <a:gd name="T4" fmla="*/ 4 w 22"/>
                  <a:gd name="T5" fmla="*/ 0 h 14"/>
                  <a:gd name="T6" fmla="*/ 7 w 22"/>
                  <a:gd name="T7" fmla="*/ 0 h 14"/>
                  <a:gd name="T8" fmla="*/ 9 w 22"/>
                  <a:gd name="T9" fmla="*/ 1 h 14"/>
                  <a:gd name="T10" fmla="*/ 9 w 22"/>
                  <a:gd name="T11" fmla="*/ 4 h 14"/>
                  <a:gd name="T12" fmla="*/ 10 w 22"/>
                  <a:gd name="T13" fmla="*/ 4 h 14"/>
                  <a:gd name="T14" fmla="*/ 13 w 22"/>
                  <a:gd name="T15" fmla="*/ 3 h 14"/>
                  <a:gd name="T16" fmla="*/ 14 w 22"/>
                  <a:gd name="T17" fmla="*/ 2 h 14"/>
                  <a:gd name="T18" fmla="*/ 14 w 22"/>
                  <a:gd name="T19" fmla="*/ 1 h 14"/>
                  <a:gd name="T20" fmla="*/ 14 w 22"/>
                  <a:gd name="T21" fmla="*/ 1 h 14"/>
                  <a:gd name="T22" fmla="*/ 15 w 22"/>
                  <a:gd name="T23" fmla="*/ 1 h 14"/>
                  <a:gd name="T24" fmla="*/ 16 w 22"/>
                  <a:gd name="T25" fmla="*/ 1 h 14"/>
                  <a:gd name="T26" fmla="*/ 16 w 22"/>
                  <a:gd name="T27" fmla="*/ 1 h 14"/>
                  <a:gd name="T28" fmla="*/ 18 w 22"/>
                  <a:gd name="T29" fmla="*/ 4 h 14"/>
                  <a:gd name="T30" fmla="*/ 19 w 22"/>
                  <a:gd name="T31" fmla="*/ 7 h 14"/>
                  <a:gd name="T32" fmla="*/ 20 w 22"/>
                  <a:gd name="T33" fmla="*/ 9 h 14"/>
                  <a:gd name="T34" fmla="*/ 21 w 22"/>
                  <a:gd name="T35" fmla="*/ 11 h 14"/>
                  <a:gd name="T36" fmla="*/ 21 w 22"/>
                  <a:gd name="T37" fmla="*/ 14 h 14"/>
                  <a:gd name="T38" fmla="*/ 22 w 22"/>
                  <a:gd name="T3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14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20" y="9"/>
                    </a:lnTo>
                    <a:lnTo>
                      <a:pt x="21" y="11"/>
                    </a:lnTo>
                    <a:lnTo>
                      <a:pt x="21" y="14"/>
                    </a:lnTo>
                    <a:lnTo>
                      <a:pt x="22" y="1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1" name="Freeform 1713">
                <a:extLst>
                  <a:ext uri="{FF2B5EF4-FFF2-40B4-BE49-F238E27FC236}">
                    <a16:creationId xmlns:a16="http://schemas.microsoft.com/office/drawing/2014/main" id="{00000000-0008-0000-0300-00002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21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2" name="Freeform 1714">
                <a:extLst>
                  <a:ext uri="{FF2B5EF4-FFF2-40B4-BE49-F238E27FC236}">
                    <a16:creationId xmlns:a16="http://schemas.microsoft.com/office/drawing/2014/main" id="{00000000-0008-0000-0300-00002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" y="211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5 h 6"/>
                  <a:gd name="T4" fmla="*/ 3 w 4"/>
                  <a:gd name="T5" fmla="*/ 4 h 6"/>
                  <a:gd name="T6" fmla="*/ 3 w 4"/>
                  <a:gd name="T7" fmla="*/ 2 h 6"/>
                  <a:gd name="T8" fmla="*/ 2 w 4"/>
                  <a:gd name="T9" fmla="*/ 0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3" name="Freeform 1715">
                <a:extLst>
                  <a:ext uri="{FF2B5EF4-FFF2-40B4-BE49-F238E27FC236}">
                    <a16:creationId xmlns:a16="http://schemas.microsoft.com/office/drawing/2014/main" id="{00000000-0008-0000-0300-00002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218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  <a:gd name="T8" fmla="*/ 3 w 3"/>
                  <a:gd name="T9" fmla="*/ 2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4" name="Freeform 1716">
                <a:extLst>
                  <a:ext uri="{FF2B5EF4-FFF2-40B4-BE49-F238E27FC236}">
                    <a16:creationId xmlns:a16="http://schemas.microsoft.com/office/drawing/2014/main" id="{00000000-0008-0000-0300-00003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217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3 h 3"/>
                  <a:gd name="T4" fmla="*/ 3 w 4"/>
                  <a:gd name="T5" fmla="*/ 3 h 3"/>
                  <a:gd name="T6" fmla="*/ 4 w 4"/>
                  <a:gd name="T7" fmla="*/ 3 h 3"/>
                  <a:gd name="T8" fmla="*/ 3 w 4"/>
                  <a:gd name="T9" fmla="*/ 1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5" name="Freeform 1717">
                <a:extLst>
                  <a:ext uri="{FF2B5EF4-FFF2-40B4-BE49-F238E27FC236}">
                    <a16:creationId xmlns:a16="http://schemas.microsoft.com/office/drawing/2014/main" id="{00000000-0008-0000-0300-000031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" y="210"/>
                <a:ext cx="13" cy="11"/>
              </a:xfrm>
              <a:custGeom>
                <a:avLst/>
                <a:gdLst>
                  <a:gd name="T0" fmla="*/ 0 w 13"/>
                  <a:gd name="T1" fmla="*/ 5 h 11"/>
                  <a:gd name="T2" fmla="*/ 0 w 13"/>
                  <a:gd name="T3" fmla="*/ 9 h 11"/>
                  <a:gd name="T4" fmla="*/ 0 w 13"/>
                  <a:gd name="T5" fmla="*/ 11 h 11"/>
                  <a:gd name="T6" fmla="*/ 7 w 13"/>
                  <a:gd name="T7" fmla="*/ 7 h 11"/>
                  <a:gd name="T8" fmla="*/ 9 w 13"/>
                  <a:gd name="T9" fmla="*/ 6 h 11"/>
                  <a:gd name="T10" fmla="*/ 9 w 13"/>
                  <a:gd name="T11" fmla="*/ 4 h 11"/>
                  <a:gd name="T12" fmla="*/ 9 w 13"/>
                  <a:gd name="T13" fmla="*/ 5 h 11"/>
                  <a:gd name="T14" fmla="*/ 9 w 13"/>
                  <a:gd name="T15" fmla="*/ 5 h 11"/>
                  <a:gd name="T16" fmla="*/ 10 w 13"/>
                  <a:gd name="T17" fmla="*/ 5 h 11"/>
                  <a:gd name="T18" fmla="*/ 11 w 13"/>
                  <a:gd name="T19" fmla="*/ 6 h 11"/>
                  <a:gd name="T20" fmla="*/ 12 w 13"/>
                  <a:gd name="T21" fmla="*/ 5 h 11"/>
                  <a:gd name="T22" fmla="*/ 11 w 13"/>
                  <a:gd name="T23" fmla="*/ 3 h 11"/>
                  <a:gd name="T24" fmla="*/ 13 w 13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1">
                    <a:moveTo>
                      <a:pt x="0" y="5"/>
                    </a:moveTo>
                    <a:lnTo>
                      <a:pt x="0" y="9"/>
                    </a:lnTo>
                    <a:lnTo>
                      <a:pt x="0" y="11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6" name="Freeform 1718">
                <a:extLst>
                  <a:ext uri="{FF2B5EF4-FFF2-40B4-BE49-F238E27FC236}">
                    <a16:creationId xmlns:a16="http://schemas.microsoft.com/office/drawing/2014/main" id="{00000000-0008-0000-0300-00003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21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7" name="Line 1719">
                <a:extLst>
                  <a:ext uri="{FF2B5EF4-FFF2-40B4-BE49-F238E27FC236}">
                    <a16:creationId xmlns:a16="http://schemas.microsoft.com/office/drawing/2014/main" id="{00000000-0008-0000-0300-000033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" y="221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8" name="Freeform 1720">
                <a:extLst>
                  <a:ext uri="{FF2B5EF4-FFF2-40B4-BE49-F238E27FC236}">
                    <a16:creationId xmlns:a16="http://schemas.microsoft.com/office/drawing/2014/main" id="{00000000-0008-0000-0300-00003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22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2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89" name="Freeform 1721">
                <a:extLst>
                  <a:ext uri="{FF2B5EF4-FFF2-40B4-BE49-F238E27FC236}">
                    <a16:creationId xmlns:a16="http://schemas.microsoft.com/office/drawing/2014/main" id="{00000000-0008-0000-0300-000035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22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0" name="Freeform 1722">
                <a:extLst>
                  <a:ext uri="{FF2B5EF4-FFF2-40B4-BE49-F238E27FC236}">
                    <a16:creationId xmlns:a16="http://schemas.microsoft.com/office/drawing/2014/main" id="{00000000-0008-0000-0300-000036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" y="220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2 h 4"/>
                  <a:gd name="T4" fmla="*/ 1 w 2"/>
                  <a:gd name="T5" fmla="*/ 1 h 4"/>
                  <a:gd name="T6" fmla="*/ 2 w 2"/>
                  <a:gd name="T7" fmla="*/ 0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1" name="Freeform 1723">
                <a:extLst>
                  <a:ext uri="{FF2B5EF4-FFF2-40B4-BE49-F238E27FC236}">
                    <a16:creationId xmlns:a16="http://schemas.microsoft.com/office/drawing/2014/main" id="{00000000-0008-0000-0300-000037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" y="223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3 w 5"/>
                  <a:gd name="T3" fmla="*/ 1 h 1"/>
                  <a:gd name="T4" fmla="*/ 1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2" name="Freeform 1724">
                <a:extLst>
                  <a:ext uri="{FF2B5EF4-FFF2-40B4-BE49-F238E27FC236}">
                    <a16:creationId xmlns:a16="http://schemas.microsoft.com/office/drawing/2014/main" id="{00000000-0008-0000-0300-000038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" y="21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1 w 9"/>
                  <a:gd name="T3" fmla="*/ 11 h 11"/>
                  <a:gd name="T4" fmla="*/ 2 w 9"/>
                  <a:gd name="T5" fmla="*/ 10 h 11"/>
                  <a:gd name="T6" fmla="*/ 3 w 9"/>
                  <a:gd name="T7" fmla="*/ 9 h 11"/>
                  <a:gd name="T8" fmla="*/ 3 w 9"/>
                  <a:gd name="T9" fmla="*/ 9 h 11"/>
                  <a:gd name="T10" fmla="*/ 4 w 9"/>
                  <a:gd name="T11" fmla="*/ 8 h 11"/>
                  <a:gd name="T12" fmla="*/ 4 w 9"/>
                  <a:gd name="T13" fmla="*/ 7 h 11"/>
                  <a:gd name="T14" fmla="*/ 2 w 9"/>
                  <a:gd name="T15" fmla="*/ 5 h 11"/>
                  <a:gd name="T16" fmla="*/ 2 w 9"/>
                  <a:gd name="T17" fmla="*/ 5 h 11"/>
                  <a:gd name="T18" fmla="*/ 3 w 9"/>
                  <a:gd name="T19" fmla="*/ 4 h 11"/>
                  <a:gd name="T20" fmla="*/ 5 w 9"/>
                  <a:gd name="T21" fmla="*/ 4 h 11"/>
                  <a:gd name="T22" fmla="*/ 5 w 9"/>
                  <a:gd name="T23" fmla="*/ 3 h 11"/>
                  <a:gd name="T24" fmla="*/ 5 w 9"/>
                  <a:gd name="T25" fmla="*/ 2 h 11"/>
                  <a:gd name="T26" fmla="*/ 5 w 9"/>
                  <a:gd name="T27" fmla="*/ 0 h 11"/>
                  <a:gd name="T28" fmla="*/ 5 w 9"/>
                  <a:gd name="T29" fmla="*/ 0 h 11"/>
                  <a:gd name="T30" fmla="*/ 7 w 9"/>
                  <a:gd name="T31" fmla="*/ 1 h 11"/>
                  <a:gd name="T32" fmla="*/ 7 w 9"/>
                  <a:gd name="T33" fmla="*/ 1 h 11"/>
                  <a:gd name="T34" fmla="*/ 8 w 9"/>
                  <a:gd name="T35" fmla="*/ 2 h 11"/>
                  <a:gd name="T36" fmla="*/ 8 w 9"/>
                  <a:gd name="T37" fmla="*/ 3 h 11"/>
                  <a:gd name="T38" fmla="*/ 8 w 9"/>
                  <a:gd name="T39" fmla="*/ 4 h 11"/>
                  <a:gd name="T40" fmla="*/ 7 w 9"/>
                  <a:gd name="T41" fmla="*/ 6 h 11"/>
                  <a:gd name="T42" fmla="*/ 9 w 9"/>
                  <a:gd name="T43" fmla="*/ 5 h 11"/>
                  <a:gd name="T44" fmla="*/ 9 w 9"/>
                  <a:gd name="T45" fmla="*/ 7 h 11"/>
                  <a:gd name="T46" fmla="*/ 9 w 9"/>
                  <a:gd name="T47" fmla="*/ 9 h 11"/>
                  <a:gd name="T48" fmla="*/ 8 w 9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1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1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3" name="Line 1725">
                <a:extLst>
                  <a:ext uri="{FF2B5EF4-FFF2-40B4-BE49-F238E27FC236}">
                    <a16:creationId xmlns:a16="http://schemas.microsoft.com/office/drawing/2014/main" id="{00000000-0008-0000-0300-000039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" y="224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4" name="Freeform 1726">
                <a:extLst>
                  <a:ext uri="{FF2B5EF4-FFF2-40B4-BE49-F238E27FC236}">
                    <a16:creationId xmlns:a16="http://schemas.microsoft.com/office/drawing/2014/main" id="{00000000-0008-0000-0300-00003A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" y="220"/>
                <a:ext cx="3" cy="5"/>
              </a:xfrm>
              <a:custGeom>
                <a:avLst/>
                <a:gdLst>
                  <a:gd name="T0" fmla="*/ 2 w 3"/>
                  <a:gd name="T1" fmla="*/ 0 h 5"/>
                  <a:gd name="T2" fmla="*/ 2 w 3"/>
                  <a:gd name="T3" fmla="*/ 2 h 5"/>
                  <a:gd name="T4" fmla="*/ 1 w 3"/>
                  <a:gd name="T5" fmla="*/ 3 h 5"/>
                  <a:gd name="T6" fmla="*/ 0 w 3"/>
                  <a:gd name="T7" fmla="*/ 4 h 5"/>
                  <a:gd name="T8" fmla="*/ 2 w 3"/>
                  <a:gd name="T9" fmla="*/ 5 h 5"/>
                  <a:gd name="T10" fmla="*/ 3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5" name="Freeform 1727">
                <a:extLst>
                  <a:ext uri="{FF2B5EF4-FFF2-40B4-BE49-F238E27FC236}">
                    <a16:creationId xmlns:a16="http://schemas.microsoft.com/office/drawing/2014/main" id="{00000000-0008-0000-0300-00003B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22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6" name="Freeform 1728">
                <a:extLst>
                  <a:ext uri="{FF2B5EF4-FFF2-40B4-BE49-F238E27FC236}">
                    <a16:creationId xmlns:a16="http://schemas.microsoft.com/office/drawing/2014/main" id="{00000000-0008-0000-0300-00003C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" y="224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7" name="Freeform 1729">
                <a:extLst>
                  <a:ext uri="{FF2B5EF4-FFF2-40B4-BE49-F238E27FC236}">
                    <a16:creationId xmlns:a16="http://schemas.microsoft.com/office/drawing/2014/main" id="{00000000-0008-0000-0300-00003D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224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8" name="Freeform 1730">
                <a:extLst>
                  <a:ext uri="{FF2B5EF4-FFF2-40B4-BE49-F238E27FC236}">
                    <a16:creationId xmlns:a16="http://schemas.microsoft.com/office/drawing/2014/main" id="{00000000-0008-0000-0300-00003E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" y="224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2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99" name="Freeform 1731">
                <a:extLst>
                  <a:ext uri="{FF2B5EF4-FFF2-40B4-BE49-F238E27FC236}">
                    <a16:creationId xmlns:a16="http://schemas.microsoft.com/office/drawing/2014/main" id="{00000000-0008-0000-0300-00003F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208"/>
                <a:ext cx="17" cy="19"/>
              </a:xfrm>
              <a:custGeom>
                <a:avLst/>
                <a:gdLst>
                  <a:gd name="T0" fmla="*/ 2 w 17"/>
                  <a:gd name="T1" fmla="*/ 19 h 19"/>
                  <a:gd name="T2" fmla="*/ 3 w 17"/>
                  <a:gd name="T3" fmla="*/ 18 h 19"/>
                  <a:gd name="T4" fmla="*/ 3 w 17"/>
                  <a:gd name="T5" fmla="*/ 17 h 19"/>
                  <a:gd name="T6" fmla="*/ 3 w 17"/>
                  <a:gd name="T7" fmla="*/ 16 h 19"/>
                  <a:gd name="T8" fmla="*/ 3 w 17"/>
                  <a:gd name="T9" fmla="*/ 14 h 19"/>
                  <a:gd name="T10" fmla="*/ 4 w 17"/>
                  <a:gd name="T11" fmla="*/ 14 h 19"/>
                  <a:gd name="T12" fmla="*/ 4 w 17"/>
                  <a:gd name="T13" fmla="*/ 16 h 19"/>
                  <a:gd name="T14" fmla="*/ 6 w 17"/>
                  <a:gd name="T15" fmla="*/ 17 h 19"/>
                  <a:gd name="T16" fmla="*/ 7 w 17"/>
                  <a:gd name="T17" fmla="*/ 17 h 19"/>
                  <a:gd name="T18" fmla="*/ 7 w 17"/>
                  <a:gd name="T19" fmla="*/ 15 h 19"/>
                  <a:gd name="T20" fmla="*/ 9 w 17"/>
                  <a:gd name="T21" fmla="*/ 15 h 19"/>
                  <a:gd name="T22" fmla="*/ 10 w 17"/>
                  <a:gd name="T23" fmla="*/ 14 h 19"/>
                  <a:gd name="T24" fmla="*/ 11 w 17"/>
                  <a:gd name="T25" fmla="*/ 14 h 19"/>
                  <a:gd name="T26" fmla="*/ 10 w 17"/>
                  <a:gd name="T27" fmla="*/ 11 h 19"/>
                  <a:gd name="T28" fmla="*/ 16 w 17"/>
                  <a:gd name="T29" fmla="*/ 8 h 19"/>
                  <a:gd name="T30" fmla="*/ 17 w 17"/>
                  <a:gd name="T31" fmla="*/ 6 h 19"/>
                  <a:gd name="T32" fmla="*/ 16 w 17"/>
                  <a:gd name="T33" fmla="*/ 5 h 19"/>
                  <a:gd name="T34" fmla="*/ 16 w 17"/>
                  <a:gd name="T35" fmla="*/ 4 h 19"/>
                  <a:gd name="T36" fmla="*/ 14 w 17"/>
                  <a:gd name="T37" fmla="*/ 5 h 19"/>
                  <a:gd name="T38" fmla="*/ 14 w 17"/>
                  <a:gd name="T39" fmla="*/ 4 h 19"/>
                  <a:gd name="T40" fmla="*/ 14 w 17"/>
                  <a:gd name="T41" fmla="*/ 1 h 19"/>
                  <a:gd name="T42" fmla="*/ 12 w 17"/>
                  <a:gd name="T43" fmla="*/ 0 h 19"/>
                  <a:gd name="T44" fmla="*/ 8 w 17"/>
                  <a:gd name="T45" fmla="*/ 4 h 19"/>
                  <a:gd name="T46" fmla="*/ 9 w 17"/>
                  <a:gd name="T47" fmla="*/ 5 h 19"/>
                  <a:gd name="T48" fmla="*/ 10 w 17"/>
                  <a:gd name="T49" fmla="*/ 6 h 19"/>
                  <a:gd name="T50" fmla="*/ 8 w 17"/>
                  <a:gd name="T51" fmla="*/ 6 h 19"/>
                  <a:gd name="T52" fmla="*/ 8 w 17"/>
                  <a:gd name="T53" fmla="*/ 6 h 19"/>
                  <a:gd name="T54" fmla="*/ 6 w 17"/>
                  <a:gd name="T55" fmla="*/ 3 h 19"/>
                  <a:gd name="T56" fmla="*/ 2 w 17"/>
                  <a:gd name="T57" fmla="*/ 5 h 19"/>
                  <a:gd name="T58" fmla="*/ 3 w 17"/>
                  <a:gd name="T59" fmla="*/ 6 h 19"/>
                  <a:gd name="T60" fmla="*/ 5 w 17"/>
                  <a:gd name="T61" fmla="*/ 6 h 19"/>
                  <a:gd name="T62" fmla="*/ 5 w 17"/>
                  <a:gd name="T63" fmla="*/ 7 h 19"/>
                  <a:gd name="T64" fmla="*/ 2 w 17"/>
                  <a:gd name="T65" fmla="*/ 8 h 19"/>
                  <a:gd name="T66" fmla="*/ 1 w 17"/>
                  <a:gd name="T67" fmla="*/ 12 h 19"/>
                  <a:gd name="T68" fmla="*/ 2 w 17"/>
                  <a:gd name="T69" fmla="*/ 12 h 19"/>
                  <a:gd name="T70" fmla="*/ 3 w 17"/>
                  <a:gd name="T71" fmla="*/ 12 h 19"/>
                  <a:gd name="T72" fmla="*/ 1 w 17"/>
                  <a:gd name="T73" fmla="*/ 14 h 19"/>
                  <a:gd name="T74" fmla="*/ 0 w 17"/>
                  <a:gd name="T75" fmla="*/ 17 h 19"/>
                  <a:gd name="T76" fmla="*/ 1 w 17"/>
                  <a:gd name="T77" fmla="*/ 18 h 19"/>
                  <a:gd name="T78" fmla="*/ 2 w 17"/>
                  <a:gd name="T7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" h="19">
                    <a:moveTo>
                      <a:pt x="2" y="19"/>
                    </a:moveTo>
                    <a:lnTo>
                      <a:pt x="3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2" y="8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2" y="1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0" name="Freeform 1732">
                <a:extLst>
                  <a:ext uri="{FF2B5EF4-FFF2-40B4-BE49-F238E27FC236}">
                    <a16:creationId xmlns:a16="http://schemas.microsoft.com/office/drawing/2014/main" id="{00000000-0008-0000-0300-000040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" y="22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1" name="Line 1733">
                <a:extLst>
                  <a:ext uri="{FF2B5EF4-FFF2-40B4-BE49-F238E27FC236}">
                    <a16:creationId xmlns:a16="http://schemas.microsoft.com/office/drawing/2014/main" id="{00000000-0008-0000-0300-00004104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" y="227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2" name="Freeform 1734">
                <a:extLst>
                  <a:ext uri="{FF2B5EF4-FFF2-40B4-BE49-F238E27FC236}">
                    <a16:creationId xmlns:a16="http://schemas.microsoft.com/office/drawing/2014/main" id="{00000000-0008-0000-0300-000042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22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1 w 2"/>
                  <a:gd name="T5" fmla="*/ 5 h 6"/>
                  <a:gd name="T6" fmla="*/ 0 w 2"/>
                  <a:gd name="T7" fmla="*/ 5 h 6"/>
                  <a:gd name="T8" fmla="*/ 0 w 2"/>
                  <a:gd name="T9" fmla="*/ 4 h 6"/>
                  <a:gd name="T10" fmla="*/ 0 w 2"/>
                  <a:gd name="T11" fmla="*/ 1 h 6"/>
                  <a:gd name="T12" fmla="*/ 1 w 2"/>
                  <a:gd name="T13" fmla="*/ 0 h 6"/>
                  <a:gd name="T14" fmla="*/ 2 w 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3" name="Freeform 1735">
                <a:extLst>
                  <a:ext uri="{FF2B5EF4-FFF2-40B4-BE49-F238E27FC236}">
                    <a16:creationId xmlns:a16="http://schemas.microsoft.com/office/drawing/2014/main" id="{00000000-0008-0000-0300-000043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22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1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04" name="Freeform 1736">
                <a:extLst>
                  <a:ext uri="{FF2B5EF4-FFF2-40B4-BE49-F238E27FC236}">
                    <a16:creationId xmlns:a16="http://schemas.microsoft.com/office/drawing/2014/main" id="{00000000-0008-0000-0300-00004404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" y="2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617" name="Group 1938">
              <a:extLst>
                <a:ext uri="{FF2B5EF4-FFF2-40B4-BE49-F238E27FC236}">
                  <a16:creationId xmlns:a16="http://schemas.microsoft.com/office/drawing/2014/main" id="{00000000-0008-0000-0300-00000500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" y="219"/>
              <a:ext cx="134" cy="209"/>
              <a:chOff x="238" y="219"/>
              <a:chExt cx="134" cy="209"/>
            </a:xfrm>
          </p:grpSpPr>
          <p:sp>
            <p:nvSpPr>
              <p:cNvPr id="3305" name="Freeform 1738">
                <a:extLst>
                  <a:ext uri="{FF2B5EF4-FFF2-40B4-BE49-F238E27FC236}">
                    <a16:creationId xmlns:a16="http://schemas.microsoft.com/office/drawing/2014/main" id="{00000000-0008-0000-0300-0000B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225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2 h 4"/>
                  <a:gd name="T4" fmla="*/ 5 w 6"/>
                  <a:gd name="T5" fmla="*/ 2 h 4"/>
                  <a:gd name="T6" fmla="*/ 4 w 6"/>
                  <a:gd name="T7" fmla="*/ 2 h 4"/>
                  <a:gd name="T8" fmla="*/ 3 w 6"/>
                  <a:gd name="T9" fmla="*/ 0 h 4"/>
                  <a:gd name="T10" fmla="*/ 2 w 6"/>
                  <a:gd name="T11" fmla="*/ 1 h 4"/>
                  <a:gd name="T12" fmla="*/ 1 w 6"/>
                  <a:gd name="T13" fmla="*/ 2 h 4"/>
                  <a:gd name="T14" fmla="*/ 0 w 6"/>
                  <a:gd name="T15" fmla="*/ 2 h 4"/>
                  <a:gd name="T16" fmla="*/ 0 w 6"/>
                  <a:gd name="T17" fmla="*/ 3 h 4"/>
                  <a:gd name="T18" fmla="*/ 0 w 6"/>
                  <a:gd name="T19" fmla="*/ 4 h 4"/>
                  <a:gd name="T20" fmla="*/ 0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6" name="Freeform 1739">
                <a:extLst>
                  <a:ext uri="{FF2B5EF4-FFF2-40B4-BE49-F238E27FC236}">
                    <a16:creationId xmlns:a16="http://schemas.microsoft.com/office/drawing/2014/main" id="{00000000-0008-0000-0300-0000B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219"/>
                <a:ext cx="5" cy="11"/>
              </a:xfrm>
              <a:custGeom>
                <a:avLst/>
                <a:gdLst>
                  <a:gd name="T0" fmla="*/ 1 w 5"/>
                  <a:gd name="T1" fmla="*/ 11 h 11"/>
                  <a:gd name="T2" fmla="*/ 3 w 5"/>
                  <a:gd name="T3" fmla="*/ 10 h 11"/>
                  <a:gd name="T4" fmla="*/ 4 w 5"/>
                  <a:gd name="T5" fmla="*/ 9 h 11"/>
                  <a:gd name="T6" fmla="*/ 5 w 5"/>
                  <a:gd name="T7" fmla="*/ 3 h 11"/>
                  <a:gd name="T8" fmla="*/ 5 w 5"/>
                  <a:gd name="T9" fmla="*/ 1 h 11"/>
                  <a:gd name="T10" fmla="*/ 3 w 5"/>
                  <a:gd name="T11" fmla="*/ 0 h 11"/>
                  <a:gd name="T12" fmla="*/ 2 w 5"/>
                  <a:gd name="T13" fmla="*/ 2 h 11"/>
                  <a:gd name="T14" fmla="*/ 3 w 5"/>
                  <a:gd name="T15" fmla="*/ 3 h 11"/>
                  <a:gd name="T16" fmla="*/ 3 w 5"/>
                  <a:gd name="T17" fmla="*/ 4 h 11"/>
                  <a:gd name="T18" fmla="*/ 1 w 5"/>
                  <a:gd name="T19" fmla="*/ 4 h 11"/>
                  <a:gd name="T20" fmla="*/ 1 w 5"/>
                  <a:gd name="T21" fmla="*/ 6 h 11"/>
                  <a:gd name="T22" fmla="*/ 0 w 5"/>
                  <a:gd name="T23" fmla="*/ 7 h 11"/>
                  <a:gd name="T24" fmla="*/ 0 w 5"/>
                  <a:gd name="T25" fmla="*/ 9 h 11"/>
                  <a:gd name="T26" fmla="*/ 0 w 5"/>
                  <a:gd name="T27" fmla="*/ 10 h 11"/>
                  <a:gd name="T28" fmla="*/ 1 w 5"/>
                  <a:gd name="T29" fmla="*/ 9 h 11"/>
                  <a:gd name="T30" fmla="*/ 1 w 5"/>
                  <a:gd name="T3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1">
                    <a:moveTo>
                      <a:pt x="1" y="11"/>
                    </a:moveTo>
                    <a:lnTo>
                      <a:pt x="3" y="10"/>
                    </a:lnTo>
                    <a:lnTo>
                      <a:pt x="4" y="9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1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7" name="Freeform 1740">
                <a:extLst>
                  <a:ext uri="{FF2B5EF4-FFF2-40B4-BE49-F238E27FC236}">
                    <a16:creationId xmlns:a16="http://schemas.microsoft.com/office/drawing/2014/main" id="{00000000-0008-0000-0300-0000B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" y="22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8" name="Freeform 1741">
                <a:extLst>
                  <a:ext uri="{FF2B5EF4-FFF2-40B4-BE49-F238E27FC236}">
                    <a16:creationId xmlns:a16="http://schemas.microsoft.com/office/drawing/2014/main" id="{00000000-0008-0000-0300-0000B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" y="22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9" name="Freeform 1742">
                <a:extLst>
                  <a:ext uri="{FF2B5EF4-FFF2-40B4-BE49-F238E27FC236}">
                    <a16:creationId xmlns:a16="http://schemas.microsoft.com/office/drawing/2014/main" id="{00000000-0008-0000-0300-0000B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22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0" name="Line 1743">
                <a:extLst>
                  <a:ext uri="{FF2B5EF4-FFF2-40B4-BE49-F238E27FC236}">
                    <a16:creationId xmlns:a16="http://schemas.microsoft.com/office/drawing/2014/main" id="{00000000-0008-0000-0300-0000BA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" y="229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1" name="Freeform 1744">
                <a:extLst>
                  <a:ext uri="{FF2B5EF4-FFF2-40B4-BE49-F238E27FC236}">
                    <a16:creationId xmlns:a16="http://schemas.microsoft.com/office/drawing/2014/main" id="{00000000-0008-0000-0300-0000B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23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2" name="Freeform 1745">
                <a:extLst>
                  <a:ext uri="{FF2B5EF4-FFF2-40B4-BE49-F238E27FC236}">
                    <a16:creationId xmlns:a16="http://schemas.microsoft.com/office/drawing/2014/main" id="{00000000-0008-0000-0300-0000B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230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3" name="Freeform 1746">
                <a:extLst>
                  <a:ext uri="{FF2B5EF4-FFF2-40B4-BE49-F238E27FC236}">
                    <a16:creationId xmlns:a16="http://schemas.microsoft.com/office/drawing/2014/main" id="{00000000-0008-0000-0300-0000B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228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1 w 7"/>
                  <a:gd name="T3" fmla="*/ 4 h 4"/>
                  <a:gd name="T4" fmla="*/ 1 w 7"/>
                  <a:gd name="T5" fmla="*/ 4 h 4"/>
                  <a:gd name="T6" fmla="*/ 3 w 7"/>
                  <a:gd name="T7" fmla="*/ 2 h 4"/>
                  <a:gd name="T8" fmla="*/ 6 w 7"/>
                  <a:gd name="T9" fmla="*/ 4 h 4"/>
                  <a:gd name="T10" fmla="*/ 7 w 7"/>
                  <a:gd name="T11" fmla="*/ 3 h 4"/>
                  <a:gd name="T12" fmla="*/ 6 w 7"/>
                  <a:gd name="T13" fmla="*/ 1 h 4"/>
                  <a:gd name="T14" fmla="*/ 4 w 7"/>
                  <a:gd name="T15" fmla="*/ 1 h 4"/>
                  <a:gd name="T16" fmla="*/ 3 w 7"/>
                  <a:gd name="T17" fmla="*/ 0 h 4"/>
                  <a:gd name="T18" fmla="*/ 2 w 7"/>
                  <a:gd name="T19" fmla="*/ 1 h 4"/>
                  <a:gd name="T20" fmla="*/ 1 w 7"/>
                  <a:gd name="T21" fmla="*/ 1 h 4"/>
                  <a:gd name="T22" fmla="*/ 0 w 7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4" name="Freeform 1747">
                <a:extLst>
                  <a:ext uri="{FF2B5EF4-FFF2-40B4-BE49-F238E27FC236}">
                    <a16:creationId xmlns:a16="http://schemas.microsoft.com/office/drawing/2014/main" id="{00000000-0008-0000-0300-0000B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228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3 h 4"/>
                  <a:gd name="T4" fmla="*/ 0 w 3"/>
                  <a:gd name="T5" fmla="*/ 2 h 4"/>
                  <a:gd name="T6" fmla="*/ 0 w 3"/>
                  <a:gd name="T7" fmla="*/ 1 h 4"/>
                  <a:gd name="T8" fmla="*/ 1 w 3"/>
                  <a:gd name="T9" fmla="*/ 0 h 4"/>
                  <a:gd name="T10" fmla="*/ 2 w 3"/>
                  <a:gd name="T11" fmla="*/ 2 h 4"/>
                  <a:gd name="T12" fmla="*/ 3 w 3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5" name="Line 1748">
                <a:extLst>
                  <a:ext uri="{FF2B5EF4-FFF2-40B4-BE49-F238E27FC236}">
                    <a16:creationId xmlns:a16="http://schemas.microsoft.com/office/drawing/2014/main" id="{00000000-0008-0000-0300-0000BF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" y="234"/>
                <a:ext cx="3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6" name="Freeform 1749">
                <a:extLst>
                  <a:ext uri="{FF2B5EF4-FFF2-40B4-BE49-F238E27FC236}">
                    <a16:creationId xmlns:a16="http://schemas.microsoft.com/office/drawing/2014/main" id="{00000000-0008-0000-0300-0000C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230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1 w 1"/>
                  <a:gd name="T5" fmla="*/ 1 h 4"/>
                  <a:gd name="T6" fmla="*/ 0 w 1"/>
                  <a:gd name="T7" fmla="*/ 0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7" name="Freeform 1750">
                <a:extLst>
                  <a:ext uri="{FF2B5EF4-FFF2-40B4-BE49-F238E27FC236}">
                    <a16:creationId xmlns:a16="http://schemas.microsoft.com/office/drawing/2014/main" id="{00000000-0008-0000-0300-0000C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23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1 w 1"/>
                  <a:gd name="T5" fmla="*/ 1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8" name="Freeform 1751">
                <a:extLst>
                  <a:ext uri="{FF2B5EF4-FFF2-40B4-BE49-F238E27FC236}">
                    <a16:creationId xmlns:a16="http://schemas.microsoft.com/office/drawing/2014/main" id="{00000000-0008-0000-0300-0000C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" y="231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1 h 4"/>
                  <a:gd name="T4" fmla="*/ 2 w 3"/>
                  <a:gd name="T5" fmla="*/ 3 h 4"/>
                  <a:gd name="T6" fmla="*/ 3 w 3"/>
                  <a:gd name="T7" fmla="*/ 4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19" name="Freeform 1752">
                <a:extLst>
                  <a:ext uri="{FF2B5EF4-FFF2-40B4-BE49-F238E27FC236}">
                    <a16:creationId xmlns:a16="http://schemas.microsoft.com/office/drawing/2014/main" id="{00000000-0008-0000-0300-0000C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233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1 h 2"/>
                  <a:gd name="T4" fmla="*/ 4 w 6"/>
                  <a:gd name="T5" fmla="*/ 0 h 2"/>
                  <a:gd name="T6" fmla="*/ 4 w 6"/>
                  <a:gd name="T7" fmla="*/ 0 h 2"/>
                  <a:gd name="T8" fmla="*/ 6 w 6"/>
                  <a:gd name="T9" fmla="*/ 1 h 2"/>
                  <a:gd name="T10" fmla="*/ 6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0" name="Freeform 1753">
                <a:extLst>
                  <a:ext uri="{FF2B5EF4-FFF2-40B4-BE49-F238E27FC236}">
                    <a16:creationId xmlns:a16="http://schemas.microsoft.com/office/drawing/2014/main" id="{00000000-0008-0000-0300-0000C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" y="231"/>
                <a:ext cx="4" cy="5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1 h 5"/>
                  <a:gd name="T4" fmla="*/ 3 w 4"/>
                  <a:gd name="T5" fmla="*/ 0 h 5"/>
                  <a:gd name="T6" fmla="*/ 2 w 4"/>
                  <a:gd name="T7" fmla="*/ 2 h 5"/>
                  <a:gd name="T8" fmla="*/ 1 w 4"/>
                  <a:gd name="T9" fmla="*/ 1 h 5"/>
                  <a:gd name="T10" fmla="*/ 0 w 4"/>
                  <a:gd name="T11" fmla="*/ 1 h 5"/>
                  <a:gd name="T12" fmla="*/ 0 w 4"/>
                  <a:gd name="T13" fmla="*/ 3 h 5"/>
                  <a:gd name="T14" fmla="*/ 0 w 4"/>
                  <a:gd name="T15" fmla="*/ 4 h 5"/>
                  <a:gd name="T16" fmla="*/ 0 w 4"/>
                  <a:gd name="T17" fmla="*/ 4 h 5"/>
                  <a:gd name="T18" fmla="*/ 3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1" name="Line 1754">
                <a:extLst>
                  <a:ext uri="{FF2B5EF4-FFF2-40B4-BE49-F238E27FC236}">
                    <a16:creationId xmlns:a16="http://schemas.microsoft.com/office/drawing/2014/main" id="{00000000-0008-0000-0300-0000C5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" y="236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2" name="Freeform 1755">
                <a:extLst>
                  <a:ext uri="{FF2B5EF4-FFF2-40B4-BE49-F238E27FC236}">
                    <a16:creationId xmlns:a16="http://schemas.microsoft.com/office/drawing/2014/main" id="{00000000-0008-0000-0300-0000C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227"/>
                <a:ext cx="7" cy="9"/>
              </a:xfrm>
              <a:custGeom>
                <a:avLst/>
                <a:gdLst>
                  <a:gd name="T0" fmla="*/ 3 w 7"/>
                  <a:gd name="T1" fmla="*/ 7 h 9"/>
                  <a:gd name="T2" fmla="*/ 4 w 7"/>
                  <a:gd name="T3" fmla="*/ 9 h 9"/>
                  <a:gd name="T4" fmla="*/ 5 w 7"/>
                  <a:gd name="T5" fmla="*/ 8 h 9"/>
                  <a:gd name="T6" fmla="*/ 5 w 7"/>
                  <a:gd name="T7" fmla="*/ 6 h 9"/>
                  <a:gd name="T8" fmla="*/ 6 w 7"/>
                  <a:gd name="T9" fmla="*/ 5 h 9"/>
                  <a:gd name="T10" fmla="*/ 7 w 7"/>
                  <a:gd name="T11" fmla="*/ 4 h 9"/>
                  <a:gd name="T12" fmla="*/ 7 w 7"/>
                  <a:gd name="T13" fmla="*/ 2 h 9"/>
                  <a:gd name="T14" fmla="*/ 5 w 7"/>
                  <a:gd name="T15" fmla="*/ 1 h 9"/>
                  <a:gd name="T16" fmla="*/ 3 w 7"/>
                  <a:gd name="T17" fmla="*/ 0 h 9"/>
                  <a:gd name="T18" fmla="*/ 0 w 7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3" y="7"/>
                    </a:moveTo>
                    <a:lnTo>
                      <a:pt x="4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3" name="Freeform 1756">
                <a:extLst>
                  <a:ext uri="{FF2B5EF4-FFF2-40B4-BE49-F238E27FC236}">
                    <a16:creationId xmlns:a16="http://schemas.microsoft.com/office/drawing/2014/main" id="{00000000-0008-0000-0300-0000C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23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1 h 2"/>
                  <a:gd name="T6" fmla="*/ 3 w 4"/>
                  <a:gd name="T7" fmla="*/ 0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1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4" name="Freeform 1757">
                <a:extLst>
                  <a:ext uri="{FF2B5EF4-FFF2-40B4-BE49-F238E27FC236}">
                    <a16:creationId xmlns:a16="http://schemas.microsoft.com/office/drawing/2014/main" id="{00000000-0008-0000-0300-0000C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" y="229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0 h 8"/>
                  <a:gd name="T4" fmla="*/ 1 w 2"/>
                  <a:gd name="T5" fmla="*/ 3 h 8"/>
                  <a:gd name="T6" fmla="*/ 1 w 2"/>
                  <a:gd name="T7" fmla="*/ 5 h 8"/>
                  <a:gd name="T8" fmla="*/ 1 w 2"/>
                  <a:gd name="T9" fmla="*/ 7 h 8"/>
                  <a:gd name="T10" fmla="*/ 2 w 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2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5" name="Freeform 1758">
                <a:extLst>
                  <a:ext uri="{FF2B5EF4-FFF2-40B4-BE49-F238E27FC236}">
                    <a16:creationId xmlns:a16="http://schemas.microsoft.com/office/drawing/2014/main" id="{00000000-0008-0000-0300-0000C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" y="235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2 w 6"/>
                  <a:gd name="T3" fmla="*/ 1 h 2"/>
                  <a:gd name="T4" fmla="*/ 4 w 6"/>
                  <a:gd name="T5" fmla="*/ 0 h 2"/>
                  <a:gd name="T6" fmla="*/ 5 w 6"/>
                  <a:gd name="T7" fmla="*/ 0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6" name="Line 1759">
                <a:extLst>
                  <a:ext uri="{FF2B5EF4-FFF2-40B4-BE49-F238E27FC236}">
                    <a16:creationId xmlns:a16="http://schemas.microsoft.com/office/drawing/2014/main" id="{00000000-0008-0000-0300-0000CA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" y="237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7" name="Freeform 1760">
                <a:extLst>
                  <a:ext uri="{FF2B5EF4-FFF2-40B4-BE49-F238E27FC236}">
                    <a16:creationId xmlns:a16="http://schemas.microsoft.com/office/drawing/2014/main" id="{00000000-0008-0000-0300-0000C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23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3 h 4"/>
                  <a:gd name="T4" fmla="*/ 0 w 3"/>
                  <a:gd name="T5" fmla="*/ 2 h 4"/>
                  <a:gd name="T6" fmla="*/ 0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8" name="Freeform 1761">
                <a:extLst>
                  <a:ext uri="{FF2B5EF4-FFF2-40B4-BE49-F238E27FC236}">
                    <a16:creationId xmlns:a16="http://schemas.microsoft.com/office/drawing/2014/main" id="{00000000-0008-0000-0300-0000C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" y="236"/>
                <a:ext cx="10" cy="2"/>
              </a:xfrm>
              <a:custGeom>
                <a:avLst/>
                <a:gdLst>
                  <a:gd name="T0" fmla="*/ 0 w 10"/>
                  <a:gd name="T1" fmla="*/ 2 h 2"/>
                  <a:gd name="T2" fmla="*/ 1 w 10"/>
                  <a:gd name="T3" fmla="*/ 1 h 2"/>
                  <a:gd name="T4" fmla="*/ 3 w 10"/>
                  <a:gd name="T5" fmla="*/ 1 h 2"/>
                  <a:gd name="T6" fmla="*/ 3 w 10"/>
                  <a:gd name="T7" fmla="*/ 1 h 2"/>
                  <a:gd name="T8" fmla="*/ 5 w 10"/>
                  <a:gd name="T9" fmla="*/ 0 h 2"/>
                  <a:gd name="T10" fmla="*/ 7 w 10"/>
                  <a:gd name="T11" fmla="*/ 1 h 2"/>
                  <a:gd name="T12" fmla="*/ 8 w 10"/>
                  <a:gd name="T13" fmla="*/ 2 h 2"/>
                  <a:gd name="T14" fmla="*/ 8 w 10"/>
                  <a:gd name="T15" fmla="*/ 2 h 2"/>
                  <a:gd name="T16" fmla="*/ 10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29" name="Freeform 1762">
                <a:extLst>
                  <a:ext uri="{FF2B5EF4-FFF2-40B4-BE49-F238E27FC236}">
                    <a16:creationId xmlns:a16="http://schemas.microsoft.com/office/drawing/2014/main" id="{00000000-0008-0000-0300-0000C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" y="238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0" name="Freeform 1763">
                <a:extLst>
                  <a:ext uri="{FF2B5EF4-FFF2-40B4-BE49-F238E27FC236}">
                    <a16:creationId xmlns:a16="http://schemas.microsoft.com/office/drawing/2014/main" id="{00000000-0008-0000-0300-0000C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" y="239"/>
                <a:ext cx="4" cy="1"/>
              </a:xfrm>
              <a:custGeom>
                <a:avLst/>
                <a:gdLst>
                  <a:gd name="T0" fmla="*/ 2 w 4"/>
                  <a:gd name="T1" fmla="*/ 1 h 1"/>
                  <a:gd name="T2" fmla="*/ 3 w 4"/>
                  <a:gd name="T3" fmla="*/ 1 h 1"/>
                  <a:gd name="T4" fmla="*/ 3 w 4"/>
                  <a:gd name="T5" fmla="*/ 1 h 1"/>
                  <a:gd name="T6" fmla="*/ 4 w 4"/>
                  <a:gd name="T7" fmla="*/ 1 h 1"/>
                  <a:gd name="T8" fmla="*/ 4 w 4"/>
                  <a:gd name="T9" fmla="*/ 0 h 1"/>
                  <a:gd name="T10" fmla="*/ 4 w 4"/>
                  <a:gd name="T11" fmla="*/ 0 h 1"/>
                  <a:gd name="T12" fmla="*/ 0 w 4"/>
                  <a:gd name="T13" fmla="*/ 0 h 1"/>
                  <a:gd name="T14" fmla="*/ 0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1" name="Freeform 1764">
                <a:extLst>
                  <a:ext uri="{FF2B5EF4-FFF2-40B4-BE49-F238E27FC236}">
                    <a16:creationId xmlns:a16="http://schemas.microsoft.com/office/drawing/2014/main" id="{00000000-0008-0000-0300-0000C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23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2" name="Freeform 1765">
                <a:extLst>
                  <a:ext uri="{FF2B5EF4-FFF2-40B4-BE49-F238E27FC236}">
                    <a16:creationId xmlns:a16="http://schemas.microsoft.com/office/drawing/2014/main" id="{00000000-0008-0000-0300-0000D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" y="24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3" name="Freeform 1766">
                <a:extLst>
                  <a:ext uri="{FF2B5EF4-FFF2-40B4-BE49-F238E27FC236}">
                    <a16:creationId xmlns:a16="http://schemas.microsoft.com/office/drawing/2014/main" id="{00000000-0008-0000-0300-0000D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" y="222"/>
                <a:ext cx="9" cy="19"/>
              </a:xfrm>
              <a:custGeom>
                <a:avLst/>
                <a:gdLst>
                  <a:gd name="T0" fmla="*/ 1 w 9"/>
                  <a:gd name="T1" fmla="*/ 19 h 19"/>
                  <a:gd name="T2" fmla="*/ 3 w 9"/>
                  <a:gd name="T3" fmla="*/ 17 h 19"/>
                  <a:gd name="T4" fmla="*/ 3 w 9"/>
                  <a:gd name="T5" fmla="*/ 16 h 19"/>
                  <a:gd name="T6" fmla="*/ 4 w 9"/>
                  <a:gd name="T7" fmla="*/ 16 h 19"/>
                  <a:gd name="T8" fmla="*/ 6 w 9"/>
                  <a:gd name="T9" fmla="*/ 16 h 19"/>
                  <a:gd name="T10" fmla="*/ 6 w 9"/>
                  <a:gd name="T11" fmla="*/ 14 h 19"/>
                  <a:gd name="T12" fmla="*/ 8 w 9"/>
                  <a:gd name="T13" fmla="*/ 12 h 19"/>
                  <a:gd name="T14" fmla="*/ 7 w 9"/>
                  <a:gd name="T15" fmla="*/ 12 h 19"/>
                  <a:gd name="T16" fmla="*/ 6 w 9"/>
                  <a:gd name="T17" fmla="*/ 10 h 19"/>
                  <a:gd name="T18" fmla="*/ 8 w 9"/>
                  <a:gd name="T19" fmla="*/ 11 h 19"/>
                  <a:gd name="T20" fmla="*/ 9 w 9"/>
                  <a:gd name="T21" fmla="*/ 11 h 19"/>
                  <a:gd name="T22" fmla="*/ 9 w 9"/>
                  <a:gd name="T23" fmla="*/ 10 h 19"/>
                  <a:gd name="T24" fmla="*/ 9 w 9"/>
                  <a:gd name="T25" fmla="*/ 9 h 19"/>
                  <a:gd name="T26" fmla="*/ 9 w 9"/>
                  <a:gd name="T27" fmla="*/ 8 h 19"/>
                  <a:gd name="T28" fmla="*/ 8 w 9"/>
                  <a:gd name="T29" fmla="*/ 6 h 19"/>
                  <a:gd name="T30" fmla="*/ 7 w 9"/>
                  <a:gd name="T31" fmla="*/ 6 h 19"/>
                  <a:gd name="T32" fmla="*/ 8 w 9"/>
                  <a:gd name="T33" fmla="*/ 5 h 19"/>
                  <a:gd name="T34" fmla="*/ 9 w 9"/>
                  <a:gd name="T35" fmla="*/ 2 h 19"/>
                  <a:gd name="T36" fmla="*/ 8 w 9"/>
                  <a:gd name="T37" fmla="*/ 0 h 19"/>
                  <a:gd name="T38" fmla="*/ 5 w 9"/>
                  <a:gd name="T39" fmla="*/ 5 h 19"/>
                  <a:gd name="T40" fmla="*/ 2 w 9"/>
                  <a:gd name="T41" fmla="*/ 11 h 19"/>
                  <a:gd name="T42" fmla="*/ 2 w 9"/>
                  <a:gd name="T43" fmla="*/ 13 h 19"/>
                  <a:gd name="T44" fmla="*/ 0 w 9"/>
                  <a:gd name="T45" fmla="*/ 18 h 19"/>
                  <a:gd name="T46" fmla="*/ 1 w 9"/>
                  <a:gd name="T4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9">
                    <a:moveTo>
                      <a:pt x="1" y="19"/>
                    </a:moveTo>
                    <a:lnTo>
                      <a:pt x="3" y="17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1" y="1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4" name="Freeform 1767">
                <a:extLst>
                  <a:ext uri="{FF2B5EF4-FFF2-40B4-BE49-F238E27FC236}">
                    <a16:creationId xmlns:a16="http://schemas.microsoft.com/office/drawing/2014/main" id="{00000000-0008-0000-0300-0000D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24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5" name="Freeform 1768">
                <a:extLst>
                  <a:ext uri="{FF2B5EF4-FFF2-40B4-BE49-F238E27FC236}">
                    <a16:creationId xmlns:a16="http://schemas.microsoft.com/office/drawing/2014/main" id="{00000000-0008-0000-0300-0000D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237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1 w 7"/>
                  <a:gd name="T5" fmla="*/ 1 h 5"/>
                  <a:gd name="T6" fmla="*/ 3 w 7"/>
                  <a:gd name="T7" fmla="*/ 2 h 5"/>
                  <a:gd name="T8" fmla="*/ 4 w 7"/>
                  <a:gd name="T9" fmla="*/ 4 h 5"/>
                  <a:gd name="T10" fmla="*/ 6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6" name="Freeform 1769">
                <a:extLst>
                  <a:ext uri="{FF2B5EF4-FFF2-40B4-BE49-F238E27FC236}">
                    <a16:creationId xmlns:a16="http://schemas.microsoft.com/office/drawing/2014/main" id="{00000000-0008-0000-0300-0000D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" y="239"/>
                <a:ext cx="0" cy="5"/>
              </a:xfrm>
              <a:custGeom>
                <a:avLst/>
                <a:gdLst>
                  <a:gd name="T0" fmla="*/ 0 h 5"/>
                  <a:gd name="T1" fmla="*/ 1 h 5"/>
                  <a:gd name="T2" fmla="*/ 2 h 5"/>
                  <a:gd name="T3" fmla="*/ 3 h 5"/>
                  <a:gd name="T4" fmla="*/ 4 h 5"/>
                  <a:gd name="T5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7" name="Freeform 1770">
                <a:extLst>
                  <a:ext uri="{FF2B5EF4-FFF2-40B4-BE49-F238E27FC236}">
                    <a16:creationId xmlns:a16="http://schemas.microsoft.com/office/drawing/2014/main" id="{00000000-0008-0000-0300-0000D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" y="239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4 h 5"/>
                  <a:gd name="T4" fmla="*/ 2 w 3"/>
                  <a:gd name="T5" fmla="*/ 3 h 5"/>
                  <a:gd name="T6" fmla="*/ 2 w 3"/>
                  <a:gd name="T7" fmla="*/ 1 h 5"/>
                  <a:gd name="T8" fmla="*/ 2 w 3"/>
                  <a:gd name="T9" fmla="*/ 1 h 5"/>
                  <a:gd name="T10" fmla="*/ 1 w 3"/>
                  <a:gd name="T11" fmla="*/ 0 h 5"/>
                  <a:gd name="T12" fmla="*/ 1 w 3"/>
                  <a:gd name="T13" fmla="*/ 0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8" name="Line 1771">
                <a:extLst>
                  <a:ext uri="{FF2B5EF4-FFF2-40B4-BE49-F238E27FC236}">
                    <a16:creationId xmlns:a16="http://schemas.microsoft.com/office/drawing/2014/main" id="{00000000-0008-0000-0300-0000D6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" y="244"/>
                <a:ext cx="2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39" name="Freeform 1772">
                <a:extLst>
                  <a:ext uri="{FF2B5EF4-FFF2-40B4-BE49-F238E27FC236}">
                    <a16:creationId xmlns:a16="http://schemas.microsoft.com/office/drawing/2014/main" id="{00000000-0008-0000-0300-0000D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" y="241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1 w 5"/>
                  <a:gd name="T5" fmla="*/ 4 h 4"/>
                  <a:gd name="T6" fmla="*/ 2 w 5"/>
                  <a:gd name="T7" fmla="*/ 3 h 4"/>
                  <a:gd name="T8" fmla="*/ 0 w 5"/>
                  <a:gd name="T9" fmla="*/ 3 h 4"/>
                  <a:gd name="T10" fmla="*/ 0 w 5"/>
                  <a:gd name="T11" fmla="*/ 1 h 4"/>
                  <a:gd name="T12" fmla="*/ 2 w 5"/>
                  <a:gd name="T13" fmla="*/ 0 h 4"/>
                  <a:gd name="T14" fmla="*/ 3 w 5"/>
                  <a:gd name="T15" fmla="*/ 1 h 4"/>
                  <a:gd name="T16" fmla="*/ 5 w 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0" name="Freeform 1773">
                <a:extLst>
                  <a:ext uri="{FF2B5EF4-FFF2-40B4-BE49-F238E27FC236}">
                    <a16:creationId xmlns:a16="http://schemas.microsoft.com/office/drawing/2014/main" id="{00000000-0008-0000-0300-0000D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" y="244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2 h 2"/>
                  <a:gd name="T4" fmla="*/ 3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1" name="Freeform 1774">
                <a:extLst>
                  <a:ext uri="{FF2B5EF4-FFF2-40B4-BE49-F238E27FC236}">
                    <a16:creationId xmlns:a16="http://schemas.microsoft.com/office/drawing/2014/main" id="{00000000-0008-0000-0300-0000D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246"/>
                <a:ext cx="5" cy="2"/>
              </a:xfrm>
              <a:custGeom>
                <a:avLst/>
                <a:gdLst>
                  <a:gd name="T0" fmla="*/ 1 w 5"/>
                  <a:gd name="T1" fmla="*/ 2 h 2"/>
                  <a:gd name="T2" fmla="*/ 0 w 5"/>
                  <a:gd name="T3" fmla="*/ 0 h 2"/>
                  <a:gd name="T4" fmla="*/ 2 w 5"/>
                  <a:gd name="T5" fmla="*/ 0 h 2"/>
                  <a:gd name="T6" fmla="*/ 5 w 5"/>
                  <a:gd name="T7" fmla="*/ 0 h 2"/>
                  <a:gd name="T8" fmla="*/ 5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2" name="Freeform 1775">
                <a:extLst>
                  <a:ext uri="{FF2B5EF4-FFF2-40B4-BE49-F238E27FC236}">
                    <a16:creationId xmlns:a16="http://schemas.microsoft.com/office/drawing/2014/main" id="{00000000-0008-0000-0300-0000D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" y="24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1 h 4"/>
                  <a:gd name="T4" fmla="*/ 3 w 4"/>
                  <a:gd name="T5" fmla="*/ 1 h 4"/>
                  <a:gd name="T6" fmla="*/ 4 w 4"/>
                  <a:gd name="T7" fmla="*/ 4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3" name="Freeform 1776">
                <a:extLst>
                  <a:ext uri="{FF2B5EF4-FFF2-40B4-BE49-F238E27FC236}">
                    <a16:creationId xmlns:a16="http://schemas.microsoft.com/office/drawing/2014/main" id="{00000000-0008-0000-0300-0000D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246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5 h 5"/>
                  <a:gd name="T4" fmla="*/ 4 w 4"/>
                  <a:gd name="T5" fmla="*/ 4 h 5"/>
                  <a:gd name="T6" fmla="*/ 4 w 4"/>
                  <a:gd name="T7" fmla="*/ 3 h 5"/>
                  <a:gd name="T8" fmla="*/ 2 w 4"/>
                  <a:gd name="T9" fmla="*/ 2 h 5"/>
                  <a:gd name="T10" fmla="*/ 0 w 4"/>
                  <a:gd name="T11" fmla="*/ 0 h 5"/>
                  <a:gd name="T12" fmla="*/ 0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4" name="Freeform 1777">
                <a:extLst>
                  <a:ext uri="{FF2B5EF4-FFF2-40B4-BE49-F238E27FC236}">
                    <a16:creationId xmlns:a16="http://schemas.microsoft.com/office/drawing/2014/main" id="{00000000-0008-0000-0300-0000D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48"/>
                <a:ext cx="5" cy="3"/>
              </a:xfrm>
              <a:custGeom>
                <a:avLst/>
                <a:gdLst>
                  <a:gd name="T0" fmla="*/ 2 w 5"/>
                  <a:gd name="T1" fmla="*/ 2 h 3"/>
                  <a:gd name="T2" fmla="*/ 2 w 5"/>
                  <a:gd name="T3" fmla="*/ 2 h 3"/>
                  <a:gd name="T4" fmla="*/ 4 w 5"/>
                  <a:gd name="T5" fmla="*/ 3 h 3"/>
                  <a:gd name="T6" fmla="*/ 5 w 5"/>
                  <a:gd name="T7" fmla="*/ 3 h 3"/>
                  <a:gd name="T8" fmla="*/ 3 w 5"/>
                  <a:gd name="T9" fmla="*/ 1 h 3"/>
                  <a:gd name="T10" fmla="*/ 1 w 5"/>
                  <a:gd name="T11" fmla="*/ 0 h 3"/>
                  <a:gd name="T12" fmla="*/ 0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5" name="Freeform 1778">
                <a:extLst>
                  <a:ext uri="{FF2B5EF4-FFF2-40B4-BE49-F238E27FC236}">
                    <a16:creationId xmlns:a16="http://schemas.microsoft.com/office/drawing/2014/main" id="{00000000-0008-0000-0300-0000D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" y="244"/>
                <a:ext cx="10" cy="8"/>
              </a:xfrm>
              <a:custGeom>
                <a:avLst/>
                <a:gdLst>
                  <a:gd name="T0" fmla="*/ 10 w 10"/>
                  <a:gd name="T1" fmla="*/ 0 h 8"/>
                  <a:gd name="T2" fmla="*/ 9 w 10"/>
                  <a:gd name="T3" fmla="*/ 0 h 8"/>
                  <a:gd name="T4" fmla="*/ 7 w 10"/>
                  <a:gd name="T5" fmla="*/ 2 h 8"/>
                  <a:gd name="T6" fmla="*/ 5 w 10"/>
                  <a:gd name="T7" fmla="*/ 4 h 8"/>
                  <a:gd name="T8" fmla="*/ 5 w 10"/>
                  <a:gd name="T9" fmla="*/ 4 h 8"/>
                  <a:gd name="T10" fmla="*/ 3 w 10"/>
                  <a:gd name="T11" fmla="*/ 6 h 8"/>
                  <a:gd name="T12" fmla="*/ 2 w 10"/>
                  <a:gd name="T13" fmla="*/ 7 h 8"/>
                  <a:gd name="T14" fmla="*/ 0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6" name="Freeform 1779">
                <a:extLst>
                  <a:ext uri="{FF2B5EF4-FFF2-40B4-BE49-F238E27FC236}">
                    <a16:creationId xmlns:a16="http://schemas.microsoft.com/office/drawing/2014/main" id="{00000000-0008-0000-0300-0000D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24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2 h 3"/>
                  <a:gd name="T4" fmla="*/ 2 w 7"/>
                  <a:gd name="T5" fmla="*/ 2 h 3"/>
                  <a:gd name="T6" fmla="*/ 1 w 7"/>
                  <a:gd name="T7" fmla="*/ 2 h 3"/>
                  <a:gd name="T8" fmla="*/ 0 w 7"/>
                  <a:gd name="T9" fmla="*/ 2 h 3"/>
                  <a:gd name="T10" fmla="*/ 1 w 7"/>
                  <a:gd name="T11" fmla="*/ 1 h 3"/>
                  <a:gd name="T12" fmla="*/ 1 w 7"/>
                  <a:gd name="T13" fmla="*/ 0 h 3"/>
                  <a:gd name="T14" fmla="*/ 3 w 7"/>
                  <a:gd name="T15" fmla="*/ 0 h 3"/>
                  <a:gd name="T16" fmla="*/ 5 w 7"/>
                  <a:gd name="T17" fmla="*/ 2 h 3"/>
                  <a:gd name="T18" fmla="*/ 7 w 7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7" name="Line 1780">
                <a:extLst>
                  <a:ext uri="{FF2B5EF4-FFF2-40B4-BE49-F238E27FC236}">
                    <a16:creationId xmlns:a16="http://schemas.microsoft.com/office/drawing/2014/main" id="{00000000-0008-0000-0300-0000DF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" y="252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8" name="Freeform 1781">
                <a:extLst>
                  <a:ext uri="{FF2B5EF4-FFF2-40B4-BE49-F238E27FC236}">
                    <a16:creationId xmlns:a16="http://schemas.microsoft.com/office/drawing/2014/main" id="{00000000-0008-0000-0300-0000E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" y="244"/>
                <a:ext cx="9" cy="9"/>
              </a:xfrm>
              <a:custGeom>
                <a:avLst/>
                <a:gdLst>
                  <a:gd name="T0" fmla="*/ 4 w 9"/>
                  <a:gd name="T1" fmla="*/ 8 h 9"/>
                  <a:gd name="T2" fmla="*/ 1 w 9"/>
                  <a:gd name="T3" fmla="*/ 9 h 9"/>
                  <a:gd name="T4" fmla="*/ 0 w 9"/>
                  <a:gd name="T5" fmla="*/ 8 h 9"/>
                  <a:gd name="T6" fmla="*/ 0 w 9"/>
                  <a:gd name="T7" fmla="*/ 7 h 9"/>
                  <a:gd name="T8" fmla="*/ 2 w 9"/>
                  <a:gd name="T9" fmla="*/ 5 h 9"/>
                  <a:gd name="T10" fmla="*/ 2 w 9"/>
                  <a:gd name="T11" fmla="*/ 4 h 9"/>
                  <a:gd name="T12" fmla="*/ 4 w 9"/>
                  <a:gd name="T13" fmla="*/ 3 h 9"/>
                  <a:gd name="T14" fmla="*/ 6 w 9"/>
                  <a:gd name="T15" fmla="*/ 3 h 9"/>
                  <a:gd name="T16" fmla="*/ 6 w 9"/>
                  <a:gd name="T17" fmla="*/ 3 h 9"/>
                  <a:gd name="T18" fmla="*/ 8 w 9"/>
                  <a:gd name="T19" fmla="*/ 3 h 9"/>
                  <a:gd name="T20" fmla="*/ 8 w 9"/>
                  <a:gd name="T21" fmla="*/ 3 h 9"/>
                  <a:gd name="T22" fmla="*/ 9 w 9"/>
                  <a:gd name="T23" fmla="*/ 2 h 9"/>
                  <a:gd name="T24" fmla="*/ 7 w 9"/>
                  <a:gd name="T25" fmla="*/ 1 h 9"/>
                  <a:gd name="T26" fmla="*/ 7 w 9"/>
                  <a:gd name="T27" fmla="*/ 1 h 9"/>
                  <a:gd name="T28" fmla="*/ 7 w 9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9">
                    <a:moveTo>
                      <a:pt x="4" y="8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49" name="Freeform 1782">
                <a:extLst>
                  <a:ext uri="{FF2B5EF4-FFF2-40B4-BE49-F238E27FC236}">
                    <a16:creationId xmlns:a16="http://schemas.microsoft.com/office/drawing/2014/main" id="{00000000-0008-0000-0300-0000E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249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4 h 5"/>
                  <a:gd name="T8" fmla="*/ 2 w 2"/>
                  <a:gd name="T9" fmla="*/ 3 h 5"/>
                  <a:gd name="T10" fmla="*/ 2 w 2"/>
                  <a:gd name="T11" fmla="*/ 0 h 5"/>
                  <a:gd name="T12" fmla="*/ 0 w 2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0" name="Freeform 1783">
                <a:extLst>
                  <a:ext uri="{FF2B5EF4-FFF2-40B4-BE49-F238E27FC236}">
                    <a16:creationId xmlns:a16="http://schemas.microsoft.com/office/drawing/2014/main" id="{00000000-0008-0000-0300-0000E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250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2 h 4"/>
                  <a:gd name="T4" fmla="*/ 0 w 3"/>
                  <a:gd name="T5" fmla="*/ 4 h 4"/>
                  <a:gd name="T6" fmla="*/ 0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3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1" name="Freeform 1784">
                <a:extLst>
                  <a:ext uri="{FF2B5EF4-FFF2-40B4-BE49-F238E27FC236}">
                    <a16:creationId xmlns:a16="http://schemas.microsoft.com/office/drawing/2014/main" id="{00000000-0008-0000-0300-0000E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" y="25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6 w 7"/>
                  <a:gd name="T3" fmla="*/ 4 h 4"/>
                  <a:gd name="T4" fmla="*/ 4 w 7"/>
                  <a:gd name="T5" fmla="*/ 3 h 4"/>
                  <a:gd name="T6" fmla="*/ 3 w 7"/>
                  <a:gd name="T7" fmla="*/ 2 h 4"/>
                  <a:gd name="T8" fmla="*/ 1 w 7"/>
                  <a:gd name="T9" fmla="*/ 2 h 4"/>
                  <a:gd name="T10" fmla="*/ 0 w 7"/>
                  <a:gd name="T11" fmla="*/ 2 h 4"/>
                  <a:gd name="T12" fmla="*/ 1 w 7"/>
                  <a:gd name="T13" fmla="*/ 0 h 4"/>
                  <a:gd name="T14" fmla="*/ 2 w 7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2" name="Line 1785">
                <a:extLst>
                  <a:ext uri="{FF2B5EF4-FFF2-40B4-BE49-F238E27FC236}">
                    <a16:creationId xmlns:a16="http://schemas.microsoft.com/office/drawing/2014/main" id="{00000000-0008-0000-0300-0000E4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" y="256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3" name="Freeform 1786">
                <a:extLst>
                  <a:ext uri="{FF2B5EF4-FFF2-40B4-BE49-F238E27FC236}">
                    <a16:creationId xmlns:a16="http://schemas.microsoft.com/office/drawing/2014/main" id="{00000000-0008-0000-0300-0000E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" y="257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4" name="Freeform 1787">
                <a:extLst>
                  <a:ext uri="{FF2B5EF4-FFF2-40B4-BE49-F238E27FC236}">
                    <a16:creationId xmlns:a16="http://schemas.microsoft.com/office/drawing/2014/main" id="{00000000-0008-0000-0300-0000E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" y="25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5" name="Line 1788">
                <a:extLst>
                  <a:ext uri="{FF2B5EF4-FFF2-40B4-BE49-F238E27FC236}">
                    <a16:creationId xmlns:a16="http://schemas.microsoft.com/office/drawing/2014/main" id="{00000000-0008-0000-0300-0000E7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" y="257"/>
                <a:ext cx="2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6" name="Freeform 1789">
                <a:extLst>
                  <a:ext uri="{FF2B5EF4-FFF2-40B4-BE49-F238E27FC236}">
                    <a16:creationId xmlns:a16="http://schemas.microsoft.com/office/drawing/2014/main" id="{00000000-0008-0000-0300-0000E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7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1 w 9"/>
                  <a:gd name="T3" fmla="*/ 3 h 3"/>
                  <a:gd name="T4" fmla="*/ 2 w 9"/>
                  <a:gd name="T5" fmla="*/ 2 h 3"/>
                  <a:gd name="T6" fmla="*/ 4 w 9"/>
                  <a:gd name="T7" fmla="*/ 1 h 3"/>
                  <a:gd name="T8" fmla="*/ 4 w 9"/>
                  <a:gd name="T9" fmla="*/ 0 h 3"/>
                  <a:gd name="T10" fmla="*/ 7 w 9"/>
                  <a:gd name="T11" fmla="*/ 0 h 3"/>
                  <a:gd name="T12" fmla="*/ 7 w 9"/>
                  <a:gd name="T13" fmla="*/ 0 h 3"/>
                  <a:gd name="T14" fmla="*/ 9 w 9"/>
                  <a:gd name="T15" fmla="*/ 2 h 3"/>
                  <a:gd name="T16" fmla="*/ 8 w 9"/>
                  <a:gd name="T17" fmla="*/ 3 h 3"/>
                  <a:gd name="T18" fmla="*/ 7 w 9"/>
                  <a:gd name="T19" fmla="*/ 3 h 3"/>
                  <a:gd name="T20" fmla="*/ 7 w 9"/>
                  <a:gd name="T21" fmla="*/ 3 h 3"/>
                  <a:gd name="T22" fmla="*/ 6 w 9"/>
                  <a:gd name="T23" fmla="*/ 2 h 3"/>
                  <a:gd name="T24" fmla="*/ 5 w 9"/>
                  <a:gd name="T25" fmla="*/ 3 h 3"/>
                  <a:gd name="T26" fmla="*/ 5 w 9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7" name="Freeform 1790">
                <a:extLst>
                  <a:ext uri="{FF2B5EF4-FFF2-40B4-BE49-F238E27FC236}">
                    <a16:creationId xmlns:a16="http://schemas.microsoft.com/office/drawing/2014/main" id="{00000000-0008-0000-0300-0000E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25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2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8" name="Freeform 1791">
                <a:extLst>
                  <a:ext uri="{FF2B5EF4-FFF2-40B4-BE49-F238E27FC236}">
                    <a16:creationId xmlns:a16="http://schemas.microsoft.com/office/drawing/2014/main" id="{00000000-0008-0000-0300-0000E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" y="256"/>
                <a:ext cx="13" cy="6"/>
              </a:xfrm>
              <a:custGeom>
                <a:avLst/>
                <a:gdLst>
                  <a:gd name="T0" fmla="*/ 13 w 13"/>
                  <a:gd name="T1" fmla="*/ 2 h 6"/>
                  <a:gd name="T2" fmla="*/ 12 w 13"/>
                  <a:gd name="T3" fmla="*/ 3 h 6"/>
                  <a:gd name="T4" fmla="*/ 9 w 13"/>
                  <a:gd name="T5" fmla="*/ 4 h 6"/>
                  <a:gd name="T6" fmla="*/ 8 w 13"/>
                  <a:gd name="T7" fmla="*/ 6 h 6"/>
                  <a:gd name="T8" fmla="*/ 6 w 13"/>
                  <a:gd name="T9" fmla="*/ 4 h 6"/>
                  <a:gd name="T10" fmla="*/ 3 w 13"/>
                  <a:gd name="T11" fmla="*/ 4 h 6"/>
                  <a:gd name="T12" fmla="*/ 0 w 13"/>
                  <a:gd name="T13" fmla="*/ 4 h 6"/>
                  <a:gd name="T14" fmla="*/ 1 w 13"/>
                  <a:gd name="T15" fmla="*/ 1 h 6"/>
                  <a:gd name="T16" fmla="*/ 1 w 13"/>
                  <a:gd name="T17" fmla="*/ 0 h 6"/>
                  <a:gd name="T18" fmla="*/ 4 w 13"/>
                  <a:gd name="T19" fmla="*/ 0 h 6"/>
                  <a:gd name="T20" fmla="*/ 5 w 13"/>
                  <a:gd name="T21" fmla="*/ 1 h 6"/>
                  <a:gd name="T22" fmla="*/ 6 w 13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6">
                    <a:moveTo>
                      <a:pt x="13" y="2"/>
                    </a:moveTo>
                    <a:lnTo>
                      <a:pt x="12" y="3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59" name="Freeform 1792">
                <a:extLst>
                  <a:ext uri="{FF2B5EF4-FFF2-40B4-BE49-F238E27FC236}">
                    <a16:creationId xmlns:a16="http://schemas.microsoft.com/office/drawing/2014/main" id="{00000000-0008-0000-0300-0000E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258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3 w 7"/>
                  <a:gd name="T3" fmla="*/ 2 h 4"/>
                  <a:gd name="T4" fmla="*/ 6 w 7"/>
                  <a:gd name="T5" fmla="*/ 1 h 4"/>
                  <a:gd name="T6" fmla="*/ 7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0" name="Freeform 1793">
                <a:extLst>
                  <a:ext uri="{FF2B5EF4-FFF2-40B4-BE49-F238E27FC236}">
                    <a16:creationId xmlns:a16="http://schemas.microsoft.com/office/drawing/2014/main" id="{00000000-0008-0000-0300-0000E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26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1" name="Freeform 1794">
                <a:extLst>
                  <a:ext uri="{FF2B5EF4-FFF2-40B4-BE49-F238E27FC236}">
                    <a16:creationId xmlns:a16="http://schemas.microsoft.com/office/drawing/2014/main" id="{00000000-0008-0000-0300-0000E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262"/>
                <a:ext cx="6" cy="2"/>
              </a:xfrm>
              <a:custGeom>
                <a:avLst/>
                <a:gdLst>
                  <a:gd name="T0" fmla="*/ 0 w 6"/>
                  <a:gd name="T1" fmla="*/ 1 h 2"/>
                  <a:gd name="T2" fmla="*/ 1 w 6"/>
                  <a:gd name="T3" fmla="*/ 1 h 2"/>
                  <a:gd name="T4" fmla="*/ 3 w 6"/>
                  <a:gd name="T5" fmla="*/ 0 h 2"/>
                  <a:gd name="T6" fmla="*/ 4 w 6"/>
                  <a:gd name="T7" fmla="*/ 0 h 2"/>
                  <a:gd name="T8" fmla="*/ 6 w 6"/>
                  <a:gd name="T9" fmla="*/ 1 h 2"/>
                  <a:gd name="T10" fmla="*/ 4 w 6"/>
                  <a:gd name="T11" fmla="*/ 2 h 2"/>
                  <a:gd name="T12" fmla="*/ 4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2" name="Freeform 1795">
                <a:extLst>
                  <a:ext uri="{FF2B5EF4-FFF2-40B4-BE49-F238E27FC236}">
                    <a16:creationId xmlns:a16="http://schemas.microsoft.com/office/drawing/2014/main" id="{00000000-0008-0000-0300-0000E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" y="260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3 w 5"/>
                  <a:gd name="T3" fmla="*/ 5 h 6"/>
                  <a:gd name="T4" fmla="*/ 0 w 5"/>
                  <a:gd name="T5" fmla="*/ 5 h 6"/>
                  <a:gd name="T6" fmla="*/ 1 w 5"/>
                  <a:gd name="T7" fmla="*/ 3 h 6"/>
                  <a:gd name="T8" fmla="*/ 2 w 5"/>
                  <a:gd name="T9" fmla="*/ 2 h 6"/>
                  <a:gd name="T10" fmla="*/ 3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3" name="Freeform 1796">
                <a:extLst>
                  <a:ext uri="{FF2B5EF4-FFF2-40B4-BE49-F238E27FC236}">
                    <a16:creationId xmlns:a16="http://schemas.microsoft.com/office/drawing/2014/main" id="{00000000-0008-0000-0300-0000E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" y="26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4" name="Freeform 1797">
                <a:extLst>
                  <a:ext uri="{FF2B5EF4-FFF2-40B4-BE49-F238E27FC236}">
                    <a16:creationId xmlns:a16="http://schemas.microsoft.com/office/drawing/2014/main" id="{00000000-0008-0000-0300-0000F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" y="262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2 w 3"/>
                  <a:gd name="T5" fmla="*/ 6 h 6"/>
                  <a:gd name="T6" fmla="*/ 1 w 3"/>
                  <a:gd name="T7" fmla="*/ 5 h 6"/>
                  <a:gd name="T8" fmla="*/ 0 w 3"/>
                  <a:gd name="T9" fmla="*/ 5 h 6"/>
                  <a:gd name="T10" fmla="*/ 0 w 3"/>
                  <a:gd name="T11" fmla="*/ 3 h 6"/>
                  <a:gd name="T12" fmla="*/ 0 w 3"/>
                  <a:gd name="T13" fmla="*/ 3 h 6"/>
                  <a:gd name="T14" fmla="*/ 1 w 3"/>
                  <a:gd name="T15" fmla="*/ 3 h 6"/>
                  <a:gd name="T16" fmla="*/ 1 w 3"/>
                  <a:gd name="T17" fmla="*/ 1 h 6"/>
                  <a:gd name="T18" fmla="*/ 1 w 3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5" name="Freeform 1798">
                <a:extLst>
                  <a:ext uri="{FF2B5EF4-FFF2-40B4-BE49-F238E27FC236}">
                    <a16:creationId xmlns:a16="http://schemas.microsoft.com/office/drawing/2014/main" id="{00000000-0008-0000-0300-0000F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26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3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6" name="Freeform 1799">
                <a:extLst>
                  <a:ext uri="{FF2B5EF4-FFF2-40B4-BE49-F238E27FC236}">
                    <a16:creationId xmlns:a16="http://schemas.microsoft.com/office/drawing/2014/main" id="{00000000-0008-0000-0300-0000F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" y="267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7" name="Freeform 1800">
                <a:extLst>
                  <a:ext uri="{FF2B5EF4-FFF2-40B4-BE49-F238E27FC236}">
                    <a16:creationId xmlns:a16="http://schemas.microsoft.com/office/drawing/2014/main" id="{00000000-0008-0000-0300-0000F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0 w 7"/>
                  <a:gd name="T3" fmla="*/ 4 h 4"/>
                  <a:gd name="T4" fmla="*/ 1 w 7"/>
                  <a:gd name="T5" fmla="*/ 4 h 4"/>
                  <a:gd name="T6" fmla="*/ 3 w 7"/>
                  <a:gd name="T7" fmla="*/ 2 h 4"/>
                  <a:gd name="T8" fmla="*/ 6 w 7"/>
                  <a:gd name="T9" fmla="*/ 1 h 4"/>
                  <a:gd name="T10" fmla="*/ 7 w 7"/>
                  <a:gd name="T11" fmla="*/ 0 h 4"/>
                  <a:gd name="T12" fmla="*/ 6 w 7"/>
                  <a:gd name="T13" fmla="*/ 0 h 4"/>
                  <a:gd name="T14" fmla="*/ 4 w 7"/>
                  <a:gd name="T15" fmla="*/ 0 h 4"/>
                  <a:gd name="T16" fmla="*/ 2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8" name="Freeform 1801">
                <a:extLst>
                  <a:ext uri="{FF2B5EF4-FFF2-40B4-BE49-F238E27FC236}">
                    <a16:creationId xmlns:a16="http://schemas.microsoft.com/office/drawing/2014/main" id="{00000000-0008-0000-0300-0000F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" y="263"/>
                <a:ext cx="14" cy="9"/>
              </a:xfrm>
              <a:custGeom>
                <a:avLst/>
                <a:gdLst>
                  <a:gd name="T0" fmla="*/ 0 w 14"/>
                  <a:gd name="T1" fmla="*/ 1 h 9"/>
                  <a:gd name="T2" fmla="*/ 0 w 14"/>
                  <a:gd name="T3" fmla="*/ 3 h 9"/>
                  <a:gd name="T4" fmla="*/ 1 w 14"/>
                  <a:gd name="T5" fmla="*/ 2 h 9"/>
                  <a:gd name="T6" fmla="*/ 4 w 14"/>
                  <a:gd name="T7" fmla="*/ 0 h 9"/>
                  <a:gd name="T8" fmla="*/ 7 w 14"/>
                  <a:gd name="T9" fmla="*/ 1 h 9"/>
                  <a:gd name="T10" fmla="*/ 8 w 14"/>
                  <a:gd name="T11" fmla="*/ 3 h 9"/>
                  <a:gd name="T12" fmla="*/ 8 w 14"/>
                  <a:gd name="T13" fmla="*/ 4 h 9"/>
                  <a:gd name="T14" fmla="*/ 9 w 14"/>
                  <a:gd name="T15" fmla="*/ 5 h 9"/>
                  <a:gd name="T16" fmla="*/ 10 w 14"/>
                  <a:gd name="T17" fmla="*/ 8 h 9"/>
                  <a:gd name="T18" fmla="*/ 11 w 14"/>
                  <a:gd name="T19" fmla="*/ 9 h 9"/>
                  <a:gd name="T20" fmla="*/ 11 w 14"/>
                  <a:gd name="T21" fmla="*/ 7 h 9"/>
                  <a:gd name="T22" fmla="*/ 12 w 14"/>
                  <a:gd name="T23" fmla="*/ 7 h 9"/>
                  <a:gd name="T24" fmla="*/ 12 w 14"/>
                  <a:gd name="T25" fmla="*/ 6 h 9"/>
                  <a:gd name="T26" fmla="*/ 13 w 14"/>
                  <a:gd name="T27" fmla="*/ 6 h 9"/>
                  <a:gd name="T28" fmla="*/ 14 w 14"/>
                  <a:gd name="T29" fmla="*/ 4 h 9"/>
                  <a:gd name="T30" fmla="*/ 14 w 14"/>
                  <a:gd name="T3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9">
                    <a:moveTo>
                      <a:pt x="0" y="1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4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69" name="Freeform 1802">
                <a:extLst>
                  <a:ext uri="{FF2B5EF4-FFF2-40B4-BE49-F238E27FC236}">
                    <a16:creationId xmlns:a16="http://schemas.microsoft.com/office/drawing/2014/main" id="{00000000-0008-0000-0300-0000F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275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2 w 4"/>
                  <a:gd name="T3" fmla="*/ 0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0" name="Line 1803">
                <a:extLst>
                  <a:ext uri="{FF2B5EF4-FFF2-40B4-BE49-F238E27FC236}">
                    <a16:creationId xmlns:a16="http://schemas.microsoft.com/office/drawing/2014/main" id="{00000000-0008-0000-0300-0000F6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" y="276"/>
                <a:ext cx="2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1" name="Freeform 1804">
                <a:extLst>
                  <a:ext uri="{FF2B5EF4-FFF2-40B4-BE49-F238E27FC236}">
                    <a16:creationId xmlns:a16="http://schemas.microsoft.com/office/drawing/2014/main" id="{00000000-0008-0000-0300-0000F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" y="275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2" name="Freeform 1805">
                <a:extLst>
                  <a:ext uri="{FF2B5EF4-FFF2-40B4-BE49-F238E27FC236}">
                    <a16:creationId xmlns:a16="http://schemas.microsoft.com/office/drawing/2014/main" id="{00000000-0008-0000-0300-0000F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" y="280"/>
                <a:ext cx="9" cy="2"/>
              </a:xfrm>
              <a:custGeom>
                <a:avLst/>
                <a:gdLst>
                  <a:gd name="T0" fmla="*/ 0 w 9"/>
                  <a:gd name="T1" fmla="*/ 1 h 2"/>
                  <a:gd name="T2" fmla="*/ 0 w 9"/>
                  <a:gd name="T3" fmla="*/ 2 h 2"/>
                  <a:gd name="T4" fmla="*/ 1 w 9"/>
                  <a:gd name="T5" fmla="*/ 2 h 2"/>
                  <a:gd name="T6" fmla="*/ 2 w 9"/>
                  <a:gd name="T7" fmla="*/ 2 h 2"/>
                  <a:gd name="T8" fmla="*/ 5 w 9"/>
                  <a:gd name="T9" fmla="*/ 1 h 2"/>
                  <a:gd name="T10" fmla="*/ 8 w 9"/>
                  <a:gd name="T11" fmla="*/ 0 h 2"/>
                  <a:gd name="T12" fmla="*/ 9 w 9"/>
                  <a:gd name="T13" fmla="*/ 0 h 2"/>
                  <a:gd name="T14" fmla="*/ 8 w 9"/>
                  <a:gd name="T15" fmla="*/ 2 h 2"/>
                  <a:gd name="T16" fmla="*/ 8 w 9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0" y="1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3" name="Freeform 1806">
                <a:extLst>
                  <a:ext uri="{FF2B5EF4-FFF2-40B4-BE49-F238E27FC236}">
                    <a16:creationId xmlns:a16="http://schemas.microsoft.com/office/drawing/2014/main" id="{00000000-0008-0000-0300-0000F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" y="280"/>
                <a:ext cx="6" cy="3"/>
              </a:xfrm>
              <a:custGeom>
                <a:avLst/>
                <a:gdLst>
                  <a:gd name="T0" fmla="*/ 5 w 6"/>
                  <a:gd name="T1" fmla="*/ 2 h 3"/>
                  <a:gd name="T2" fmla="*/ 4 w 6"/>
                  <a:gd name="T3" fmla="*/ 2 h 3"/>
                  <a:gd name="T4" fmla="*/ 0 w 6"/>
                  <a:gd name="T5" fmla="*/ 3 h 3"/>
                  <a:gd name="T6" fmla="*/ 1 w 6"/>
                  <a:gd name="T7" fmla="*/ 1 h 3"/>
                  <a:gd name="T8" fmla="*/ 4 w 6"/>
                  <a:gd name="T9" fmla="*/ 0 h 3"/>
                  <a:gd name="T10" fmla="*/ 6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lnTo>
                      <a:pt x="4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4" name="Freeform 1807">
                <a:extLst>
                  <a:ext uri="{FF2B5EF4-FFF2-40B4-BE49-F238E27FC236}">
                    <a16:creationId xmlns:a16="http://schemas.microsoft.com/office/drawing/2014/main" id="{00000000-0008-0000-0300-0000F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" y="282"/>
                <a:ext cx="5" cy="2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2 h 2"/>
                  <a:gd name="T4" fmla="*/ 1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lnTo>
                      <a:pt x="5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5" name="Freeform 1808">
                <a:extLst>
                  <a:ext uri="{FF2B5EF4-FFF2-40B4-BE49-F238E27FC236}">
                    <a16:creationId xmlns:a16="http://schemas.microsoft.com/office/drawing/2014/main" id="{00000000-0008-0000-0300-0000F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" y="28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3 h 4"/>
                  <a:gd name="T4" fmla="*/ 2 w 4"/>
                  <a:gd name="T5" fmla="*/ 1 h 4"/>
                  <a:gd name="T6" fmla="*/ 3 w 4"/>
                  <a:gd name="T7" fmla="*/ 0 h 4"/>
                  <a:gd name="T8" fmla="*/ 4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6" name="Freeform 1809">
                <a:extLst>
                  <a:ext uri="{FF2B5EF4-FFF2-40B4-BE49-F238E27FC236}">
                    <a16:creationId xmlns:a16="http://schemas.microsoft.com/office/drawing/2014/main" id="{00000000-0008-0000-0300-0000F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" y="283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0 h 1"/>
                  <a:gd name="T6" fmla="*/ 1 w 4"/>
                  <a:gd name="T7" fmla="*/ 0 h 1"/>
                  <a:gd name="T8" fmla="*/ 3 w 4"/>
                  <a:gd name="T9" fmla="*/ 1 h 1"/>
                  <a:gd name="T10" fmla="*/ 4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7" name="Freeform 1810">
                <a:extLst>
                  <a:ext uri="{FF2B5EF4-FFF2-40B4-BE49-F238E27FC236}">
                    <a16:creationId xmlns:a16="http://schemas.microsoft.com/office/drawing/2014/main" id="{00000000-0008-0000-0300-0000F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" y="28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8" name="Freeform 1811">
                <a:extLst>
                  <a:ext uri="{FF2B5EF4-FFF2-40B4-BE49-F238E27FC236}">
                    <a16:creationId xmlns:a16="http://schemas.microsoft.com/office/drawing/2014/main" id="{00000000-0008-0000-0300-0000F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281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1 w 8"/>
                  <a:gd name="T5" fmla="*/ 0 h 6"/>
                  <a:gd name="T6" fmla="*/ 1 w 8"/>
                  <a:gd name="T7" fmla="*/ 1 h 6"/>
                  <a:gd name="T8" fmla="*/ 2 w 8"/>
                  <a:gd name="T9" fmla="*/ 1 h 6"/>
                  <a:gd name="T10" fmla="*/ 3 w 8"/>
                  <a:gd name="T11" fmla="*/ 0 h 6"/>
                  <a:gd name="T12" fmla="*/ 3 w 8"/>
                  <a:gd name="T13" fmla="*/ 1 h 6"/>
                  <a:gd name="T14" fmla="*/ 5 w 8"/>
                  <a:gd name="T15" fmla="*/ 2 h 6"/>
                  <a:gd name="T16" fmla="*/ 7 w 8"/>
                  <a:gd name="T17" fmla="*/ 2 h 6"/>
                  <a:gd name="T18" fmla="*/ 8 w 8"/>
                  <a:gd name="T19" fmla="*/ 3 h 6"/>
                  <a:gd name="T20" fmla="*/ 8 w 8"/>
                  <a:gd name="T21" fmla="*/ 6 h 6"/>
                  <a:gd name="T22" fmla="*/ 8 w 8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79" name="Freeform 1812">
                <a:extLst>
                  <a:ext uri="{FF2B5EF4-FFF2-40B4-BE49-F238E27FC236}">
                    <a16:creationId xmlns:a16="http://schemas.microsoft.com/office/drawing/2014/main" id="{00000000-0008-0000-0300-0000F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" y="284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1 w 3"/>
                  <a:gd name="T5" fmla="*/ 2 h 4"/>
                  <a:gd name="T6" fmla="*/ 2 w 3"/>
                  <a:gd name="T7" fmla="*/ 4 h 4"/>
                  <a:gd name="T8" fmla="*/ 3 w 3"/>
                  <a:gd name="T9" fmla="*/ 3 h 4"/>
                  <a:gd name="T10" fmla="*/ 2 w 3"/>
                  <a:gd name="T11" fmla="*/ 1 h 4"/>
                  <a:gd name="T12" fmla="*/ 1 w 3"/>
                  <a:gd name="T13" fmla="*/ 0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0" name="Freeform 1813">
                <a:extLst>
                  <a:ext uri="{FF2B5EF4-FFF2-40B4-BE49-F238E27FC236}">
                    <a16:creationId xmlns:a16="http://schemas.microsoft.com/office/drawing/2014/main" id="{00000000-0008-0000-0300-00000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287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1" name="Freeform 1814">
                <a:extLst>
                  <a:ext uri="{FF2B5EF4-FFF2-40B4-BE49-F238E27FC236}">
                    <a16:creationId xmlns:a16="http://schemas.microsoft.com/office/drawing/2014/main" id="{00000000-0008-0000-0300-00000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277"/>
                <a:ext cx="10" cy="12"/>
              </a:xfrm>
              <a:custGeom>
                <a:avLst/>
                <a:gdLst>
                  <a:gd name="T0" fmla="*/ 8 w 10"/>
                  <a:gd name="T1" fmla="*/ 12 h 12"/>
                  <a:gd name="T2" fmla="*/ 9 w 10"/>
                  <a:gd name="T3" fmla="*/ 12 h 12"/>
                  <a:gd name="T4" fmla="*/ 9 w 10"/>
                  <a:gd name="T5" fmla="*/ 10 h 12"/>
                  <a:gd name="T6" fmla="*/ 10 w 10"/>
                  <a:gd name="T7" fmla="*/ 7 h 12"/>
                  <a:gd name="T8" fmla="*/ 9 w 10"/>
                  <a:gd name="T9" fmla="*/ 6 h 12"/>
                  <a:gd name="T10" fmla="*/ 8 w 10"/>
                  <a:gd name="T11" fmla="*/ 5 h 12"/>
                  <a:gd name="T12" fmla="*/ 8 w 10"/>
                  <a:gd name="T13" fmla="*/ 4 h 12"/>
                  <a:gd name="T14" fmla="*/ 8 w 10"/>
                  <a:gd name="T15" fmla="*/ 3 h 12"/>
                  <a:gd name="T16" fmla="*/ 8 w 10"/>
                  <a:gd name="T17" fmla="*/ 2 h 12"/>
                  <a:gd name="T18" fmla="*/ 8 w 10"/>
                  <a:gd name="T19" fmla="*/ 2 h 12"/>
                  <a:gd name="T20" fmla="*/ 8 w 10"/>
                  <a:gd name="T21" fmla="*/ 2 h 12"/>
                  <a:gd name="T22" fmla="*/ 5 w 10"/>
                  <a:gd name="T23" fmla="*/ 3 h 12"/>
                  <a:gd name="T24" fmla="*/ 6 w 10"/>
                  <a:gd name="T25" fmla="*/ 1 h 12"/>
                  <a:gd name="T26" fmla="*/ 3 w 10"/>
                  <a:gd name="T27" fmla="*/ 1 h 12"/>
                  <a:gd name="T28" fmla="*/ 2 w 10"/>
                  <a:gd name="T29" fmla="*/ 1 h 12"/>
                  <a:gd name="T30" fmla="*/ 0 w 10"/>
                  <a:gd name="T31" fmla="*/ 1 h 12"/>
                  <a:gd name="T32" fmla="*/ 2 w 10"/>
                  <a:gd name="T33" fmla="*/ 0 h 12"/>
                  <a:gd name="T34" fmla="*/ 2 w 10"/>
                  <a:gd name="T3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2">
                    <a:moveTo>
                      <a:pt x="8" y="12"/>
                    </a:moveTo>
                    <a:lnTo>
                      <a:pt x="9" y="12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" name="Freeform 1815">
                <a:extLst>
                  <a:ext uri="{FF2B5EF4-FFF2-40B4-BE49-F238E27FC236}">
                    <a16:creationId xmlns:a16="http://schemas.microsoft.com/office/drawing/2014/main" id="{00000000-0008-0000-0300-00000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284"/>
                <a:ext cx="6" cy="7"/>
              </a:xfrm>
              <a:custGeom>
                <a:avLst/>
                <a:gdLst>
                  <a:gd name="T0" fmla="*/ 5 w 6"/>
                  <a:gd name="T1" fmla="*/ 5 h 7"/>
                  <a:gd name="T2" fmla="*/ 5 w 6"/>
                  <a:gd name="T3" fmla="*/ 3 h 7"/>
                  <a:gd name="T4" fmla="*/ 6 w 6"/>
                  <a:gd name="T5" fmla="*/ 1 h 7"/>
                  <a:gd name="T6" fmla="*/ 6 w 6"/>
                  <a:gd name="T7" fmla="*/ 0 h 7"/>
                  <a:gd name="T8" fmla="*/ 3 w 6"/>
                  <a:gd name="T9" fmla="*/ 3 h 7"/>
                  <a:gd name="T10" fmla="*/ 2 w 6"/>
                  <a:gd name="T11" fmla="*/ 2 h 7"/>
                  <a:gd name="T12" fmla="*/ 2 w 6"/>
                  <a:gd name="T13" fmla="*/ 2 h 7"/>
                  <a:gd name="T14" fmla="*/ 0 w 6"/>
                  <a:gd name="T15" fmla="*/ 4 h 7"/>
                  <a:gd name="T16" fmla="*/ 0 w 6"/>
                  <a:gd name="T17" fmla="*/ 5 h 7"/>
                  <a:gd name="T18" fmla="*/ 0 w 6"/>
                  <a:gd name="T19" fmla="*/ 5 h 7"/>
                  <a:gd name="T20" fmla="*/ 0 w 6"/>
                  <a:gd name="T21" fmla="*/ 5 h 7"/>
                  <a:gd name="T22" fmla="*/ 0 w 6"/>
                  <a:gd name="T23" fmla="*/ 5 h 7"/>
                  <a:gd name="T24" fmla="*/ 2 w 6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" name="Freeform 1816">
                <a:extLst>
                  <a:ext uri="{FF2B5EF4-FFF2-40B4-BE49-F238E27FC236}">
                    <a16:creationId xmlns:a16="http://schemas.microsoft.com/office/drawing/2014/main" id="{00000000-0008-0000-0300-00000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83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6 w 8"/>
                  <a:gd name="T3" fmla="*/ 8 h 8"/>
                  <a:gd name="T4" fmla="*/ 4 w 8"/>
                  <a:gd name="T5" fmla="*/ 7 h 8"/>
                  <a:gd name="T6" fmla="*/ 4 w 8"/>
                  <a:gd name="T7" fmla="*/ 6 h 8"/>
                  <a:gd name="T8" fmla="*/ 2 w 8"/>
                  <a:gd name="T9" fmla="*/ 6 h 8"/>
                  <a:gd name="T10" fmla="*/ 1 w 8"/>
                  <a:gd name="T11" fmla="*/ 6 h 8"/>
                  <a:gd name="T12" fmla="*/ 1 w 8"/>
                  <a:gd name="T13" fmla="*/ 6 h 8"/>
                  <a:gd name="T14" fmla="*/ 0 w 8"/>
                  <a:gd name="T15" fmla="*/ 6 h 8"/>
                  <a:gd name="T16" fmla="*/ 1 w 8"/>
                  <a:gd name="T17" fmla="*/ 4 h 8"/>
                  <a:gd name="T18" fmla="*/ 2 w 8"/>
                  <a:gd name="T19" fmla="*/ 2 h 8"/>
                  <a:gd name="T20" fmla="*/ 2 w 8"/>
                  <a:gd name="T21" fmla="*/ 2 h 8"/>
                  <a:gd name="T22" fmla="*/ 4 w 8"/>
                  <a:gd name="T23" fmla="*/ 1 h 8"/>
                  <a:gd name="T24" fmla="*/ 4 w 8"/>
                  <a:gd name="T25" fmla="*/ 0 h 8"/>
                  <a:gd name="T26" fmla="*/ 5 w 8"/>
                  <a:gd name="T27" fmla="*/ 1 h 8"/>
                  <a:gd name="T28" fmla="*/ 7 w 8"/>
                  <a:gd name="T2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" name="Freeform 1817">
                <a:extLst>
                  <a:ext uri="{FF2B5EF4-FFF2-40B4-BE49-F238E27FC236}">
                    <a16:creationId xmlns:a16="http://schemas.microsoft.com/office/drawing/2014/main" id="{00000000-0008-0000-0300-00000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" y="29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" name="Freeform 1818">
                <a:extLst>
                  <a:ext uri="{FF2B5EF4-FFF2-40B4-BE49-F238E27FC236}">
                    <a16:creationId xmlns:a16="http://schemas.microsoft.com/office/drawing/2014/main" id="{00000000-0008-0000-0300-00000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91"/>
                <a:ext cx="9" cy="3"/>
              </a:xfrm>
              <a:custGeom>
                <a:avLst/>
                <a:gdLst>
                  <a:gd name="T0" fmla="*/ 1 w 9"/>
                  <a:gd name="T1" fmla="*/ 2 h 3"/>
                  <a:gd name="T2" fmla="*/ 0 w 9"/>
                  <a:gd name="T3" fmla="*/ 0 h 3"/>
                  <a:gd name="T4" fmla="*/ 1 w 9"/>
                  <a:gd name="T5" fmla="*/ 0 h 3"/>
                  <a:gd name="T6" fmla="*/ 2 w 9"/>
                  <a:gd name="T7" fmla="*/ 0 h 3"/>
                  <a:gd name="T8" fmla="*/ 4 w 9"/>
                  <a:gd name="T9" fmla="*/ 0 h 3"/>
                  <a:gd name="T10" fmla="*/ 5 w 9"/>
                  <a:gd name="T11" fmla="*/ 0 h 3"/>
                  <a:gd name="T12" fmla="*/ 6 w 9"/>
                  <a:gd name="T13" fmla="*/ 1 h 3"/>
                  <a:gd name="T14" fmla="*/ 7 w 9"/>
                  <a:gd name="T15" fmla="*/ 3 h 3"/>
                  <a:gd name="T16" fmla="*/ 9 w 9"/>
                  <a:gd name="T17" fmla="*/ 3 h 3"/>
                  <a:gd name="T18" fmla="*/ 9 w 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" name="Freeform 1819">
                <a:extLst>
                  <a:ext uri="{FF2B5EF4-FFF2-40B4-BE49-F238E27FC236}">
                    <a16:creationId xmlns:a16="http://schemas.microsoft.com/office/drawing/2014/main" id="{00000000-0008-0000-0300-00000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" y="289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1 w 3"/>
                  <a:gd name="T3" fmla="*/ 2 h 5"/>
                  <a:gd name="T4" fmla="*/ 1 w 3"/>
                  <a:gd name="T5" fmla="*/ 5 h 5"/>
                  <a:gd name="T6" fmla="*/ 3 w 3"/>
                  <a:gd name="T7" fmla="*/ 4 h 5"/>
                  <a:gd name="T8" fmla="*/ 3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" name="Freeform 1820">
                <a:extLst>
                  <a:ext uri="{FF2B5EF4-FFF2-40B4-BE49-F238E27FC236}">
                    <a16:creationId xmlns:a16="http://schemas.microsoft.com/office/drawing/2014/main" id="{00000000-0008-0000-0300-00000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9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8" name="Freeform 1821">
                <a:extLst>
                  <a:ext uri="{FF2B5EF4-FFF2-40B4-BE49-F238E27FC236}">
                    <a16:creationId xmlns:a16="http://schemas.microsoft.com/office/drawing/2014/main" id="{00000000-0008-0000-0300-00000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" y="296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  <a:gd name="T8" fmla="*/ 1 w 3"/>
                  <a:gd name="T9" fmla="*/ 0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" name="Freeform 1822">
                <a:extLst>
                  <a:ext uri="{FF2B5EF4-FFF2-40B4-BE49-F238E27FC236}">
                    <a16:creationId xmlns:a16="http://schemas.microsoft.com/office/drawing/2014/main" id="{00000000-0008-0000-0300-00000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" y="29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" name="Freeform 1823">
                <a:extLst>
                  <a:ext uri="{FF2B5EF4-FFF2-40B4-BE49-F238E27FC236}">
                    <a16:creationId xmlns:a16="http://schemas.microsoft.com/office/drawing/2014/main" id="{00000000-0008-0000-0300-00000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" y="291"/>
                <a:ext cx="10" cy="8"/>
              </a:xfrm>
              <a:custGeom>
                <a:avLst/>
                <a:gdLst>
                  <a:gd name="T0" fmla="*/ 0 w 10"/>
                  <a:gd name="T1" fmla="*/ 5 h 8"/>
                  <a:gd name="T2" fmla="*/ 2 w 10"/>
                  <a:gd name="T3" fmla="*/ 4 h 8"/>
                  <a:gd name="T4" fmla="*/ 3 w 10"/>
                  <a:gd name="T5" fmla="*/ 4 h 8"/>
                  <a:gd name="T6" fmla="*/ 2 w 10"/>
                  <a:gd name="T7" fmla="*/ 6 h 8"/>
                  <a:gd name="T8" fmla="*/ 1 w 10"/>
                  <a:gd name="T9" fmla="*/ 7 h 8"/>
                  <a:gd name="T10" fmla="*/ 1 w 10"/>
                  <a:gd name="T11" fmla="*/ 8 h 8"/>
                  <a:gd name="T12" fmla="*/ 2 w 10"/>
                  <a:gd name="T13" fmla="*/ 7 h 8"/>
                  <a:gd name="T14" fmla="*/ 4 w 10"/>
                  <a:gd name="T15" fmla="*/ 6 h 8"/>
                  <a:gd name="T16" fmla="*/ 4 w 10"/>
                  <a:gd name="T17" fmla="*/ 6 h 8"/>
                  <a:gd name="T18" fmla="*/ 5 w 10"/>
                  <a:gd name="T19" fmla="*/ 4 h 8"/>
                  <a:gd name="T20" fmla="*/ 4 w 10"/>
                  <a:gd name="T21" fmla="*/ 1 h 8"/>
                  <a:gd name="T22" fmla="*/ 5 w 10"/>
                  <a:gd name="T23" fmla="*/ 0 h 8"/>
                  <a:gd name="T24" fmla="*/ 6 w 10"/>
                  <a:gd name="T25" fmla="*/ 3 h 8"/>
                  <a:gd name="T26" fmla="*/ 7 w 10"/>
                  <a:gd name="T27" fmla="*/ 4 h 8"/>
                  <a:gd name="T28" fmla="*/ 7 w 10"/>
                  <a:gd name="T29" fmla="*/ 5 h 8"/>
                  <a:gd name="T30" fmla="*/ 8 w 10"/>
                  <a:gd name="T31" fmla="*/ 5 h 8"/>
                  <a:gd name="T32" fmla="*/ 10 w 10"/>
                  <a:gd name="T3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0" y="5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" name="Freeform 1824">
                <a:extLst>
                  <a:ext uri="{FF2B5EF4-FFF2-40B4-BE49-F238E27FC236}">
                    <a16:creationId xmlns:a16="http://schemas.microsoft.com/office/drawing/2014/main" id="{00000000-0008-0000-0300-00000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29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3 w 4"/>
                  <a:gd name="T3" fmla="*/ 3 h 5"/>
                  <a:gd name="T4" fmla="*/ 1 w 4"/>
                  <a:gd name="T5" fmla="*/ 3 h 5"/>
                  <a:gd name="T6" fmla="*/ 0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" name="Freeform 1825">
                <a:extLst>
                  <a:ext uri="{FF2B5EF4-FFF2-40B4-BE49-F238E27FC236}">
                    <a16:creationId xmlns:a16="http://schemas.microsoft.com/office/drawing/2014/main" id="{00000000-0008-0000-0300-00000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303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3 h 4"/>
                  <a:gd name="T4" fmla="*/ 1 w 3"/>
                  <a:gd name="T5" fmla="*/ 2 h 4"/>
                  <a:gd name="T6" fmla="*/ 1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" name="Freeform 1826">
                <a:extLst>
                  <a:ext uri="{FF2B5EF4-FFF2-40B4-BE49-F238E27FC236}">
                    <a16:creationId xmlns:a16="http://schemas.microsoft.com/office/drawing/2014/main" id="{00000000-0008-0000-0300-00000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30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0 h 2"/>
                  <a:gd name="T4" fmla="*/ 3 w 4"/>
                  <a:gd name="T5" fmla="*/ 0 h 2"/>
                  <a:gd name="T6" fmla="*/ 3 w 4"/>
                  <a:gd name="T7" fmla="*/ 0 h 2"/>
                  <a:gd name="T8" fmla="*/ 4 w 4"/>
                  <a:gd name="T9" fmla="*/ 0 h 2"/>
                  <a:gd name="T10" fmla="*/ 4 w 4"/>
                  <a:gd name="T11" fmla="*/ 1 h 2"/>
                  <a:gd name="T12" fmla="*/ 1 w 4"/>
                  <a:gd name="T13" fmla="*/ 2 h 2"/>
                  <a:gd name="T14" fmla="*/ 1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4" name="Freeform 1827">
                <a:extLst>
                  <a:ext uri="{FF2B5EF4-FFF2-40B4-BE49-F238E27FC236}">
                    <a16:creationId xmlns:a16="http://schemas.microsoft.com/office/drawing/2014/main" id="{00000000-0008-0000-0300-00000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30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5" name="Freeform 1828">
                <a:extLst>
                  <a:ext uri="{FF2B5EF4-FFF2-40B4-BE49-F238E27FC236}">
                    <a16:creationId xmlns:a16="http://schemas.microsoft.com/office/drawing/2014/main" id="{00000000-0008-0000-0300-00000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" y="307"/>
                <a:ext cx="9" cy="2"/>
              </a:xfrm>
              <a:custGeom>
                <a:avLst/>
                <a:gdLst>
                  <a:gd name="T0" fmla="*/ 0 w 9"/>
                  <a:gd name="T1" fmla="*/ 1 h 2"/>
                  <a:gd name="T2" fmla="*/ 0 w 9"/>
                  <a:gd name="T3" fmla="*/ 1 h 2"/>
                  <a:gd name="T4" fmla="*/ 5 w 9"/>
                  <a:gd name="T5" fmla="*/ 2 h 2"/>
                  <a:gd name="T6" fmla="*/ 8 w 9"/>
                  <a:gd name="T7" fmla="*/ 2 h 2"/>
                  <a:gd name="T8" fmla="*/ 9 w 9"/>
                  <a:gd name="T9" fmla="*/ 2 h 2"/>
                  <a:gd name="T10" fmla="*/ 9 w 9"/>
                  <a:gd name="T11" fmla="*/ 1 h 2"/>
                  <a:gd name="T12" fmla="*/ 6 w 9"/>
                  <a:gd name="T13" fmla="*/ 0 h 2"/>
                  <a:gd name="T14" fmla="*/ 4 w 9"/>
                  <a:gd name="T15" fmla="*/ 0 h 2"/>
                  <a:gd name="T16" fmla="*/ 4 w 9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0" y="1"/>
                    </a:moveTo>
                    <a:lnTo>
                      <a:pt x="0" y="1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6" name="Freeform 1829">
                <a:extLst>
                  <a:ext uri="{FF2B5EF4-FFF2-40B4-BE49-F238E27FC236}">
                    <a16:creationId xmlns:a16="http://schemas.microsoft.com/office/drawing/2014/main" id="{00000000-0008-0000-0300-00001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30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0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7" name="Freeform 1830">
                <a:extLst>
                  <a:ext uri="{FF2B5EF4-FFF2-40B4-BE49-F238E27FC236}">
                    <a16:creationId xmlns:a16="http://schemas.microsoft.com/office/drawing/2014/main" id="{00000000-0008-0000-0300-00001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" y="310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8" name="Freeform 1831">
                <a:extLst>
                  <a:ext uri="{FF2B5EF4-FFF2-40B4-BE49-F238E27FC236}">
                    <a16:creationId xmlns:a16="http://schemas.microsoft.com/office/drawing/2014/main" id="{00000000-0008-0000-0300-00001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30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9" name="Freeform 1832">
                <a:extLst>
                  <a:ext uri="{FF2B5EF4-FFF2-40B4-BE49-F238E27FC236}">
                    <a16:creationId xmlns:a16="http://schemas.microsoft.com/office/drawing/2014/main" id="{00000000-0008-0000-0300-00001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309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  <a:gd name="T8" fmla="*/ 2 w 3"/>
                  <a:gd name="T9" fmla="*/ 2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0" name="Freeform 1833">
                <a:extLst>
                  <a:ext uri="{FF2B5EF4-FFF2-40B4-BE49-F238E27FC236}">
                    <a16:creationId xmlns:a16="http://schemas.microsoft.com/office/drawing/2014/main" id="{00000000-0008-0000-0300-00001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" y="313"/>
                <a:ext cx="6" cy="1"/>
              </a:xfrm>
              <a:custGeom>
                <a:avLst/>
                <a:gdLst>
                  <a:gd name="T0" fmla="*/ 1 w 6"/>
                  <a:gd name="T1" fmla="*/ 1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0 h 1"/>
                  <a:gd name="T8" fmla="*/ 3 w 6"/>
                  <a:gd name="T9" fmla="*/ 0 h 1"/>
                  <a:gd name="T10" fmla="*/ 3 w 6"/>
                  <a:gd name="T11" fmla="*/ 0 h 1"/>
                  <a:gd name="T12" fmla="*/ 6 w 6"/>
                  <a:gd name="T13" fmla="*/ 0 h 1"/>
                  <a:gd name="T14" fmla="*/ 6 w 6"/>
                  <a:gd name="T15" fmla="*/ 1 h 1"/>
                  <a:gd name="T16" fmla="*/ 6 w 6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1" name="Freeform 1834">
                <a:extLst>
                  <a:ext uri="{FF2B5EF4-FFF2-40B4-BE49-F238E27FC236}">
                    <a16:creationId xmlns:a16="http://schemas.microsoft.com/office/drawing/2014/main" id="{00000000-0008-0000-0300-00001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" y="311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0 w 4"/>
                  <a:gd name="T5" fmla="*/ 2 h 3"/>
                  <a:gd name="T6" fmla="*/ 0 w 4"/>
                  <a:gd name="T7" fmla="*/ 1 h 3"/>
                  <a:gd name="T8" fmla="*/ 0 w 4"/>
                  <a:gd name="T9" fmla="*/ 0 h 3"/>
                  <a:gd name="T10" fmla="*/ 2 w 4"/>
                  <a:gd name="T11" fmla="*/ 0 h 3"/>
                  <a:gd name="T12" fmla="*/ 4 w 4"/>
                  <a:gd name="T13" fmla="*/ 0 h 3"/>
                  <a:gd name="T14" fmla="*/ 4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2" name="Freeform 1835">
                <a:extLst>
                  <a:ext uri="{FF2B5EF4-FFF2-40B4-BE49-F238E27FC236}">
                    <a16:creationId xmlns:a16="http://schemas.microsoft.com/office/drawing/2014/main" id="{00000000-0008-0000-0300-00001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" y="31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2 w 5"/>
                  <a:gd name="T3" fmla="*/ 1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3" name="Freeform 1836">
                <a:extLst>
                  <a:ext uri="{FF2B5EF4-FFF2-40B4-BE49-F238E27FC236}">
                    <a16:creationId xmlns:a16="http://schemas.microsoft.com/office/drawing/2014/main" id="{00000000-0008-0000-0300-00001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" y="31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4" name="Line 1837">
                <a:extLst>
                  <a:ext uri="{FF2B5EF4-FFF2-40B4-BE49-F238E27FC236}">
                    <a16:creationId xmlns:a16="http://schemas.microsoft.com/office/drawing/2014/main" id="{00000000-0008-0000-0300-000018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9" y="314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5" name="Line 1838">
                <a:extLst>
                  <a:ext uri="{FF2B5EF4-FFF2-40B4-BE49-F238E27FC236}">
                    <a16:creationId xmlns:a16="http://schemas.microsoft.com/office/drawing/2014/main" id="{00000000-0008-0000-0300-000019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" y="314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6" name="Freeform 1839">
                <a:extLst>
                  <a:ext uri="{FF2B5EF4-FFF2-40B4-BE49-F238E27FC236}">
                    <a16:creationId xmlns:a16="http://schemas.microsoft.com/office/drawing/2014/main" id="{00000000-0008-0000-0300-00001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31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3 w 8"/>
                  <a:gd name="T5" fmla="*/ 1 h 1"/>
                  <a:gd name="T6" fmla="*/ 5 w 8"/>
                  <a:gd name="T7" fmla="*/ 0 h 1"/>
                  <a:gd name="T8" fmla="*/ 6 w 8"/>
                  <a:gd name="T9" fmla="*/ 0 h 1"/>
                  <a:gd name="T10" fmla="*/ 6 w 8"/>
                  <a:gd name="T11" fmla="*/ 0 h 1"/>
                  <a:gd name="T12" fmla="*/ 8 w 8"/>
                  <a:gd name="T13" fmla="*/ 0 h 1"/>
                  <a:gd name="T14" fmla="*/ 8 w 8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7" name="Freeform 1840">
                <a:extLst>
                  <a:ext uri="{FF2B5EF4-FFF2-40B4-BE49-F238E27FC236}">
                    <a16:creationId xmlns:a16="http://schemas.microsoft.com/office/drawing/2014/main" id="{00000000-0008-0000-0300-00001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314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5 w 6"/>
                  <a:gd name="T3" fmla="*/ 2 h 2"/>
                  <a:gd name="T4" fmla="*/ 1 w 6"/>
                  <a:gd name="T5" fmla="*/ 1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5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8" name="Freeform 1841">
                <a:extLst>
                  <a:ext uri="{FF2B5EF4-FFF2-40B4-BE49-F238E27FC236}">
                    <a16:creationId xmlns:a16="http://schemas.microsoft.com/office/drawing/2014/main" id="{00000000-0008-0000-0300-00001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31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3 h 3"/>
                  <a:gd name="T4" fmla="*/ 0 w 1"/>
                  <a:gd name="T5" fmla="*/ 2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09" name="Freeform 1842">
                <a:extLst>
                  <a:ext uri="{FF2B5EF4-FFF2-40B4-BE49-F238E27FC236}">
                    <a16:creationId xmlns:a16="http://schemas.microsoft.com/office/drawing/2014/main" id="{00000000-0008-0000-0300-00001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" y="316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2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0" name="Freeform 1843">
                <a:extLst>
                  <a:ext uri="{FF2B5EF4-FFF2-40B4-BE49-F238E27FC236}">
                    <a16:creationId xmlns:a16="http://schemas.microsoft.com/office/drawing/2014/main" id="{00000000-0008-0000-0300-00001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316"/>
                <a:ext cx="7" cy="5"/>
              </a:xfrm>
              <a:custGeom>
                <a:avLst/>
                <a:gdLst>
                  <a:gd name="T0" fmla="*/ 2 w 7"/>
                  <a:gd name="T1" fmla="*/ 5 h 5"/>
                  <a:gd name="T2" fmla="*/ 2 w 7"/>
                  <a:gd name="T3" fmla="*/ 4 h 5"/>
                  <a:gd name="T4" fmla="*/ 3 w 7"/>
                  <a:gd name="T5" fmla="*/ 4 h 5"/>
                  <a:gd name="T6" fmla="*/ 5 w 7"/>
                  <a:gd name="T7" fmla="*/ 3 h 5"/>
                  <a:gd name="T8" fmla="*/ 4 w 7"/>
                  <a:gd name="T9" fmla="*/ 2 h 5"/>
                  <a:gd name="T10" fmla="*/ 1 w 7"/>
                  <a:gd name="T11" fmla="*/ 2 h 5"/>
                  <a:gd name="T12" fmla="*/ 1 w 7"/>
                  <a:gd name="T13" fmla="*/ 2 h 5"/>
                  <a:gd name="T14" fmla="*/ 0 w 7"/>
                  <a:gd name="T15" fmla="*/ 0 h 5"/>
                  <a:gd name="T16" fmla="*/ 3 w 7"/>
                  <a:gd name="T17" fmla="*/ 0 h 5"/>
                  <a:gd name="T18" fmla="*/ 6 w 7"/>
                  <a:gd name="T19" fmla="*/ 0 h 5"/>
                  <a:gd name="T20" fmla="*/ 7 w 7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2" y="5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1" name="Freeform 1844">
                <a:extLst>
                  <a:ext uri="{FF2B5EF4-FFF2-40B4-BE49-F238E27FC236}">
                    <a16:creationId xmlns:a16="http://schemas.microsoft.com/office/drawing/2014/main" id="{00000000-0008-0000-0300-00001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3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1 w 2"/>
                  <a:gd name="T7" fmla="*/ 0 h 3"/>
                  <a:gd name="T8" fmla="*/ 0 w 2"/>
                  <a:gd name="T9" fmla="*/ 0 h 3"/>
                  <a:gd name="T10" fmla="*/ 0 w 2"/>
                  <a:gd name="T11" fmla="*/ 2 h 3"/>
                  <a:gd name="T12" fmla="*/ 0 w 2"/>
                  <a:gd name="T13" fmla="*/ 3 h 3"/>
                  <a:gd name="T14" fmla="*/ 1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2" name="Freeform 1845">
                <a:extLst>
                  <a:ext uri="{FF2B5EF4-FFF2-40B4-BE49-F238E27FC236}">
                    <a16:creationId xmlns:a16="http://schemas.microsoft.com/office/drawing/2014/main" id="{00000000-0008-0000-0300-00002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320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2 h 4"/>
                  <a:gd name="T4" fmla="*/ 3 w 3"/>
                  <a:gd name="T5" fmla="*/ 1 h 4"/>
                  <a:gd name="T6" fmla="*/ 3 w 3"/>
                  <a:gd name="T7" fmla="*/ 1 h 4"/>
                  <a:gd name="T8" fmla="*/ 2 w 3"/>
                  <a:gd name="T9" fmla="*/ 0 h 4"/>
                  <a:gd name="T10" fmla="*/ 1 w 3"/>
                  <a:gd name="T11" fmla="*/ 1 h 4"/>
                  <a:gd name="T12" fmla="*/ 1 w 3"/>
                  <a:gd name="T13" fmla="*/ 2 h 4"/>
                  <a:gd name="T14" fmla="*/ 1 w 3"/>
                  <a:gd name="T15" fmla="*/ 2 h 4"/>
                  <a:gd name="T16" fmla="*/ 0 w 3"/>
                  <a:gd name="T17" fmla="*/ 3 h 4"/>
                  <a:gd name="T18" fmla="*/ 1 w 3"/>
                  <a:gd name="T19" fmla="*/ 3 h 4"/>
                  <a:gd name="T20" fmla="*/ 2 w 3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3" name="Freeform 1846">
                <a:extLst>
                  <a:ext uri="{FF2B5EF4-FFF2-40B4-BE49-F238E27FC236}">
                    <a16:creationId xmlns:a16="http://schemas.microsoft.com/office/drawing/2014/main" id="{00000000-0008-0000-0300-00002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" y="3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2 w 3"/>
                  <a:gd name="T3" fmla="*/ 2 h 3"/>
                  <a:gd name="T4" fmla="*/ 2 w 3"/>
                  <a:gd name="T5" fmla="*/ 1 h 3"/>
                  <a:gd name="T6" fmla="*/ 3 w 3"/>
                  <a:gd name="T7" fmla="*/ 1 h 3"/>
                  <a:gd name="T8" fmla="*/ 2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4" name="Freeform 1847">
                <a:extLst>
                  <a:ext uri="{FF2B5EF4-FFF2-40B4-BE49-F238E27FC236}">
                    <a16:creationId xmlns:a16="http://schemas.microsoft.com/office/drawing/2014/main" id="{00000000-0008-0000-0300-00002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" y="324"/>
                <a:ext cx="4" cy="3"/>
              </a:xfrm>
              <a:custGeom>
                <a:avLst/>
                <a:gdLst>
                  <a:gd name="T0" fmla="*/ 3 w 4"/>
                  <a:gd name="T1" fmla="*/ 3 h 3"/>
                  <a:gd name="T2" fmla="*/ 4 w 4"/>
                  <a:gd name="T3" fmla="*/ 2 h 3"/>
                  <a:gd name="T4" fmla="*/ 3 w 4"/>
                  <a:gd name="T5" fmla="*/ 1 h 3"/>
                  <a:gd name="T6" fmla="*/ 2 w 4"/>
                  <a:gd name="T7" fmla="*/ 0 h 3"/>
                  <a:gd name="T8" fmla="*/ 0 w 4"/>
                  <a:gd name="T9" fmla="*/ 1 h 3"/>
                  <a:gd name="T10" fmla="*/ 0 w 4"/>
                  <a:gd name="T11" fmla="*/ 2 h 3"/>
                  <a:gd name="T12" fmla="*/ 1 w 4"/>
                  <a:gd name="T13" fmla="*/ 2 h 3"/>
                  <a:gd name="T14" fmla="*/ 2 w 4"/>
                  <a:gd name="T15" fmla="*/ 3 h 3"/>
                  <a:gd name="T16" fmla="*/ 3 w 4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5" name="Freeform 1848">
                <a:extLst>
                  <a:ext uri="{FF2B5EF4-FFF2-40B4-BE49-F238E27FC236}">
                    <a16:creationId xmlns:a16="http://schemas.microsoft.com/office/drawing/2014/main" id="{00000000-0008-0000-0300-00002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6" name="Freeform 1849">
                <a:extLst>
                  <a:ext uri="{FF2B5EF4-FFF2-40B4-BE49-F238E27FC236}">
                    <a16:creationId xmlns:a16="http://schemas.microsoft.com/office/drawing/2014/main" id="{00000000-0008-0000-0300-00002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331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3 h 4"/>
                  <a:gd name="T4" fmla="*/ 1 w 4"/>
                  <a:gd name="T5" fmla="*/ 1 h 4"/>
                  <a:gd name="T6" fmla="*/ 2 w 4"/>
                  <a:gd name="T7" fmla="*/ 0 h 4"/>
                  <a:gd name="T8" fmla="*/ 3 w 4"/>
                  <a:gd name="T9" fmla="*/ 0 h 4"/>
                  <a:gd name="T10" fmla="*/ 4 w 4"/>
                  <a:gd name="T11" fmla="*/ 1 h 4"/>
                  <a:gd name="T12" fmla="*/ 4 w 4"/>
                  <a:gd name="T13" fmla="*/ 3 h 4"/>
                  <a:gd name="T14" fmla="*/ 1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7" name="Freeform 1850">
                <a:extLst>
                  <a:ext uri="{FF2B5EF4-FFF2-40B4-BE49-F238E27FC236}">
                    <a16:creationId xmlns:a16="http://schemas.microsoft.com/office/drawing/2014/main" id="{00000000-0008-0000-0300-00002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" y="33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8" name="Freeform 1851">
                <a:extLst>
                  <a:ext uri="{FF2B5EF4-FFF2-40B4-BE49-F238E27FC236}">
                    <a16:creationId xmlns:a16="http://schemas.microsoft.com/office/drawing/2014/main" id="{00000000-0008-0000-0300-00002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29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0 w 5"/>
                  <a:gd name="T3" fmla="*/ 5 h 6"/>
                  <a:gd name="T4" fmla="*/ 2 w 5"/>
                  <a:gd name="T5" fmla="*/ 3 h 6"/>
                  <a:gd name="T6" fmla="*/ 2 w 5"/>
                  <a:gd name="T7" fmla="*/ 2 h 6"/>
                  <a:gd name="T8" fmla="*/ 4 w 5"/>
                  <a:gd name="T9" fmla="*/ 1 h 6"/>
                  <a:gd name="T10" fmla="*/ 4 w 5"/>
                  <a:gd name="T11" fmla="*/ 1 h 6"/>
                  <a:gd name="T12" fmla="*/ 5 w 5"/>
                  <a:gd name="T13" fmla="*/ 0 h 6"/>
                  <a:gd name="T14" fmla="*/ 5 w 5"/>
                  <a:gd name="T15" fmla="*/ 2 h 6"/>
                  <a:gd name="T16" fmla="*/ 5 w 5"/>
                  <a:gd name="T17" fmla="*/ 3 h 6"/>
                  <a:gd name="T18" fmla="*/ 4 w 5"/>
                  <a:gd name="T19" fmla="*/ 5 h 6"/>
                  <a:gd name="T20" fmla="*/ 4 w 5"/>
                  <a:gd name="T21" fmla="*/ 5 h 6"/>
                  <a:gd name="T22" fmla="*/ 3 w 5"/>
                  <a:gd name="T23" fmla="*/ 4 h 6"/>
                  <a:gd name="T24" fmla="*/ 3 w 5"/>
                  <a:gd name="T25" fmla="*/ 6 h 6"/>
                  <a:gd name="T26" fmla="*/ 2 w 5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19" name="Freeform 1852">
                <a:extLst>
                  <a:ext uri="{FF2B5EF4-FFF2-40B4-BE49-F238E27FC236}">
                    <a16:creationId xmlns:a16="http://schemas.microsoft.com/office/drawing/2014/main" id="{00000000-0008-0000-0300-00002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" y="337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2 w 7"/>
                  <a:gd name="T3" fmla="*/ 3 h 4"/>
                  <a:gd name="T4" fmla="*/ 5 w 7"/>
                  <a:gd name="T5" fmla="*/ 3 h 4"/>
                  <a:gd name="T6" fmla="*/ 7 w 7"/>
                  <a:gd name="T7" fmla="*/ 3 h 4"/>
                  <a:gd name="T8" fmla="*/ 7 w 7"/>
                  <a:gd name="T9" fmla="*/ 3 h 4"/>
                  <a:gd name="T10" fmla="*/ 5 w 7"/>
                  <a:gd name="T11" fmla="*/ 2 h 4"/>
                  <a:gd name="T12" fmla="*/ 5 w 7"/>
                  <a:gd name="T13" fmla="*/ 1 h 4"/>
                  <a:gd name="T14" fmla="*/ 5 w 7"/>
                  <a:gd name="T15" fmla="*/ 0 h 4"/>
                  <a:gd name="T16" fmla="*/ 3 w 7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0" name="Freeform 1853">
                <a:extLst>
                  <a:ext uri="{FF2B5EF4-FFF2-40B4-BE49-F238E27FC236}">
                    <a16:creationId xmlns:a16="http://schemas.microsoft.com/office/drawing/2014/main" id="{00000000-0008-0000-0300-00002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" y="34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1" name="Freeform 1854">
                <a:extLst>
                  <a:ext uri="{FF2B5EF4-FFF2-40B4-BE49-F238E27FC236}">
                    <a16:creationId xmlns:a16="http://schemas.microsoft.com/office/drawing/2014/main" id="{00000000-0008-0000-0300-00002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338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3 w 4"/>
                  <a:gd name="T3" fmla="*/ 2 h 4"/>
                  <a:gd name="T4" fmla="*/ 4 w 4"/>
                  <a:gd name="T5" fmla="*/ 1 h 4"/>
                  <a:gd name="T6" fmla="*/ 4 w 4"/>
                  <a:gd name="T7" fmla="*/ 1 h 4"/>
                  <a:gd name="T8" fmla="*/ 3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2" name="Freeform 1855">
                <a:extLst>
                  <a:ext uri="{FF2B5EF4-FFF2-40B4-BE49-F238E27FC236}">
                    <a16:creationId xmlns:a16="http://schemas.microsoft.com/office/drawing/2014/main" id="{00000000-0008-0000-0300-00002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" y="338"/>
                <a:ext cx="17" cy="6"/>
              </a:xfrm>
              <a:custGeom>
                <a:avLst/>
                <a:gdLst>
                  <a:gd name="T0" fmla="*/ 17 w 17"/>
                  <a:gd name="T1" fmla="*/ 0 h 6"/>
                  <a:gd name="T2" fmla="*/ 15 w 17"/>
                  <a:gd name="T3" fmla="*/ 1 h 6"/>
                  <a:gd name="T4" fmla="*/ 12 w 17"/>
                  <a:gd name="T5" fmla="*/ 2 h 6"/>
                  <a:gd name="T6" fmla="*/ 11 w 17"/>
                  <a:gd name="T7" fmla="*/ 4 h 6"/>
                  <a:gd name="T8" fmla="*/ 9 w 17"/>
                  <a:gd name="T9" fmla="*/ 5 h 6"/>
                  <a:gd name="T10" fmla="*/ 7 w 17"/>
                  <a:gd name="T11" fmla="*/ 4 h 6"/>
                  <a:gd name="T12" fmla="*/ 7 w 17"/>
                  <a:gd name="T13" fmla="*/ 4 h 6"/>
                  <a:gd name="T14" fmla="*/ 6 w 17"/>
                  <a:gd name="T15" fmla="*/ 4 h 6"/>
                  <a:gd name="T16" fmla="*/ 4 w 17"/>
                  <a:gd name="T17" fmla="*/ 6 h 6"/>
                  <a:gd name="T18" fmla="*/ 3 w 17"/>
                  <a:gd name="T19" fmla="*/ 5 h 6"/>
                  <a:gd name="T20" fmla="*/ 4 w 17"/>
                  <a:gd name="T21" fmla="*/ 3 h 6"/>
                  <a:gd name="T22" fmla="*/ 2 w 17"/>
                  <a:gd name="T23" fmla="*/ 3 h 6"/>
                  <a:gd name="T24" fmla="*/ 0 w 17"/>
                  <a:gd name="T25" fmla="*/ 5 h 6"/>
                  <a:gd name="T26" fmla="*/ 0 w 17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lnTo>
                      <a:pt x="15" y="1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3" name="Freeform 1856">
                <a:extLst>
                  <a:ext uri="{FF2B5EF4-FFF2-40B4-BE49-F238E27FC236}">
                    <a16:creationId xmlns:a16="http://schemas.microsoft.com/office/drawing/2014/main" id="{00000000-0008-0000-0300-00002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" y="341"/>
                <a:ext cx="6" cy="4"/>
              </a:xfrm>
              <a:custGeom>
                <a:avLst/>
                <a:gdLst>
                  <a:gd name="T0" fmla="*/ 4 w 6"/>
                  <a:gd name="T1" fmla="*/ 1 h 4"/>
                  <a:gd name="T2" fmla="*/ 6 w 6"/>
                  <a:gd name="T3" fmla="*/ 0 h 4"/>
                  <a:gd name="T4" fmla="*/ 4 w 6"/>
                  <a:gd name="T5" fmla="*/ 0 h 4"/>
                  <a:gd name="T6" fmla="*/ 3 w 6"/>
                  <a:gd name="T7" fmla="*/ 0 h 4"/>
                  <a:gd name="T8" fmla="*/ 2 w 6"/>
                  <a:gd name="T9" fmla="*/ 0 h 4"/>
                  <a:gd name="T10" fmla="*/ 0 w 6"/>
                  <a:gd name="T11" fmla="*/ 3 h 4"/>
                  <a:gd name="T12" fmla="*/ 0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4" name="Freeform 1857">
                <a:extLst>
                  <a:ext uri="{FF2B5EF4-FFF2-40B4-BE49-F238E27FC236}">
                    <a16:creationId xmlns:a16="http://schemas.microsoft.com/office/drawing/2014/main" id="{00000000-0008-0000-0300-00002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" y="34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1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5" name="Freeform 1858">
                <a:extLst>
                  <a:ext uri="{FF2B5EF4-FFF2-40B4-BE49-F238E27FC236}">
                    <a16:creationId xmlns:a16="http://schemas.microsoft.com/office/drawing/2014/main" id="{00000000-0008-0000-0300-00002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40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1 w 3"/>
                  <a:gd name="T3" fmla="*/ 5 h 6"/>
                  <a:gd name="T4" fmla="*/ 2 w 3"/>
                  <a:gd name="T5" fmla="*/ 4 h 6"/>
                  <a:gd name="T6" fmla="*/ 3 w 3"/>
                  <a:gd name="T7" fmla="*/ 2 h 6"/>
                  <a:gd name="T8" fmla="*/ 1 w 3"/>
                  <a:gd name="T9" fmla="*/ 0 h 6"/>
                  <a:gd name="T10" fmla="*/ 0 w 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1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6" name="Freeform 1859">
                <a:extLst>
                  <a:ext uri="{FF2B5EF4-FFF2-40B4-BE49-F238E27FC236}">
                    <a16:creationId xmlns:a16="http://schemas.microsoft.com/office/drawing/2014/main" id="{00000000-0008-0000-0300-00002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341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2 h 5"/>
                  <a:gd name="T4" fmla="*/ 3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7" name="Freeform 1860">
                <a:extLst>
                  <a:ext uri="{FF2B5EF4-FFF2-40B4-BE49-F238E27FC236}">
                    <a16:creationId xmlns:a16="http://schemas.microsoft.com/office/drawing/2014/main" id="{00000000-0008-0000-0300-00002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" y="343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7 w 9"/>
                  <a:gd name="T3" fmla="*/ 1 h 4"/>
                  <a:gd name="T4" fmla="*/ 5 w 9"/>
                  <a:gd name="T5" fmla="*/ 0 h 4"/>
                  <a:gd name="T6" fmla="*/ 5 w 9"/>
                  <a:gd name="T7" fmla="*/ 0 h 4"/>
                  <a:gd name="T8" fmla="*/ 3 w 9"/>
                  <a:gd name="T9" fmla="*/ 1 h 4"/>
                  <a:gd name="T10" fmla="*/ 1 w 9"/>
                  <a:gd name="T11" fmla="*/ 3 h 4"/>
                  <a:gd name="T12" fmla="*/ 0 w 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8" name="Line 1861">
                <a:extLst>
                  <a:ext uri="{FF2B5EF4-FFF2-40B4-BE49-F238E27FC236}">
                    <a16:creationId xmlns:a16="http://schemas.microsoft.com/office/drawing/2014/main" id="{00000000-0008-0000-0300-000030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" y="348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29" name="Freeform 1862">
                <a:extLst>
                  <a:ext uri="{FF2B5EF4-FFF2-40B4-BE49-F238E27FC236}">
                    <a16:creationId xmlns:a16="http://schemas.microsoft.com/office/drawing/2014/main" id="{00000000-0008-0000-0300-00003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" y="346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2 h 3"/>
                  <a:gd name="T6" fmla="*/ 3 w 4"/>
                  <a:gd name="T7" fmla="*/ 0 h 3"/>
                  <a:gd name="T8" fmla="*/ 2 w 4"/>
                  <a:gd name="T9" fmla="*/ 0 h 3"/>
                  <a:gd name="T10" fmla="*/ 1 w 4"/>
                  <a:gd name="T11" fmla="*/ 1 h 3"/>
                  <a:gd name="T12" fmla="*/ 1 w 4"/>
                  <a:gd name="T13" fmla="*/ 2 h 3"/>
                  <a:gd name="T14" fmla="*/ 0 w 4"/>
                  <a:gd name="T15" fmla="*/ 3 h 3"/>
                  <a:gd name="T16" fmla="*/ 2 w 4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3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0" name="Freeform 1863">
                <a:extLst>
                  <a:ext uri="{FF2B5EF4-FFF2-40B4-BE49-F238E27FC236}">
                    <a16:creationId xmlns:a16="http://schemas.microsoft.com/office/drawing/2014/main" id="{00000000-0008-0000-0300-00003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4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1" name="Freeform 1864">
                <a:extLst>
                  <a:ext uri="{FF2B5EF4-FFF2-40B4-BE49-F238E27FC236}">
                    <a16:creationId xmlns:a16="http://schemas.microsoft.com/office/drawing/2014/main" id="{00000000-0008-0000-0300-00003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" y="345"/>
                <a:ext cx="15" cy="5"/>
              </a:xfrm>
              <a:custGeom>
                <a:avLst/>
                <a:gdLst>
                  <a:gd name="T0" fmla="*/ 0 w 15"/>
                  <a:gd name="T1" fmla="*/ 5 h 5"/>
                  <a:gd name="T2" fmla="*/ 2 w 15"/>
                  <a:gd name="T3" fmla="*/ 4 h 5"/>
                  <a:gd name="T4" fmla="*/ 4 w 15"/>
                  <a:gd name="T5" fmla="*/ 4 h 5"/>
                  <a:gd name="T6" fmla="*/ 7 w 15"/>
                  <a:gd name="T7" fmla="*/ 2 h 5"/>
                  <a:gd name="T8" fmla="*/ 10 w 15"/>
                  <a:gd name="T9" fmla="*/ 1 h 5"/>
                  <a:gd name="T10" fmla="*/ 13 w 15"/>
                  <a:gd name="T11" fmla="*/ 0 h 5"/>
                  <a:gd name="T12" fmla="*/ 14 w 15"/>
                  <a:gd name="T13" fmla="*/ 0 h 5"/>
                  <a:gd name="T14" fmla="*/ 15 w 15"/>
                  <a:gd name="T15" fmla="*/ 0 h 5"/>
                  <a:gd name="T16" fmla="*/ 15 w 15"/>
                  <a:gd name="T17" fmla="*/ 1 h 5"/>
                  <a:gd name="T18" fmla="*/ 14 w 15"/>
                  <a:gd name="T19" fmla="*/ 2 h 5"/>
                  <a:gd name="T20" fmla="*/ 14 w 15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4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2" name="Freeform 1865">
                <a:extLst>
                  <a:ext uri="{FF2B5EF4-FFF2-40B4-BE49-F238E27FC236}">
                    <a16:creationId xmlns:a16="http://schemas.microsoft.com/office/drawing/2014/main" id="{00000000-0008-0000-0300-00003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" y="34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0 h 1"/>
                  <a:gd name="T4" fmla="*/ 2 w 4"/>
                  <a:gd name="T5" fmla="*/ 0 h 1"/>
                  <a:gd name="T6" fmla="*/ 4 w 4"/>
                  <a:gd name="T7" fmla="*/ 0 h 1"/>
                  <a:gd name="T8" fmla="*/ 4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3" name="Freeform 1866">
                <a:extLst>
                  <a:ext uri="{FF2B5EF4-FFF2-40B4-BE49-F238E27FC236}">
                    <a16:creationId xmlns:a16="http://schemas.microsoft.com/office/drawing/2014/main" id="{00000000-0008-0000-0300-00003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34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0 w 3"/>
                  <a:gd name="T5" fmla="*/ 3 h 3"/>
                  <a:gd name="T6" fmla="*/ 0 w 3"/>
                  <a:gd name="T7" fmla="*/ 2 h 3"/>
                  <a:gd name="T8" fmla="*/ 0 w 3"/>
                  <a:gd name="T9" fmla="*/ 1 h 3"/>
                  <a:gd name="T10" fmla="*/ 0 w 3"/>
                  <a:gd name="T11" fmla="*/ 0 h 3"/>
                  <a:gd name="T12" fmla="*/ 1 w 3"/>
                  <a:gd name="T13" fmla="*/ 0 h 3"/>
                  <a:gd name="T14" fmla="*/ 2 w 3"/>
                  <a:gd name="T15" fmla="*/ 1 h 3"/>
                  <a:gd name="T16" fmla="*/ 2 w 3"/>
                  <a:gd name="T17" fmla="*/ 1 h 3"/>
                  <a:gd name="T18" fmla="*/ 2 w 3"/>
                  <a:gd name="T19" fmla="*/ 1 h 3"/>
                  <a:gd name="T20" fmla="*/ 3 w 3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4" name="Freeform 1867">
                <a:extLst>
                  <a:ext uri="{FF2B5EF4-FFF2-40B4-BE49-F238E27FC236}">
                    <a16:creationId xmlns:a16="http://schemas.microsoft.com/office/drawing/2014/main" id="{00000000-0008-0000-0300-00003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" y="34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1 h 2"/>
                  <a:gd name="T12" fmla="*/ 1 w 2"/>
                  <a:gd name="T13" fmla="*/ 1 h 2"/>
                  <a:gd name="T14" fmla="*/ 2 w 2"/>
                  <a:gd name="T15" fmla="*/ 1 h 2"/>
                  <a:gd name="T16" fmla="*/ 1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5" name="Freeform 1868">
                <a:extLst>
                  <a:ext uri="{FF2B5EF4-FFF2-40B4-BE49-F238E27FC236}">
                    <a16:creationId xmlns:a16="http://schemas.microsoft.com/office/drawing/2014/main" id="{00000000-0008-0000-0300-00003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" y="342"/>
                <a:ext cx="10" cy="8"/>
              </a:xfrm>
              <a:custGeom>
                <a:avLst/>
                <a:gdLst>
                  <a:gd name="T0" fmla="*/ 4 w 10"/>
                  <a:gd name="T1" fmla="*/ 8 h 8"/>
                  <a:gd name="T2" fmla="*/ 4 w 10"/>
                  <a:gd name="T3" fmla="*/ 8 h 8"/>
                  <a:gd name="T4" fmla="*/ 4 w 10"/>
                  <a:gd name="T5" fmla="*/ 8 h 8"/>
                  <a:gd name="T6" fmla="*/ 5 w 10"/>
                  <a:gd name="T7" fmla="*/ 8 h 8"/>
                  <a:gd name="T8" fmla="*/ 6 w 10"/>
                  <a:gd name="T9" fmla="*/ 7 h 8"/>
                  <a:gd name="T10" fmla="*/ 5 w 10"/>
                  <a:gd name="T11" fmla="*/ 6 h 8"/>
                  <a:gd name="T12" fmla="*/ 3 w 10"/>
                  <a:gd name="T13" fmla="*/ 6 h 8"/>
                  <a:gd name="T14" fmla="*/ 1 w 10"/>
                  <a:gd name="T15" fmla="*/ 6 h 8"/>
                  <a:gd name="T16" fmla="*/ 0 w 10"/>
                  <a:gd name="T17" fmla="*/ 4 h 8"/>
                  <a:gd name="T18" fmla="*/ 0 w 10"/>
                  <a:gd name="T19" fmla="*/ 3 h 8"/>
                  <a:gd name="T20" fmla="*/ 1 w 10"/>
                  <a:gd name="T21" fmla="*/ 2 h 8"/>
                  <a:gd name="T22" fmla="*/ 3 w 10"/>
                  <a:gd name="T23" fmla="*/ 2 h 8"/>
                  <a:gd name="T24" fmla="*/ 4 w 10"/>
                  <a:gd name="T25" fmla="*/ 2 h 8"/>
                  <a:gd name="T26" fmla="*/ 4 w 10"/>
                  <a:gd name="T27" fmla="*/ 4 h 8"/>
                  <a:gd name="T28" fmla="*/ 6 w 10"/>
                  <a:gd name="T29" fmla="*/ 4 h 8"/>
                  <a:gd name="T30" fmla="*/ 7 w 10"/>
                  <a:gd name="T31" fmla="*/ 3 h 8"/>
                  <a:gd name="T32" fmla="*/ 9 w 10"/>
                  <a:gd name="T33" fmla="*/ 2 h 8"/>
                  <a:gd name="T34" fmla="*/ 10 w 10"/>
                  <a:gd name="T3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6" name="Freeform 1869">
                <a:extLst>
                  <a:ext uri="{FF2B5EF4-FFF2-40B4-BE49-F238E27FC236}">
                    <a16:creationId xmlns:a16="http://schemas.microsoft.com/office/drawing/2014/main" id="{00000000-0008-0000-0300-00003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50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4 w 5"/>
                  <a:gd name="T5" fmla="*/ 0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7" name="Freeform 1870">
                <a:extLst>
                  <a:ext uri="{FF2B5EF4-FFF2-40B4-BE49-F238E27FC236}">
                    <a16:creationId xmlns:a16="http://schemas.microsoft.com/office/drawing/2014/main" id="{00000000-0008-0000-0300-00003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" y="347"/>
                <a:ext cx="3" cy="6"/>
              </a:xfrm>
              <a:custGeom>
                <a:avLst/>
                <a:gdLst>
                  <a:gd name="T0" fmla="*/ 1 w 3"/>
                  <a:gd name="T1" fmla="*/ 1 h 6"/>
                  <a:gd name="T2" fmla="*/ 2 w 3"/>
                  <a:gd name="T3" fmla="*/ 0 h 6"/>
                  <a:gd name="T4" fmla="*/ 1 w 3"/>
                  <a:gd name="T5" fmla="*/ 1 h 6"/>
                  <a:gd name="T6" fmla="*/ 1 w 3"/>
                  <a:gd name="T7" fmla="*/ 2 h 6"/>
                  <a:gd name="T8" fmla="*/ 0 w 3"/>
                  <a:gd name="T9" fmla="*/ 4 h 6"/>
                  <a:gd name="T10" fmla="*/ 1 w 3"/>
                  <a:gd name="T11" fmla="*/ 6 h 6"/>
                  <a:gd name="T12" fmla="*/ 3 w 3"/>
                  <a:gd name="T13" fmla="*/ 3 h 6"/>
                  <a:gd name="T14" fmla="*/ 3 w 3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8" name="Freeform 1871">
                <a:extLst>
                  <a:ext uri="{FF2B5EF4-FFF2-40B4-BE49-F238E27FC236}">
                    <a16:creationId xmlns:a16="http://schemas.microsoft.com/office/drawing/2014/main" id="{00000000-0008-0000-0300-00003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35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39" name="Line 1872">
                <a:extLst>
                  <a:ext uri="{FF2B5EF4-FFF2-40B4-BE49-F238E27FC236}">
                    <a16:creationId xmlns:a16="http://schemas.microsoft.com/office/drawing/2014/main" id="{00000000-0008-0000-0300-00003B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" y="352"/>
                <a:ext cx="3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0" name="Freeform 1873">
                <a:extLst>
                  <a:ext uri="{FF2B5EF4-FFF2-40B4-BE49-F238E27FC236}">
                    <a16:creationId xmlns:a16="http://schemas.microsoft.com/office/drawing/2014/main" id="{00000000-0008-0000-0300-00003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" y="354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2 w 4"/>
                  <a:gd name="T5" fmla="*/ 2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1" name="Freeform 1874">
                <a:extLst>
                  <a:ext uri="{FF2B5EF4-FFF2-40B4-BE49-F238E27FC236}">
                    <a16:creationId xmlns:a16="http://schemas.microsoft.com/office/drawing/2014/main" id="{00000000-0008-0000-0300-00003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" y="345"/>
                <a:ext cx="8" cy="12"/>
              </a:xfrm>
              <a:custGeom>
                <a:avLst/>
                <a:gdLst>
                  <a:gd name="T0" fmla="*/ 7 w 8"/>
                  <a:gd name="T1" fmla="*/ 6 h 12"/>
                  <a:gd name="T2" fmla="*/ 6 w 8"/>
                  <a:gd name="T3" fmla="*/ 6 h 12"/>
                  <a:gd name="T4" fmla="*/ 8 w 8"/>
                  <a:gd name="T5" fmla="*/ 4 h 12"/>
                  <a:gd name="T6" fmla="*/ 7 w 8"/>
                  <a:gd name="T7" fmla="*/ 0 h 12"/>
                  <a:gd name="T8" fmla="*/ 4 w 8"/>
                  <a:gd name="T9" fmla="*/ 2 h 12"/>
                  <a:gd name="T10" fmla="*/ 4 w 8"/>
                  <a:gd name="T11" fmla="*/ 4 h 12"/>
                  <a:gd name="T12" fmla="*/ 6 w 8"/>
                  <a:gd name="T13" fmla="*/ 3 h 12"/>
                  <a:gd name="T14" fmla="*/ 4 w 8"/>
                  <a:gd name="T15" fmla="*/ 7 h 12"/>
                  <a:gd name="T16" fmla="*/ 1 w 8"/>
                  <a:gd name="T17" fmla="*/ 8 h 12"/>
                  <a:gd name="T18" fmla="*/ 1 w 8"/>
                  <a:gd name="T19" fmla="*/ 9 h 12"/>
                  <a:gd name="T20" fmla="*/ 3 w 8"/>
                  <a:gd name="T21" fmla="*/ 9 h 12"/>
                  <a:gd name="T22" fmla="*/ 3 w 8"/>
                  <a:gd name="T23" fmla="*/ 10 h 12"/>
                  <a:gd name="T24" fmla="*/ 0 w 8"/>
                  <a:gd name="T25" fmla="*/ 11 h 12"/>
                  <a:gd name="T26" fmla="*/ 0 w 8"/>
                  <a:gd name="T27" fmla="*/ 11 h 12"/>
                  <a:gd name="T28" fmla="*/ 0 w 8"/>
                  <a:gd name="T29" fmla="*/ 12 h 12"/>
                  <a:gd name="T30" fmla="*/ 0 w 8"/>
                  <a:gd name="T31" fmla="*/ 12 h 12"/>
                  <a:gd name="T32" fmla="*/ 5 w 8"/>
                  <a:gd name="T33" fmla="*/ 11 h 12"/>
                  <a:gd name="T34" fmla="*/ 7 w 8"/>
                  <a:gd name="T3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2">
                    <a:moveTo>
                      <a:pt x="7" y="6"/>
                    </a:moveTo>
                    <a:lnTo>
                      <a:pt x="6" y="6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1"/>
                    </a:lnTo>
                    <a:lnTo>
                      <a:pt x="7" y="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2" name="Freeform 1875">
                <a:extLst>
                  <a:ext uri="{FF2B5EF4-FFF2-40B4-BE49-F238E27FC236}">
                    <a16:creationId xmlns:a16="http://schemas.microsoft.com/office/drawing/2014/main" id="{00000000-0008-0000-0300-00003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55"/>
                <a:ext cx="6" cy="3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2 h 3"/>
                  <a:gd name="T4" fmla="*/ 4 w 6"/>
                  <a:gd name="T5" fmla="*/ 1 h 3"/>
                  <a:gd name="T6" fmla="*/ 6 w 6"/>
                  <a:gd name="T7" fmla="*/ 0 h 3"/>
                  <a:gd name="T8" fmla="*/ 5 w 6"/>
                  <a:gd name="T9" fmla="*/ 0 h 3"/>
                  <a:gd name="T10" fmla="*/ 3 w 6"/>
                  <a:gd name="T11" fmla="*/ 1 h 3"/>
                  <a:gd name="T12" fmla="*/ 1 w 6"/>
                  <a:gd name="T13" fmla="*/ 1 h 3"/>
                  <a:gd name="T14" fmla="*/ 0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3" name="Freeform 1876">
                <a:extLst>
                  <a:ext uri="{FF2B5EF4-FFF2-40B4-BE49-F238E27FC236}">
                    <a16:creationId xmlns:a16="http://schemas.microsoft.com/office/drawing/2014/main" id="{00000000-0008-0000-0300-00003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358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0 h 2"/>
                  <a:gd name="T4" fmla="*/ 3 w 5"/>
                  <a:gd name="T5" fmla="*/ 1 h 2"/>
                  <a:gd name="T6" fmla="*/ 1 w 5"/>
                  <a:gd name="T7" fmla="*/ 2 h 2"/>
                  <a:gd name="T8" fmla="*/ 0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4" name="Freeform 1877">
                <a:extLst>
                  <a:ext uri="{FF2B5EF4-FFF2-40B4-BE49-F238E27FC236}">
                    <a16:creationId xmlns:a16="http://schemas.microsoft.com/office/drawing/2014/main" id="{00000000-0008-0000-0300-00004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57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3 h 4"/>
                  <a:gd name="T4" fmla="*/ 2 w 2"/>
                  <a:gd name="T5" fmla="*/ 1 h 4"/>
                  <a:gd name="T6" fmla="*/ 2 w 2"/>
                  <a:gd name="T7" fmla="*/ 0 h 4"/>
                  <a:gd name="T8" fmla="*/ 0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5" name="Freeform 1878">
                <a:extLst>
                  <a:ext uri="{FF2B5EF4-FFF2-40B4-BE49-F238E27FC236}">
                    <a16:creationId xmlns:a16="http://schemas.microsoft.com/office/drawing/2014/main" id="{00000000-0008-0000-0300-00004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358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2 w 5"/>
                  <a:gd name="T3" fmla="*/ 4 h 5"/>
                  <a:gd name="T4" fmla="*/ 3 w 5"/>
                  <a:gd name="T5" fmla="*/ 3 h 5"/>
                  <a:gd name="T6" fmla="*/ 5 w 5"/>
                  <a:gd name="T7" fmla="*/ 0 h 5"/>
                  <a:gd name="T8" fmla="*/ 4 w 5"/>
                  <a:gd name="T9" fmla="*/ 0 h 5"/>
                  <a:gd name="T10" fmla="*/ 3 w 5"/>
                  <a:gd name="T11" fmla="*/ 0 h 5"/>
                  <a:gd name="T12" fmla="*/ 2 w 5"/>
                  <a:gd name="T13" fmla="*/ 1 h 5"/>
                  <a:gd name="T14" fmla="*/ 1 w 5"/>
                  <a:gd name="T15" fmla="*/ 0 h 5"/>
                  <a:gd name="T16" fmla="*/ 0 w 5"/>
                  <a:gd name="T17" fmla="*/ 0 h 5"/>
                  <a:gd name="T18" fmla="*/ 0 w 5"/>
                  <a:gd name="T19" fmla="*/ 0 h 5"/>
                  <a:gd name="T20" fmla="*/ 0 w 5"/>
                  <a:gd name="T21" fmla="*/ 2 h 5"/>
                  <a:gd name="T22" fmla="*/ 0 w 5"/>
                  <a:gd name="T23" fmla="*/ 4 h 5"/>
                  <a:gd name="T24" fmla="*/ 0 w 5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2" y="4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6" name="Freeform 1879">
                <a:extLst>
                  <a:ext uri="{FF2B5EF4-FFF2-40B4-BE49-F238E27FC236}">
                    <a16:creationId xmlns:a16="http://schemas.microsoft.com/office/drawing/2014/main" id="{00000000-0008-0000-0300-00004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" y="358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5 h 5"/>
                  <a:gd name="T4" fmla="*/ 2 w 5"/>
                  <a:gd name="T5" fmla="*/ 4 h 5"/>
                  <a:gd name="T6" fmla="*/ 1 w 5"/>
                  <a:gd name="T7" fmla="*/ 3 h 5"/>
                  <a:gd name="T8" fmla="*/ 0 w 5"/>
                  <a:gd name="T9" fmla="*/ 3 h 5"/>
                  <a:gd name="T10" fmla="*/ 0 w 5"/>
                  <a:gd name="T11" fmla="*/ 3 h 5"/>
                  <a:gd name="T12" fmla="*/ 1 w 5"/>
                  <a:gd name="T13" fmla="*/ 1 h 5"/>
                  <a:gd name="T14" fmla="*/ 1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7" name="Freeform 1880">
                <a:extLst>
                  <a:ext uri="{FF2B5EF4-FFF2-40B4-BE49-F238E27FC236}">
                    <a16:creationId xmlns:a16="http://schemas.microsoft.com/office/drawing/2014/main" id="{00000000-0008-0000-0300-00004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" y="3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8" name="Freeform 1881">
                <a:extLst>
                  <a:ext uri="{FF2B5EF4-FFF2-40B4-BE49-F238E27FC236}">
                    <a16:creationId xmlns:a16="http://schemas.microsoft.com/office/drawing/2014/main" id="{00000000-0008-0000-0300-00004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361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2 w 6"/>
                  <a:gd name="T3" fmla="*/ 1 h 3"/>
                  <a:gd name="T4" fmla="*/ 3 w 6"/>
                  <a:gd name="T5" fmla="*/ 1 h 3"/>
                  <a:gd name="T6" fmla="*/ 5 w 6"/>
                  <a:gd name="T7" fmla="*/ 0 h 3"/>
                  <a:gd name="T8" fmla="*/ 6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49" name="Freeform 1882">
                <a:extLst>
                  <a:ext uri="{FF2B5EF4-FFF2-40B4-BE49-F238E27FC236}">
                    <a16:creationId xmlns:a16="http://schemas.microsoft.com/office/drawing/2014/main" id="{00000000-0008-0000-0300-00004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361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2 w 6"/>
                  <a:gd name="T5" fmla="*/ 1 h 4"/>
                  <a:gd name="T6" fmla="*/ 4 w 6"/>
                  <a:gd name="T7" fmla="*/ 3 h 4"/>
                  <a:gd name="T8" fmla="*/ 6 w 6"/>
                  <a:gd name="T9" fmla="*/ 4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0" name="Freeform 1883">
                <a:extLst>
                  <a:ext uri="{FF2B5EF4-FFF2-40B4-BE49-F238E27FC236}">
                    <a16:creationId xmlns:a16="http://schemas.microsoft.com/office/drawing/2014/main" id="{00000000-0008-0000-0300-00004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358"/>
                <a:ext cx="8" cy="8"/>
              </a:xfrm>
              <a:custGeom>
                <a:avLst/>
                <a:gdLst>
                  <a:gd name="T0" fmla="*/ 7 w 8"/>
                  <a:gd name="T1" fmla="*/ 2 h 8"/>
                  <a:gd name="T2" fmla="*/ 8 w 8"/>
                  <a:gd name="T3" fmla="*/ 0 h 8"/>
                  <a:gd name="T4" fmla="*/ 7 w 8"/>
                  <a:gd name="T5" fmla="*/ 0 h 8"/>
                  <a:gd name="T6" fmla="*/ 6 w 8"/>
                  <a:gd name="T7" fmla="*/ 0 h 8"/>
                  <a:gd name="T8" fmla="*/ 3 w 8"/>
                  <a:gd name="T9" fmla="*/ 4 h 8"/>
                  <a:gd name="T10" fmla="*/ 3 w 8"/>
                  <a:gd name="T11" fmla="*/ 5 h 8"/>
                  <a:gd name="T12" fmla="*/ 1 w 8"/>
                  <a:gd name="T13" fmla="*/ 6 h 8"/>
                  <a:gd name="T14" fmla="*/ 0 w 8"/>
                  <a:gd name="T15" fmla="*/ 8 h 8"/>
                  <a:gd name="T16" fmla="*/ 1 w 8"/>
                  <a:gd name="T17" fmla="*/ 8 h 8"/>
                  <a:gd name="T18" fmla="*/ 4 w 8"/>
                  <a:gd name="T19" fmla="*/ 8 h 8"/>
                  <a:gd name="T20" fmla="*/ 5 w 8"/>
                  <a:gd name="T21" fmla="*/ 8 h 8"/>
                  <a:gd name="T22" fmla="*/ 6 w 8"/>
                  <a:gd name="T2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7" y="2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1" name="Freeform 1884">
                <a:extLst>
                  <a:ext uri="{FF2B5EF4-FFF2-40B4-BE49-F238E27FC236}">
                    <a16:creationId xmlns:a16="http://schemas.microsoft.com/office/drawing/2014/main" id="{00000000-0008-0000-0300-00004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36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  <a:gd name="T10" fmla="*/ 1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2" name="Freeform 1885">
                <a:extLst>
                  <a:ext uri="{FF2B5EF4-FFF2-40B4-BE49-F238E27FC236}">
                    <a16:creationId xmlns:a16="http://schemas.microsoft.com/office/drawing/2014/main" id="{00000000-0008-0000-0300-00004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36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3" name="Freeform 1886">
                <a:extLst>
                  <a:ext uri="{FF2B5EF4-FFF2-40B4-BE49-F238E27FC236}">
                    <a16:creationId xmlns:a16="http://schemas.microsoft.com/office/drawing/2014/main" id="{00000000-0008-0000-0300-00004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" y="363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6 h 7"/>
                  <a:gd name="T4" fmla="*/ 1 w 3"/>
                  <a:gd name="T5" fmla="*/ 4 h 7"/>
                  <a:gd name="T6" fmla="*/ 2 w 3"/>
                  <a:gd name="T7" fmla="*/ 4 h 7"/>
                  <a:gd name="T8" fmla="*/ 2 w 3"/>
                  <a:gd name="T9" fmla="*/ 3 h 7"/>
                  <a:gd name="T10" fmla="*/ 2 w 3"/>
                  <a:gd name="T11" fmla="*/ 1 h 7"/>
                  <a:gd name="T12" fmla="*/ 3 w 3"/>
                  <a:gd name="T13" fmla="*/ 1 h 7"/>
                  <a:gd name="T14" fmla="*/ 3 w 3"/>
                  <a:gd name="T15" fmla="*/ 0 h 7"/>
                  <a:gd name="T16" fmla="*/ 2 w 3"/>
                  <a:gd name="T17" fmla="*/ 0 h 7"/>
                  <a:gd name="T18" fmla="*/ 2 w 3"/>
                  <a:gd name="T19" fmla="*/ 1 h 7"/>
                  <a:gd name="T20" fmla="*/ 2 w 3"/>
                  <a:gd name="T21" fmla="*/ 2 h 7"/>
                  <a:gd name="T22" fmla="*/ 1 w 3"/>
                  <a:gd name="T23" fmla="*/ 3 h 7"/>
                  <a:gd name="T24" fmla="*/ 0 w 3"/>
                  <a:gd name="T25" fmla="*/ 3 h 7"/>
                  <a:gd name="T26" fmla="*/ 0 w 3"/>
                  <a:gd name="T27" fmla="*/ 4 h 7"/>
                  <a:gd name="T28" fmla="*/ 0 w 3"/>
                  <a:gd name="T29" fmla="*/ 5 h 7"/>
                  <a:gd name="T30" fmla="*/ 0 w 3"/>
                  <a:gd name="T31" fmla="*/ 6 h 7"/>
                  <a:gd name="T32" fmla="*/ 0 w 3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4" name="Freeform 1887">
                <a:extLst>
                  <a:ext uri="{FF2B5EF4-FFF2-40B4-BE49-F238E27FC236}">
                    <a16:creationId xmlns:a16="http://schemas.microsoft.com/office/drawing/2014/main" id="{00000000-0008-0000-0300-00004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" y="36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3 h 5"/>
                  <a:gd name="T4" fmla="*/ 1 w 4"/>
                  <a:gd name="T5" fmla="*/ 2 h 5"/>
                  <a:gd name="T6" fmla="*/ 2 w 4"/>
                  <a:gd name="T7" fmla="*/ 1 h 5"/>
                  <a:gd name="T8" fmla="*/ 3 w 4"/>
                  <a:gd name="T9" fmla="*/ 0 h 5"/>
                  <a:gd name="T10" fmla="*/ 4 w 4"/>
                  <a:gd name="T11" fmla="*/ 0 h 5"/>
                  <a:gd name="T12" fmla="*/ 3 w 4"/>
                  <a:gd name="T13" fmla="*/ 2 h 5"/>
                  <a:gd name="T14" fmla="*/ 2 w 4"/>
                  <a:gd name="T15" fmla="*/ 3 h 5"/>
                  <a:gd name="T16" fmla="*/ 2 w 4"/>
                  <a:gd name="T17" fmla="*/ 3 h 5"/>
                  <a:gd name="T18" fmla="*/ 1 w 4"/>
                  <a:gd name="T19" fmla="*/ 4 h 5"/>
                  <a:gd name="T20" fmla="*/ 0 w 4"/>
                  <a:gd name="T21" fmla="*/ 4 h 5"/>
                  <a:gd name="T22" fmla="*/ 0 w 4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5" name="Freeform 1888">
                <a:extLst>
                  <a:ext uri="{FF2B5EF4-FFF2-40B4-BE49-F238E27FC236}">
                    <a16:creationId xmlns:a16="http://schemas.microsoft.com/office/drawing/2014/main" id="{00000000-0008-0000-0300-00004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367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2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6" name="Freeform 1889">
                <a:extLst>
                  <a:ext uri="{FF2B5EF4-FFF2-40B4-BE49-F238E27FC236}">
                    <a16:creationId xmlns:a16="http://schemas.microsoft.com/office/drawing/2014/main" id="{00000000-0008-0000-0300-00004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363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2 w 2"/>
                  <a:gd name="T3" fmla="*/ 5 h 8"/>
                  <a:gd name="T4" fmla="*/ 2 w 2"/>
                  <a:gd name="T5" fmla="*/ 3 h 8"/>
                  <a:gd name="T6" fmla="*/ 1 w 2"/>
                  <a:gd name="T7" fmla="*/ 1 h 8"/>
                  <a:gd name="T8" fmla="*/ 0 w 2"/>
                  <a:gd name="T9" fmla="*/ 0 h 8"/>
                  <a:gd name="T10" fmla="*/ 0 w 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7" name="Freeform 1890">
                <a:extLst>
                  <a:ext uri="{FF2B5EF4-FFF2-40B4-BE49-F238E27FC236}">
                    <a16:creationId xmlns:a16="http://schemas.microsoft.com/office/drawing/2014/main" id="{00000000-0008-0000-0300-00004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37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3 h 4"/>
                  <a:gd name="T4" fmla="*/ 1 w 3"/>
                  <a:gd name="T5" fmla="*/ 2 h 4"/>
                  <a:gd name="T6" fmla="*/ 1 w 3"/>
                  <a:gd name="T7" fmla="*/ 1 h 4"/>
                  <a:gd name="T8" fmla="*/ 2 w 3"/>
                  <a:gd name="T9" fmla="*/ 0 h 4"/>
                  <a:gd name="T10" fmla="*/ 3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3 w 3"/>
                  <a:gd name="T17" fmla="*/ 0 h 4"/>
                  <a:gd name="T18" fmla="*/ 3 w 3"/>
                  <a:gd name="T19" fmla="*/ 1 h 4"/>
                  <a:gd name="T20" fmla="*/ 2 w 3"/>
                  <a:gd name="T21" fmla="*/ 3 h 4"/>
                  <a:gd name="T22" fmla="*/ 2 w 3"/>
                  <a:gd name="T23" fmla="*/ 3 h 4"/>
                  <a:gd name="T24" fmla="*/ 0 w 3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8" name="Freeform 1891">
                <a:extLst>
                  <a:ext uri="{FF2B5EF4-FFF2-40B4-BE49-F238E27FC236}">
                    <a16:creationId xmlns:a16="http://schemas.microsoft.com/office/drawing/2014/main" id="{00000000-0008-0000-0300-00004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" y="377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4 h 4"/>
                  <a:gd name="T4" fmla="*/ 0 w 4"/>
                  <a:gd name="T5" fmla="*/ 3 h 4"/>
                  <a:gd name="T6" fmla="*/ 1 w 4"/>
                  <a:gd name="T7" fmla="*/ 2 h 4"/>
                  <a:gd name="T8" fmla="*/ 2 w 4"/>
                  <a:gd name="T9" fmla="*/ 2 h 4"/>
                  <a:gd name="T10" fmla="*/ 2 w 4"/>
                  <a:gd name="T11" fmla="*/ 1 h 4"/>
                  <a:gd name="T12" fmla="*/ 3 w 4"/>
                  <a:gd name="T13" fmla="*/ 0 h 4"/>
                  <a:gd name="T14" fmla="*/ 4 w 4"/>
                  <a:gd name="T15" fmla="*/ 0 h 4"/>
                  <a:gd name="T16" fmla="*/ 3 w 4"/>
                  <a:gd name="T17" fmla="*/ 0 h 4"/>
                  <a:gd name="T18" fmla="*/ 3 w 4"/>
                  <a:gd name="T19" fmla="*/ 2 h 4"/>
                  <a:gd name="T20" fmla="*/ 2 w 4"/>
                  <a:gd name="T21" fmla="*/ 3 h 4"/>
                  <a:gd name="T22" fmla="*/ 1 w 4"/>
                  <a:gd name="T23" fmla="*/ 4 h 4"/>
                  <a:gd name="T24" fmla="*/ 1 w 4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59" name="Freeform 1892">
                <a:extLst>
                  <a:ext uri="{FF2B5EF4-FFF2-40B4-BE49-F238E27FC236}">
                    <a16:creationId xmlns:a16="http://schemas.microsoft.com/office/drawing/2014/main" id="{00000000-0008-0000-0300-00004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37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2 h 3"/>
                  <a:gd name="T6" fmla="*/ 1 w 1"/>
                  <a:gd name="T7" fmla="*/ 3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0" name="Freeform 1893">
                <a:extLst>
                  <a:ext uri="{FF2B5EF4-FFF2-40B4-BE49-F238E27FC236}">
                    <a16:creationId xmlns:a16="http://schemas.microsoft.com/office/drawing/2014/main" id="{00000000-0008-0000-0300-00005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38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1" name="Freeform 1894">
                <a:extLst>
                  <a:ext uri="{FF2B5EF4-FFF2-40B4-BE49-F238E27FC236}">
                    <a16:creationId xmlns:a16="http://schemas.microsoft.com/office/drawing/2014/main" id="{00000000-0008-0000-0300-00005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" y="377"/>
                <a:ext cx="10" cy="8"/>
              </a:xfrm>
              <a:custGeom>
                <a:avLst/>
                <a:gdLst>
                  <a:gd name="T0" fmla="*/ 4 w 10"/>
                  <a:gd name="T1" fmla="*/ 8 h 8"/>
                  <a:gd name="T2" fmla="*/ 7 w 10"/>
                  <a:gd name="T3" fmla="*/ 4 h 8"/>
                  <a:gd name="T4" fmla="*/ 10 w 10"/>
                  <a:gd name="T5" fmla="*/ 3 h 8"/>
                  <a:gd name="T6" fmla="*/ 10 w 10"/>
                  <a:gd name="T7" fmla="*/ 2 h 8"/>
                  <a:gd name="T8" fmla="*/ 7 w 10"/>
                  <a:gd name="T9" fmla="*/ 1 h 8"/>
                  <a:gd name="T10" fmla="*/ 3 w 10"/>
                  <a:gd name="T11" fmla="*/ 0 h 8"/>
                  <a:gd name="T12" fmla="*/ 2 w 10"/>
                  <a:gd name="T13" fmla="*/ 1 h 8"/>
                  <a:gd name="T14" fmla="*/ 0 w 10"/>
                  <a:gd name="T15" fmla="*/ 4 h 8"/>
                  <a:gd name="T16" fmla="*/ 0 w 10"/>
                  <a:gd name="T17" fmla="*/ 6 h 8"/>
                  <a:gd name="T18" fmla="*/ 1 w 10"/>
                  <a:gd name="T19" fmla="*/ 6 h 8"/>
                  <a:gd name="T20" fmla="*/ 4 w 10"/>
                  <a:gd name="T21" fmla="*/ 8 h 8"/>
                  <a:gd name="T22" fmla="*/ 4 w 10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2" name="Line 1895">
                <a:extLst>
                  <a:ext uri="{FF2B5EF4-FFF2-40B4-BE49-F238E27FC236}">
                    <a16:creationId xmlns:a16="http://schemas.microsoft.com/office/drawing/2014/main" id="{00000000-0008-0000-0300-000052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" y="385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3" name="Freeform 1896">
                <a:extLst>
                  <a:ext uri="{FF2B5EF4-FFF2-40B4-BE49-F238E27FC236}">
                    <a16:creationId xmlns:a16="http://schemas.microsoft.com/office/drawing/2014/main" id="{00000000-0008-0000-0300-00005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" y="383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4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4" name="Freeform 1897">
                <a:extLst>
                  <a:ext uri="{FF2B5EF4-FFF2-40B4-BE49-F238E27FC236}">
                    <a16:creationId xmlns:a16="http://schemas.microsoft.com/office/drawing/2014/main" id="{00000000-0008-0000-0300-00005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" y="381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1 w 3"/>
                  <a:gd name="T5" fmla="*/ 3 h 4"/>
                  <a:gd name="T6" fmla="*/ 1 w 3"/>
                  <a:gd name="T7" fmla="*/ 2 h 4"/>
                  <a:gd name="T8" fmla="*/ 2 w 3"/>
                  <a:gd name="T9" fmla="*/ 1 h 4"/>
                  <a:gd name="T10" fmla="*/ 2 w 3"/>
                  <a:gd name="T11" fmla="*/ 1 h 4"/>
                  <a:gd name="T12" fmla="*/ 2 w 3"/>
                  <a:gd name="T13" fmla="*/ 0 h 4"/>
                  <a:gd name="T14" fmla="*/ 3 w 3"/>
                  <a:gd name="T15" fmla="*/ 1 h 4"/>
                  <a:gd name="T16" fmla="*/ 2 w 3"/>
                  <a:gd name="T17" fmla="*/ 2 h 4"/>
                  <a:gd name="T18" fmla="*/ 2 w 3"/>
                  <a:gd name="T19" fmla="*/ 3 h 4"/>
                  <a:gd name="T20" fmla="*/ 1 w 3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5" name="Freeform 1898">
                <a:extLst>
                  <a:ext uri="{FF2B5EF4-FFF2-40B4-BE49-F238E27FC236}">
                    <a16:creationId xmlns:a16="http://schemas.microsoft.com/office/drawing/2014/main" id="{00000000-0008-0000-0300-00005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38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0 h 2"/>
                  <a:gd name="T8" fmla="*/ 2 w 2"/>
                  <a:gd name="T9" fmla="*/ 1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6" name="Freeform 1899">
                <a:extLst>
                  <a:ext uri="{FF2B5EF4-FFF2-40B4-BE49-F238E27FC236}">
                    <a16:creationId xmlns:a16="http://schemas.microsoft.com/office/drawing/2014/main" id="{00000000-0008-0000-0300-00005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39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7" name="Freeform 1900">
                <a:extLst>
                  <a:ext uri="{FF2B5EF4-FFF2-40B4-BE49-F238E27FC236}">
                    <a16:creationId xmlns:a16="http://schemas.microsoft.com/office/drawing/2014/main" id="{00000000-0008-0000-0300-00005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39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2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8" name="Freeform 1901">
                <a:extLst>
                  <a:ext uri="{FF2B5EF4-FFF2-40B4-BE49-F238E27FC236}">
                    <a16:creationId xmlns:a16="http://schemas.microsoft.com/office/drawing/2014/main" id="{00000000-0008-0000-0300-00005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395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2 h 3"/>
                  <a:gd name="T4" fmla="*/ 0 w 3"/>
                  <a:gd name="T5" fmla="*/ 1 h 3"/>
                  <a:gd name="T6" fmla="*/ 1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69" name="Freeform 1902">
                <a:extLst>
                  <a:ext uri="{FF2B5EF4-FFF2-40B4-BE49-F238E27FC236}">
                    <a16:creationId xmlns:a16="http://schemas.microsoft.com/office/drawing/2014/main" id="{00000000-0008-0000-0300-00005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" y="387"/>
                <a:ext cx="9" cy="12"/>
              </a:xfrm>
              <a:custGeom>
                <a:avLst/>
                <a:gdLst>
                  <a:gd name="T0" fmla="*/ 0 w 9"/>
                  <a:gd name="T1" fmla="*/ 0 h 12"/>
                  <a:gd name="T2" fmla="*/ 0 w 9"/>
                  <a:gd name="T3" fmla="*/ 2 h 12"/>
                  <a:gd name="T4" fmla="*/ 2 w 9"/>
                  <a:gd name="T5" fmla="*/ 3 h 12"/>
                  <a:gd name="T6" fmla="*/ 3 w 9"/>
                  <a:gd name="T7" fmla="*/ 6 h 12"/>
                  <a:gd name="T8" fmla="*/ 3 w 9"/>
                  <a:gd name="T9" fmla="*/ 8 h 12"/>
                  <a:gd name="T10" fmla="*/ 4 w 9"/>
                  <a:gd name="T11" fmla="*/ 10 h 12"/>
                  <a:gd name="T12" fmla="*/ 4 w 9"/>
                  <a:gd name="T13" fmla="*/ 11 h 12"/>
                  <a:gd name="T14" fmla="*/ 4 w 9"/>
                  <a:gd name="T15" fmla="*/ 12 h 12"/>
                  <a:gd name="T16" fmla="*/ 5 w 9"/>
                  <a:gd name="T17" fmla="*/ 12 h 12"/>
                  <a:gd name="T18" fmla="*/ 5 w 9"/>
                  <a:gd name="T19" fmla="*/ 11 h 12"/>
                  <a:gd name="T20" fmla="*/ 5 w 9"/>
                  <a:gd name="T21" fmla="*/ 10 h 12"/>
                  <a:gd name="T22" fmla="*/ 4 w 9"/>
                  <a:gd name="T23" fmla="*/ 9 h 12"/>
                  <a:gd name="T24" fmla="*/ 4 w 9"/>
                  <a:gd name="T25" fmla="*/ 8 h 12"/>
                  <a:gd name="T26" fmla="*/ 5 w 9"/>
                  <a:gd name="T27" fmla="*/ 8 h 12"/>
                  <a:gd name="T28" fmla="*/ 6 w 9"/>
                  <a:gd name="T29" fmla="*/ 8 h 12"/>
                  <a:gd name="T30" fmla="*/ 6 w 9"/>
                  <a:gd name="T31" fmla="*/ 10 h 12"/>
                  <a:gd name="T32" fmla="*/ 7 w 9"/>
                  <a:gd name="T33" fmla="*/ 9 h 12"/>
                  <a:gd name="T34" fmla="*/ 8 w 9"/>
                  <a:gd name="T35" fmla="*/ 11 h 12"/>
                  <a:gd name="T36" fmla="*/ 9 w 9"/>
                  <a:gd name="T37" fmla="*/ 12 h 12"/>
                  <a:gd name="T38" fmla="*/ 9 w 9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9" y="1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0" name="Freeform 1903">
                <a:extLst>
                  <a:ext uri="{FF2B5EF4-FFF2-40B4-BE49-F238E27FC236}">
                    <a16:creationId xmlns:a16="http://schemas.microsoft.com/office/drawing/2014/main" id="{00000000-0008-0000-0300-00005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" y="4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1" name="Freeform 1904">
                <a:extLst>
                  <a:ext uri="{FF2B5EF4-FFF2-40B4-BE49-F238E27FC236}">
                    <a16:creationId xmlns:a16="http://schemas.microsoft.com/office/drawing/2014/main" id="{00000000-0008-0000-0300-00005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" y="38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13 h 15"/>
                  <a:gd name="T4" fmla="*/ 1 w 7"/>
                  <a:gd name="T5" fmla="*/ 11 h 15"/>
                  <a:gd name="T6" fmla="*/ 1 w 7"/>
                  <a:gd name="T7" fmla="*/ 11 h 15"/>
                  <a:gd name="T8" fmla="*/ 2 w 7"/>
                  <a:gd name="T9" fmla="*/ 12 h 15"/>
                  <a:gd name="T10" fmla="*/ 3 w 7"/>
                  <a:gd name="T11" fmla="*/ 12 h 15"/>
                  <a:gd name="T12" fmla="*/ 4 w 7"/>
                  <a:gd name="T13" fmla="*/ 11 h 15"/>
                  <a:gd name="T14" fmla="*/ 3 w 7"/>
                  <a:gd name="T15" fmla="*/ 11 h 15"/>
                  <a:gd name="T16" fmla="*/ 3 w 7"/>
                  <a:gd name="T17" fmla="*/ 11 h 15"/>
                  <a:gd name="T18" fmla="*/ 2 w 7"/>
                  <a:gd name="T19" fmla="*/ 11 h 15"/>
                  <a:gd name="T20" fmla="*/ 1 w 7"/>
                  <a:gd name="T21" fmla="*/ 11 h 15"/>
                  <a:gd name="T22" fmla="*/ 2 w 7"/>
                  <a:gd name="T23" fmla="*/ 9 h 15"/>
                  <a:gd name="T24" fmla="*/ 4 w 7"/>
                  <a:gd name="T25" fmla="*/ 7 h 15"/>
                  <a:gd name="T26" fmla="*/ 7 w 7"/>
                  <a:gd name="T27" fmla="*/ 6 h 15"/>
                  <a:gd name="T28" fmla="*/ 7 w 7"/>
                  <a:gd name="T29" fmla="*/ 5 h 15"/>
                  <a:gd name="T30" fmla="*/ 7 w 7"/>
                  <a:gd name="T31" fmla="*/ 4 h 15"/>
                  <a:gd name="T32" fmla="*/ 5 w 7"/>
                  <a:gd name="T33" fmla="*/ 4 h 15"/>
                  <a:gd name="T34" fmla="*/ 4 w 7"/>
                  <a:gd name="T35" fmla="*/ 6 h 15"/>
                  <a:gd name="T36" fmla="*/ 2 w 7"/>
                  <a:gd name="T37" fmla="*/ 7 h 15"/>
                  <a:gd name="T38" fmla="*/ 2 w 7"/>
                  <a:gd name="T39" fmla="*/ 7 h 15"/>
                  <a:gd name="T40" fmla="*/ 2 w 7"/>
                  <a:gd name="T41" fmla="*/ 5 h 15"/>
                  <a:gd name="T42" fmla="*/ 4 w 7"/>
                  <a:gd name="T43" fmla="*/ 3 h 15"/>
                  <a:gd name="T44" fmla="*/ 4 w 7"/>
                  <a:gd name="T45" fmla="*/ 2 h 15"/>
                  <a:gd name="T46" fmla="*/ 4 w 7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2" name="Freeform 1905">
                <a:extLst>
                  <a:ext uri="{FF2B5EF4-FFF2-40B4-BE49-F238E27FC236}">
                    <a16:creationId xmlns:a16="http://schemas.microsoft.com/office/drawing/2014/main" id="{00000000-0008-0000-0300-00005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" y="400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0 w 5"/>
                  <a:gd name="T3" fmla="*/ 5 h 6"/>
                  <a:gd name="T4" fmla="*/ 1 w 5"/>
                  <a:gd name="T5" fmla="*/ 5 h 6"/>
                  <a:gd name="T6" fmla="*/ 1 w 5"/>
                  <a:gd name="T7" fmla="*/ 4 h 6"/>
                  <a:gd name="T8" fmla="*/ 2 w 5"/>
                  <a:gd name="T9" fmla="*/ 4 h 6"/>
                  <a:gd name="T10" fmla="*/ 3 w 5"/>
                  <a:gd name="T11" fmla="*/ 4 h 6"/>
                  <a:gd name="T12" fmla="*/ 3 w 5"/>
                  <a:gd name="T13" fmla="*/ 3 h 6"/>
                  <a:gd name="T14" fmla="*/ 4 w 5"/>
                  <a:gd name="T15" fmla="*/ 3 h 6"/>
                  <a:gd name="T16" fmla="*/ 4 w 5"/>
                  <a:gd name="T17" fmla="*/ 3 h 6"/>
                  <a:gd name="T18" fmla="*/ 3 w 5"/>
                  <a:gd name="T19" fmla="*/ 2 h 6"/>
                  <a:gd name="T20" fmla="*/ 4 w 5"/>
                  <a:gd name="T21" fmla="*/ 1 h 6"/>
                  <a:gd name="T22" fmla="*/ 4 w 5"/>
                  <a:gd name="T23" fmla="*/ 1 h 6"/>
                  <a:gd name="T24" fmla="*/ 5 w 5"/>
                  <a:gd name="T25" fmla="*/ 0 h 6"/>
                  <a:gd name="T26" fmla="*/ 4 w 5"/>
                  <a:gd name="T27" fmla="*/ 0 h 6"/>
                  <a:gd name="T28" fmla="*/ 3 w 5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3" name="Freeform 1906">
                <a:extLst>
                  <a:ext uri="{FF2B5EF4-FFF2-40B4-BE49-F238E27FC236}">
                    <a16:creationId xmlns:a16="http://schemas.microsoft.com/office/drawing/2014/main" id="{00000000-0008-0000-0300-00005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" y="4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4" name="Freeform 1907">
                <a:extLst>
                  <a:ext uri="{FF2B5EF4-FFF2-40B4-BE49-F238E27FC236}">
                    <a16:creationId xmlns:a16="http://schemas.microsoft.com/office/drawing/2014/main" id="{00000000-0008-0000-0300-00005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" y="4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2 h 4"/>
                  <a:gd name="T4" fmla="*/ 2 w 3"/>
                  <a:gd name="T5" fmla="*/ 1 h 4"/>
                  <a:gd name="T6" fmla="*/ 3 w 3"/>
                  <a:gd name="T7" fmla="*/ 1 h 4"/>
                  <a:gd name="T8" fmla="*/ 3 w 3"/>
                  <a:gd name="T9" fmla="*/ 0 h 4"/>
                  <a:gd name="T10" fmla="*/ 0 w 3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5" name="Freeform 1908">
                <a:extLst>
                  <a:ext uri="{FF2B5EF4-FFF2-40B4-BE49-F238E27FC236}">
                    <a16:creationId xmlns:a16="http://schemas.microsoft.com/office/drawing/2014/main" id="{00000000-0008-0000-0300-00005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" y="40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1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6" name="Freeform 1909">
                <a:extLst>
                  <a:ext uri="{FF2B5EF4-FFF2-40B4-BE49-F238E27FC236}">
                    <a16:creationId xmlns:a16="http://schemas.microsoft.com/office/drawing/2014/main" id="{00000000-0008-0000-0300-00006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401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5 w 6"/>
                  <a:gd name="T3" fmla="*/ 2 h 6"/>
                  <a:gd name="T4" fmla="*/ 5 w 6"/>
                  <a:gd name="T5" fmla="*/ 2 h 6"/>
                  <a:gd name="T6" fmla="*/ 3 w 6"/>
                  <a:gd name="T7" fmla="*/ 2 h 6"/>
                  <a:gd name="T8" fmla="*/ 2 w 6"/>
                  <a:gd name="T9" fmla="*/ 1 h 6"/>
                  <a:gd name="T10" fmla="*/ 2 w 6"/>
                  <a:gd name="T11" fmla="*/ 4 h 6"/>
                  <a:gd name="T12" fmla="*/ 2 w 6"/>
                  <a:gd name="T13" fmla="*/ 5 h 6"/>
                  <a:gd name="T14" fmla="*/ 2 w 6"/>
                  <a:gd name="T15" fmla="*/ 5 h 6"/>
                  <a:gd name="T16" fmla="*/ 0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7" name="Freeform 1910">
                <a:extLst>
                  <a:ext uri="{FF2B5EF4-FFF2-40B4-BE49-F238E27FC236}">
                    <a16:creationId xmlns:a16="http://schemas.microsoft.com/office/drawing/2014/main" id="{00000000-0008-0000-0300-00006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406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1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8" name="Freeform 1911">
                <a:extLst>
                  <a:ext uri="{FF2B5EF4-FFF2-40B4-BE49-F238E27FC236}">
                    <a16:creationId xmlns:a16="http://schemas.microsoft.com/office/drawing/2014/main" id="{00000000-0008-0000-0300-00006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406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79" name="Freeform 1912">
                <a:extLst>
                  <a:ext uri="{FF2B5EF4-FFF2-40B4-BE49-F238E27FC236}">
                    <a16:creationId xmlns:a16="http://schemas.microsoft.com/office/drawing/2014/main" id="{00000000-0008-0000-0300-00006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" y="40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0" name="Freeform 1913">
                <a:extLst>
                  <a:ext uri="{FF2B5EF4-FFF2-40B4-BE49-F238E27FC236}">
                    <a16:creationId xmlns:a16="http://schemas.microsoft.com/office/drawing/2014/main" id="{00000000-0008-0000-0300-00006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403"/>
                <a:ext cx="2" cy="6"/>
              </a:xfrm>
              <a:custGeom>
                <a:avLst/>
                <a:gdLst>
                  <a:gd name="T0" fmla="*/ 2 w 2"/>
                  <a:gd name="T1" fmla="*/ 4 h 6"/>
                  <a:gd name="T2" fmla="*/ 2 w 2"/>
                  <a:gd name="T3" fmla="*/ 5 h 6"/>
                  <a:gd name="T4" fmla="*/ 0 w 2"/>
                  <a:gd name="T5" fmla="*/ 6 h 6"/>
                  <a:gd name="T6" fmla="*/ 0 w 2"/>
                  <a:gd name="T7" fmla="*/ 5 h 6"/>
                  <a:gd name="T8" fmla="*/ 0 w 2"/>
                  <a:gd name="T9" fmla="*/ 5 h 6"/>
                  <a:gd name="T10" fmla="*/ 1 w 2"/>
                  <a:gd name="T11" fmla="*/ 1 h 6"/>
                  <a:gd name="T12" fmla="*/ 0 w 2"/>
                  <a:gd name="T13" fmla="*/ 1 h 6"/>
                  <a:gd name="T14" fmla="*/ 1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2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1" name="Freeform 1914">
                <a:extLst>
                  <a:ext uri="{FF2B5EF4-FFF2-40B4-BE49-F238E27FC236}">
                    <a16:creationId xmlns:a16="http://schemas.microsoft.com/office/drawing/2014/main" id="{00000000-0008-0000-0300-00006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" y="40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3 w 4"/>
                  <a:gd name="T3" fmla="*/ 2 h 3"/>
                  <a:gd name="T4" fmla="*/ 2 w 4"/>
                  <a:gd name="T5" fmla="*/ 2 h 3"/>
                  <a:gd name="T6" fmla="*/ 2 w 4"/>
                  <a:gd name="T7" fmla="*/ 1 h 3"/>
                  <a:gd name="T8" fmla="*/ 2 w 4"/>
                  <a:gd name="T9" fmla="*/ 0 h 3"/>
                  <a:gd name="T10" fmla="*/ 0 w 4"/>
                  <a:gd name="T11" fmla="*/ 1 h 3"/>
                  <a:gd name="T12" fmla="*/ 1 w 4"/>
                  <a:gd name="T13" fmla="*/ 0 h 3"/>
                  <a:gd name="T14" fmla="*/ 3 w 4"/>
                  <a:gd name="T15" fmla="*/ 0 h 3"/>
                  <a:gd name="T16" fmla="*/ 3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2" name="Freeform 1915">
                <a:extLst>
                  <a:ext uri="{FF2B5EF4-FFF2-40B4-BE49-F238E27FC236}">
                    <a16:creationId xmlns:a16="http://schemas.microsoft.com/office/drawing/2014/main" id="{00000000-0008-0000-0300-00006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406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2 h 5"/>
                  <a:gd name="T4" fmla="*/ 0 w 3"/>
                  <a:gd name="T5" fmla="*/ 4 h 5"/>
                  <a:gd name="T6" fmla="*/ 0 w 3"/>
                  <a:gd name="T7" fmla="*/ 5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3" name="Freeform 1916">
                <a:extLst>
                  <a:ext uri="{FF2B5EF4-FFF2-40B4-BE49-F238E27FC236}">
                    <a16:creationId xmlns:a16="http://schemas.microsoft.com/office/drawing/2014/main" id="{00000000-0008-0000-0300-00006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" y="40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2 h 3"/>
                  <a:gd name="T4" fmla="*/ 2 w 3"/>
                  <a:gd name="T5" fmla="*/ 2 h 3"/>
                  <a:gd name="T6" fmla="*/ 2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4" name="Freeform 1917">
                <a:extLst>
                  <a:ext uri="{FF2B5EF4-FFF2-40B4-BE49-F238E27FC236}">
                    <a16:creationId xmlns:a16="http://schemas.microsoft.com/office/drawing/2014/main" id="{00000000-0008-0000-0300-00006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41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5" name="Freeform 1918">
                <a:extLst>
                  <a:ext uri="{FF2B5EF4-FFF2-40B4-BE49-F238E27FC236}">
                    <a16:creationId xmlns:a16="http://schemas.microsoft.com/office/drawing/2014/main" id="{00000000-0008-0000-0300-00006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" y="41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6" name="Line 1919">
                <a:extLst>
                  <a:ext uri="{FF2B5EF4-FFF2-40B4-BE49-F238E27FC236}">
                    <a16:creationId xmlns:a16="http://schemas.microsoft.com/office/drawing/2014/main" id="{00000000-0008-0000-0300-00006A03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" y="413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7" name="Freeform 1920">
                <a:extLst>
                  <a:ext uri="{FF2B5EF4-FFF2-40B4-BE49-F238E27FC236}">
                    <a16:creationId xmlns:a16="http://schemas.microsoft.com/office/drawing/2014/main" id="{00000000-0008-0000-0300-00006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" y="411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7 w 9"/>
                  <a:gd name="T3" fmla="*/ 1 h 3"/>
                  <a:gd name="T4" fmla="*/ 4 w 9"/>
                  <a:gd name="T5" fmla="*/ 3 h 3"/>
                  <a:gd name="T6" fmla="*/ 3 w 9"/>
                  <a:gd name="T7" fmla="*/ 3 h 3"/>
                  <a:gd name="T8" fmla="*/ 1 w 9"/>
                  <a:gd name="T9" fmla="*/ 2 h 3"/>
                  <a:gd name="T10" fmla="*/ 0 w 9"/>
                  <a:gd name="T11" fmla="*/ 2 h 3"/>
                  <a:gd name="T12" fmla="*/ 1 w 9"/>
                  <a:gd name="T13" fmla="*/ 1 h 3"/>
                  <a:gd name="T14" fmla="*/ 2 w 9"/>
                  <a:gd name="T15" fmla="*/ 0 h 3"/>
                  <a:gd name="T16" fmla="*/ 3 w 9"/>
                  <a:gd name="T17" fmla="*/ 1 h 3"/>
                  <a:gd name="T18" fmla="*/ 4 w 9"/>
                  <a:gd name="T19" fmla="*/ 0 h 3"/>
                  <a:gd name="T20" fmla="*/ 4 w 9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7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8" name="Freeform 1921">
                <a:extLst>
                  <a:ext uri="{FF2B5EF4-FFF2-40B4-BE49-F238E27FC236}">
                    <a16:creationId xmlns:a16="http://schemas.microsoft.com/office/drawing/2014/main" id="{00000000-0008-0000-0300-00006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" y="41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89" name="Freeform 1922">
                <a:extLst>
                  <a:ext uri="{FF2B5EF4-FFF2-40B4-BE49-F238E27FC236}">
                    <a16:creationId xmlns:a16="http://schemas.microsoft.com/office/drawing/2014/main" id="{00000000-0008-0000-0300-00006D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410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0 w 6"/>
                  <a:gd name="T3" fmla="*/ 1 h 7"/>
                  <a:gd name="T4" fmla="*/ 3 w 6"/>
                  <a:gd name="T5" fmla="*/ 0 h 7"/>
                  <a:gd name="T6" fmla="*/ 5 w 6"/>
                  <a:gd name="T7" fmla="*/ 2 h 7"/>
                  <a:gd name="T8" fmla="*/ 5 w 6"/>
                  <a:gd name="T9" fmla="*/ 3 h 7"/>
                  <a:gd name="T10" fmla="*/ 4 w 6"/>
                  <a:gd name="T11" fmla="*/ 5 h 7"/>
                  <a:gd name="T12" fmla="*/ 4 w 6"/>
                  <a:gd name="T13" fmla="*/ 6 h 7"/>
                  <a:gd name="T14" fmla="*/ 5 w 6"/>
                  <a:gd name="T15" fmla="*/ 6 h 7"/>
                  <a:gd name="T16" fmla="*/ 6 w 6"/>
                  <a:gd name="T17" fmla="*/ 7 h 7"/>
                  <a:gd name="T18" fmla="*/ 5 w 6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5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0" name="Freeform 1923">
                <a:extLst>
                  <a:ext uri="{FF2B5EF4-FFF2-40B4-BE49-F238E27FC236}">
                    <a16:creationId xmlns:a16="http://schemas.microsoft.com/office/drawing/2014/main" id="{00000000-0008-0000-0300-00006E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41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2 h 3"/>
                  <a:gd name="T6" fmla="*/ 0 w 1"/>
                  <a:gd name="T7" fmla="*/ 1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1" name="Freeform 1924">
                <a:extLst>
                  <a:ext uri="{FF2B5EF4-FFF2-40B4-BE49-F238E27FC236}">
                    <a16:creationId xmlns:a16="http://schemas.microsoft.com/office/drawing/2014/main" id="{00000000-0008-0000-0300-00006F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" y="415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1 h 3"/>
                  <a:gd name="T4" fmla="*/ 0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2 w 2"/>
                  <a:gd name="T11" fmla="*/ 2 h 3"/>
                  <a:gd name="T12" fmla="*/ 2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2" name="Freeform 1925">
                <a:extLst>
                  <a:ext uri="{FF2B5EF4-FFF2-40B4-BE49-F238E27FC236}">
                    <a16:creationId xmlns:a16="http://schemas.microsoft.com/office/drawing/2014/main" id="{00000000-0008-0000-0300-000070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" y="41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3" name="Freeform 1926">
                <a:extLst>
                  <a:ext uri="{FF2B5EF4-FFF2-40B4-BE49-F238E27FC236}">
                    <a16:creationId xmlns:a16="http://schemas.microsoft.com/office/drawing/2014/main" id="{00000000-0008-0000-0300-000071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417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1 h 2"/>
                  <a:gd name="T4" fmla="*/ 2 w 5"/>
                  <a:gd name="T5" fmla="*/ 2 h 2"/>
                  <a:gd name="T6" fmla="*/ 0 w 5"/>
                  <a:gd name="T7" fmla="*/ 2 h 2"/>
                  <a:gd name="T8" fmla="*/ 0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4" name="Freeform 1927">
                <a:extLst>
                  <a:ext uri="{FF2B5EF4-FFF2-40B4-BE49-F238E27FC236}">
                    <a16:creationId xmlns:a16="http://schemas.microsoft.com/office/drawing/2014/main" id="{00000000-0008-0000-0300-000072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" y="412"/>
                <a:ext cx="8" cy="8"/>
              </a:xfrm>
              <a:custGeom>
                <a:avLst/>
                <a:gdLst>
                  <a:gd name="T0" fmla="*/ 1 w 8"/>
                  <a:gd name="T1" fmla="*/ 8 h 8"/>
                  <a:gd name="T2" fmla="*/ 2 w 8"/>
                  <a:gd name="T3" fmla="*/ 7 h 8"/>
                  <a:gd name="T4" fmla="*/ 2 w 8"/>
                  <a:gd name="T5" fmla="*/ 7 h 8"/>
                  <a:gd name="T6" fmla="*/ 2 w 8"/>
                  <a:gd name="T7" fmla="*/ 6 h 8"/>
                  <a:gd name="T8" fmla="*/ 2 w 8"/>
                  <a:gd name="T9" fmla="*/ 6 h 8"/>
                  <a:gd name="T10" fmla="*/ 1 w 8"/>
                  <a:gd name="T11" fmla="*/ 6 h 8"/>
                  <a:gd name="T12" fmla="*/ 0 w 8"/>
                  <a:gd name="T13" fmla="*/ 5 h 8"/>
                  <a:gd name="T14" fmla="*/ 2 w 8"/>
                  <a:gd name="T15" fmla="*/ 4 h 8"/>
                  <a:gd name="T16" fmla="*/ 2 w 8"/>
                  <a:gd name="T17" fmla="*/ 4 h 8"/>
                  <a:gd name="T18" fmla="*/ 4 w 8"/>
                  <a:gd name="T19" fmla="*/ 3 h 8"/>
                  <a:gd name="T20" fmla="*/ 6 w 8"/>
                  <a:gd name="T21" fmla="*/ 3 h 8"/>
                  <a:gd name="T22" fmla="*/ 8 w 8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1" y="8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5" name="Freeform 1928">
                <a:extLst>
                  <a:ext uri="{FF2B5EF4-FFF2-40B4-BE49-F238E27FC236}">
                    <a16:creationId xmlns:a16="http://schemas.microsoft.com/office/drawing/2014/main" id="{00000000-0008-0000-0300-000073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415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7 w 7"/>
                  <a:gd name="T3" fmla="*/ 1 h 5"/>
                  <a:gd name="T4" fmla="*/ 4 w 7"/>
                  <a:gd name="T5" fmla="*/ 0 h 5"/>
                  <a:gd name="T6" fmla="*/ 1 w 7"/>
                  <a:gd name="T7" fmla="*/ 1 h 5"/>
                  <a:gd name="T8" fmla="*/ 0 w 7"/>
                  <a:gd name="T9" fmla="*/ 4 h 5"/>
                  <a:gd name="T10" fmla="*/ 1 w 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6" name="Freeform 1929">
                <a:extLst>
                  <a:ext uri="{FF2B5EF4-FFF2-40B4-BE49-F238E27FC236}">
                    <a16:creationId xmlns:a16="http://schemas.microsoft.com/office/drawing/2014/main" id="{00000000-0008-0000-0300-000074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414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5 h 6"/>
                  <a:gd name="T6" fmla="*/ 2 w 4"/>
                  <a:gd name="T7" fmla="*/ 3 h 6"/>
                  <a:gd name="T8" fmla="*/ 4 w 4"/>
                  <a:gd name="T9" fmla="*/ 0 h 6"/>
                  <a:gd name="T10" fmla="*/ 4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7" name="Freeform 1930">
                <a:extLst>
                  <a:ext uri="{FF2B5EF4-FFF2-40B4-BE49-F238E27FC236}">
                    <a16:creationId xmlns:a16="http://schemas.microsoft.com/office/drawing/2014/main" id="{00000000-0008-0000-0300-000075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420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8" name="Freeform 1931">
                <a:extLst>
                  <a:ext uri="{FF2B5EF4-FFF2-40B4-BE49-F238E27FC236}">
                    <a16:creationId xmlns:a16="http://schemas.microsoft.com/office/drawing/2014/main" id="{00000000-0008-0000-0300-000076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" y="4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99" name="Freeform 1932">
                <a:extLst>
                  <a:ext uri="{FF2B5EF4-FFF2-40B4-BE49-F238E27FC236}">
                    <a16:creationId xmlns:a16="http://schemas.microsoft.com/office/drawing/2014/main" id="{00000000-0008-0000-0300-000077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417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4 h 5"/>
                  <a:gd name="T4" fmla="*/ 0 w 7"/>
                  <a:gd name="T5" fmla="*/ 3 h 5"/>
                  <a:gd name="T6" fmla="*/ 1 w 7"/>
                  <a:gd name="T7" fmla="*/ 3 h 5"/>
                  <a:gd name="T8" fmla="*/ 3 w 7"/>
                  <a:gd name="T9" fmla="*/ 2 h 5"/>
                  <a:gd name="T10" fmla="*/ 5 w 7"/>
                  <a:gd name="T11" fmla="*/ 0 h 5"/>
                  <a:gd name="T12" fmla="*/ 6 w 7"/>
                  <a:gd name="T13" fmla="*/ 2 h 5"/>
                  <a:gd name="T14" fmla="*/ 7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0" name="Freeform 1933">
                <a:extLst>
                  <a:ext uri="{FF2B5EF4-FFF2-40B4-BE49-F238E27FC236}">
                    <a16:creationId xmlns:a16="http://schemas.microsoft.com/office/drawing/2014/main" id="{00000000-0008-0000-0300-000078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" y="422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1" name="Freeform 1934">
                <a:extLst>
                  <a:ext uri="{FF2B5EF4-FFF2-40B4-BE49-F238E27FC236}">
                    <a16:creationId xmlns:a16="http://schemas.microsoft.com/office/drawing/2014/main" id="{00000000-0008-0000-0300-000079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419"/>
                <a:ext cx="4" cy="5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1 w 4"/>
                  <a:gd name="T7" fmla="*/ 1 h 5"/>
                  <a:gd name="T8" fmla="*/ 2 w 4"/>
                  <a:gd name="T9" fmla="*/ 2 h 5"/>
                  <a:gd name="T10" fmla="*/ 3 w 4"/>
                  <a:gd name="T11" fmla="*/ 3 h 5"/>
                  <a:gd name="T12" fmla="*/ 2 w 4"/>
                  <a:gd name="T13" fmla="*/ 4 h 5"/>
                  <a:gd name="T14" fmla="*/ 2 w 4"/>
                  <a:gd name="T15" fmla="*/ 4 h 5"/>
                  <a:gd name="T16" fmla="*/ 3 w 4"/>
                  <a:gd name="T17" fmla="*/ 5 h 5"/>
                  <a:gd name="T18" fmla="*/ 3 w 4"/>
                  <a:gd name="T19" fmla="*/ 5 h 5"/>
                  <a:gd name="T20" fmla="*/ 4 w 4"/>
                  <a:gd name="T21" fmla="*/ 3 h 5"/>
                  <a:gd name="T22" fmla="*/ 4 w 4"/>
                  <a:gd name="T2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2" name="Freeform 1935">
                <a:extLst>
                  <a:ext uri="{FF2B5EF4-FFF2-40B4-BE49-F238E27FC236}">
                    <a16:creationId xmlns:a16="http://schemas.microsoft.com/office/drawing/2014/main" id="{00000000-0008-0000-0300-00007A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" y="421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1 w 3"/>
                  <a:gd name="T7" fmla="*/ 2 h 3"/>
                  <a:gd name="T8" fmla="*/ 1 w 3"/>
                  <a:gd name="T9" fmla="*/ 1 h 3"/>
                  <a:gd name="T10" fmla="*/ 2 w 3"/>
                  <a:gd name="T11" fmla="*/ 1 h 3"/>
                  <a:gd name="T12" fmla="*/ 3 w 3"/>
                  <a:gd name="T13" fmla="*/ 0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3" name="Freeform 1936">
                <a:extLst>
                  <a:ext uri="{FF2B5EF4-FFF2-40B4-BE49-F238E27FC236}">
                    <a16:creationId xmlns:a16="http://schemas.microsoft.com/office/drawing/2014/main" id="{00000000-0008-0000-0300-00007B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" y="424"/>
                <a:ext cx="8" cy="4"/>
              </a:xfrm>
              <a:custGeom>
                <a:avLst/>
                <a:gdLst>
                  <a:gd name="T0" fmla="*/ 0 w 8"/>
                  <a:gd name="T1" fmla="*/ 3 h 4"/>
                  <a:gd name="T2" fmla="*/ 1 w 8"/>
                  <a:gd name="T3" fmla="*/ 4 h 4"/>
                  <a:gd name="T4" fmla="*/ 2 w 8"/>
                  <a:gd name="T5" fmla="*/ 4 h 4"/>
                  <a:gd name="T6" fmla="*/ 1 w 8"/>
                  <a:gd name="T7" fmla="*/ 2 h 4"/>
                  <a:gd name="T8" fmla="*/ 1 w 8"/>
                  <a:gd name="T9" fmla="*/ 2 h 4"/>
                  <a:gd name="T10" fmla="*/ 2 w 8"/>
                  <a:gd name="T11" fmla="*/ 2 h 4"/>
                  <a:gd name="T12" fmla="*/ 2 w 8"/>
                  <a:gd name="T13" fmla="*/ 1 h 4"/>
                  <a:gd name="T14" fmla="*/ 4 w 8"/>
                  <a:gd name="T15" fmla="*/ 1 h 4"/>
                  <a:gd name="T16" fmla="*/ 6 w 8"/>
                  <a:gd name="T17" fmla="*/ 2 h 4"/>
                  <a:gd name="T18" fmla="*/ 8 w 8"/>
                  <a:gd name="T19" fmla="*/ 0 h 4"/>
                  <a:gd name="T20" fmla="*/ 6 w 8"/>
                  <a:gd name="T21" fmla="*/ 0 h 4"/>
                  <a:gd name="T22" fmla="*/ 4 w 8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4">
                    <a:moveTo>
                      <a:pt x="0" y="3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04" name="Freeform 1937">
                <a:extLst>
                  <a:ext uri="{FF2B5EF4-FFF2-40B4-BE49-F238E27FC236}">
                    <a16:creationId xmlns:a16="http://schemas.microsoft.com/office/drawing/2014/main" id="{00000000-0008-0000-0300-00007C03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" y="427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1 w 6"/>
                  <a:gd name="T3" fmla="*/ 1 h 1"/>
                  <a:gd name="T4" fmla="*/ 3 w 6"/>
                  <a:gd name="T5" fmla="*/ 1 h 1"/>
                  <a:gd name="T6" fmla="*/ 4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618" name="Group 2139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" y="422"/>
              <a:ext cx="196" cy="151"/>
              <a:chOff x="67" y="422"/>
              <a:chExt cx="196" cy="151"/>
            </a:xfrm>
          </p:grpSpPr>
          <p:sp>
            <p:nvSpPr>
              <p:cNvPr id="3105" name="Freeform 1939">
                <a:extLst>
                  <a:ext uri="{FF2B5EF4-FFF2-40B4-BE49-F238E27FC236}">
                    <a16:creationId xmlns:a16="http://schemas.microsoft.com/office/drawing/2014/main" id="{00000000-0008-0000-0300-0000E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" y="42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6" name="Freeform 1940">
                <a:extLst>
                  <a:ext uri="{FF2B5EF4-FFF2-40B4-BE49-F238E27FC236}">
                    <a16:creationId xmlns:a16="http://schemas.microsoft.com/office/drawing/2014/main" id="{00000000-0008-0000-0300-0000E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" y="422"/>
                <a:ext cx="15" cy="8"/>
              </a:xfrm>
              <a:custGeom>
                <a:avLst/>
                <a:gdLst>
                  <a:gd name="T0" fmla="*/ 15 w 15"/>
                  <a:gd name="T1" fmla="*/ 8 h 8"/>
                  <a:gd name="T2" fmla="*/ 15 w 15"/>
                  <a:gd name="T3" fmla="*/ 7 h 8"/>
                  <a:gd name="T4" fmla="*/ 15 w 15"/>
                  <a:gd name="T5" fmla="*/ 6 h 8"/>
                  <a:gd name="T6" fmla="*/ 11 w 15"/>
                  <a:gd name="T7" fmla="*/ 1 h 8"/>
                  <a:gd name="T8" fmla="*/ 11 w 15"/>
                  <a:gd name="T9" fmla="*/ 0 h 8"/>
                  <a:gd name="T10" fmla="*/ 4 w 15"/>
                  <a:gd name="T11" fmla="*/ 4 h 8"/>
                  <a:gd name="T12" fmla="*/ 4 w 15"/>
                  <a:gd name="T13" fmla="*/ 3 h 8"/>
                  <a:gd name="T14" fmla="*/ 1 w 15"/>
                  <a:gd name="T15" fmla="*/ 5 h 8"/>
                  <a:gd name="T16" fmla="*/ 0 w 15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15" y="8"/>
                    </a:moveTo>
                    <a:lnTo>
                      <a:pt x="15" y="7"/>
                    </a:lnTo>
                    <a:lnTo>
                      <a:pt x="15" y="6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0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7" name="Freeform 1941">
                <a:extLst>
                  <a:ext uri="{FF2B5EF4-FFF2-40B4-BE49-F238E27FC236}">
                    <a16:creationId xmlns:a16="http://schemas.microsoft.com/office/drawing/2014/main" id="{00000000-0008-0000-0300-0000E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427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3 w 5"/>
                  <a:gd name="T5" fmla="*/ 1 h 3"/>
                  <a:gd name="T6" fmla="*/ 4 w 5"/>
                  <a:gd name="T7" fmla="*/ 0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8" name="Line 1942">
                <a:extLst>
                  <a:ext uri="{FF2B5EF4-FFF2-40B4-BE49-F238E27FC236}">
                    <a16:creationId xmlns:a16="http://schemas.microsoft.com/office/drawing/2014/main" id="{00000000-0008-0000-0300-0000F0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" y="428"/>
                <a:ext cx="3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9" name="Freeform 1943">
                <a:extLst>
                  <a:ext uri="{FF2B5EF4-FFF2-40B4-BE49-F238E27FC236}">
                    <a16:creationId xmlns:a16="http://schemas.microsoft.com/office/drawing/2014/main" id="{00000000-0008-0000-0300-0000F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42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0 h 3"/>
                  <a:gd name="T4" fmla="*/ 2 w 7"/>
                  <a:gd name="T5" fmla="*/ 1 h 3"/>
                  <a:gd name="T6" fmla="*/ 4 w 7"/>
                  <a:gd name="T7" fmla="*/ 1 h 3"/>
                  <a:gd name="T8" fmla="*/ 5 w 7"/>
                  <a:gd name="T9" fmla="*/ 2 h 3"/>
                  <a:gd name="T10" fmla="*/ 7 w 7"/>
                  <a:gd name="T11" fmla="*/ 3 h 3"/>
                  <a:gd name="T12" fmla="*/ 7 w 7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0" name="Freeform 1944">
                <a:extLst>
                  <a:ext uri="{FF2B5EF4-FFF2-40B4-BE49-F238E27FC236}">
                    <a16:creationId xmlns:a16="http://schemas.microsoft.com/office/drawing/2014/main" id="{00000000-0008-0000-0300-0000F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" y="425"/>
                <a:ext cx="19" cy="5"/>
              </a:xfrm>
              <a:custGeom>
                <a:avLst/>
                <a:gdLst>
                  <a:gd name="T0" fmla="*/ 19 w 19"/>
                  <a:gd name="T1" fmla="*/ 5 h 5"/>
                  <a:gd name="T2" fmla="*/ 19 w 19"/>
                  <a:gd name="T3" fmla="*/ 4 h 5"/>
                  <a:gd name="T4" fmla="*/ 19 w 19"/>
                  <a:gd name="T5" fmla="*/ 4 h 5"/>
                  <a:gd name="T6" fmla="*/ 18 w 19"/>
                  <a:gd name="T7" fmla="*/ 3 h 5"/>
                  <a:gd name="T8" fmla="*/ 16 w 19"/>
                  <a:gd name="T9" fmla="*/ 1 h 5"/>
                  <a:gd name="T10" fmla="*/ 14 w 19"/>
                  <a:gd name="T11" fmla="*/ 2 h 5"/>
                  <a:gd name="T12" fmla="*/ 14 w 19"/>
                  <a:gd name="T13" fmla="*/ 1 h 5"/>
                  <a:gd name="T14" fmla="*/ 12 w 19"/>
                  <a:gd name="T15" fmla="*/ 0 h 5"/>
                  <a:gd name="T16" fmla="*/ 10 w 19"/>
                  <a:gd name="T17" fmla="*/ 0 h 5"/>
                  <a:gd name="T18" fmla="*/ 8 w 19"/>
                  <a:gd name="T19" fmla="*/ 1 h 5"/>
                  <a:gd name="T20" fmla="*/ 7 w 19"/>
                  <a:gd name="T21" fmla="*/ 2 h 5"/>
                  <a:gd name="T22" fmla="*/ 5 w 19"/>
                  <a:gd name="T23" fmla="*/ 3 h 5"/>
                  <a:gd name="T24" fmla="*/ 3 w 19"/>
                  <a:gd name="T25" fmla="*/ 3 h 5"/>
                  <a:gd name="T26" fmla="*/ 2 w 19"/>
                  <a:gd name="T27" fmla="*/ 4 h 5"/>
                  <a:gd name="T28" fmla="*/ 0 w 19"/>
                  <a:gd name="T29" fmla="*/ 5 h 5"/>
                  <a:gd name="T30" fmla="*/ 0 w 19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5">
                    <a:moveTo>
                      <a:pt x="19" y="5"/>
                    </a:moveTo>
                    <a:lnTo>
                      <a:pt x="19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1" name="Freeform 1945">
                <a:extLst>
                  <a:ext uri="{FF2B5EF4-FFF2-40B4-BE49-F238E27FC236}">
                    <a16:creationId xmlns:a16="http://schemas.microsoft.com/office/drawing/2014/main" id="{00000000-0008-0000-0300-0000F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" y="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2" name="Freeform 1946">
                <a:extLst>
                  <a:ext uri="{FF2B5EF4-FFF2-40B4-BE49-F238E27FC236}">
                    <a16:creationId xmlns:a16="http://schemas.microsoft.com/office/drawing/2014/main" id="{00000000-0008-0000-0300-0000F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" y="4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3" name="Freeform 1947">
                <a:extLst>
                  <a:ext uri="{FF2B5EF4-FFF2-40B4-BE49-F238E27FC236}">
                    <a16:creationId xmlns:a16="http://schemas.microsoft.com/office/drawing/2014/main" id="{00000000-0008-0000-0300-0000F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" y="43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1 h 1"/>
                  <a:gd name="T4" fmla="*/ 0 w 6"/>
                  <a:gd name="T5" fmla="*/ 1 h 1"/>
                  <a:gd name="T6" fmla="*/ 4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4" name="Freeform 1948">
                <a:extLst>
                  <a:ext uri="{FF2B5EF4-FFF2-40B4-BE49-F238E27FC236}">
                    <a16:creationId xmlns:a16="http://schemas.microsoft.com/office/drawing/2014/main" id="{00000000-0008-0000-0300-0000F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" y="430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1 w 7"/>
                  <a:gd name="T3" fmla="*/ 1 h 2"/>
                  <a:gd name="T4" fmla="*/ 4 w 7"/>
                  <a:gd name="T5" fmla="*/ 2 h 2"/>
                  <a:gd name="T6" fmla="*/ 6 w 7"/>
                  <a:gd name="T7" fmla="*/ 1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5" name="Freeform 1949">
                <a:extLst>
                  <a:ext uri="{FF2B5EF4-FFF2-40B4-BE49-F238E27FC236}">
                    <a16:creationId xmlns:a16="http://schemas.microsoft.com/office/drawing/2014/main" id="{00000000-0008-0000-0300-0000F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430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5 w 7"/>
                  <a:gd name="T3" fmla="*/ 1 h 2"/>
                  <a:gd name="T4" fmla="*/ 7 w 7"/>
                  <a:gd name="T5" fmla="*/ 0 h 2"/>
                  <a:gd name="T6" fmla="*/ 5 w 7"/>
                  <a:gd name="T7" fmla="*/ 0 h 2"/>
                  <a:gd name="T8" fmla="*/ 3 w 7"/>
                  <a:gd name="T9" fmla="*/ 0 h 2"/>
                  <a:gd name="T10" fmla="*/ 0 w 7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6" name="Freeform 1950">
                <a:extLst>
                  <a:ext uri="{FF2B5EF4-FFF2-40B4-BE49-F238E27FC236}">
                    <a16:creationId xmlns:a16="http://schemas.microsoft.com/office/drawing/2014/main" id="{00000000-0008-0000-0300-0000F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" y="430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4 w 6"/>
                  <a:gd name="T3" fmla="*/ 1 h 4"/>
                  <a:gd name="T4" fmla="*/ 4 w 6"/>
                  <a:gd name="T5" fmla="*/ 3 h 4"/>
                  <a:gd name="T6" fmla="*/ 2 w 6"/>
                  <a:gd name="T7" fmla="*/ 4 h 4"/>
                  <a:gd name="T8" fmla="*/ 0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4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7" name="Freeform 1951">
                <a:extLst>
                  <a:ext uri="{FF2B5EF4-FFF2-40B4-BE49-F238E27FC236}">
                    <a16:creationId xmlns:a16="http://schemas.microsoft.com/office/drawing/2014/main" id="{00000000-0008-0000-0300-0000F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" y="43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8" name="Freeform 1952">
                <a:extLst>
                  <a:ext uri="{FF2B5EF4-FFF2-40B4-BE49-F238E27FC236}">
                    <a16:creationId xmlns:a16="http://schemas.microsoft.com/office/drawing/2014/main" id="{00000000-0008-0000-0300-0000F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" y="435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1 h 4"/>
                  <a:gd name="T4" fmla="*/ 3 w 5"/>
                  <a:gd name="T5" fmla="*/ 3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19" name="Freeform 1953">
                <a:extLst>
                  <a:ext uri="{FF2B5EF4-FFF2-40B4-BE49-F238E27FC236}">
                    <a16:creationId xmlns:a16="http://schemas.microsoft.com/office/drawing/2014/main" id="{00000000-0008-0000-0300-0000F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432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0 w 5"/>
                  <a:gd name="T5" fmla="*/ 7 h 7"/>
                  <a:gd name="T6" fmla="*/ 1 w 5"/>
                  <a:gd name="T7" fmla="*/ 6 h 7"/>
                  <a:gd name="T8" fmla="*/ 5 w 5"/>
                  <a:gd name="T9" fmla="*/ 4 h 7"/>
                  <a:gd name="T10" fmla="*/ 5 w 5"/>
                  <a:gd name="T11" fmla="*/ 3 h 7"/>
                  <a:gd name="T12" fmla="*/ 2 w 5"/>
                  <a:gd name="T13" fmla="*/ 2 h 7"/>
                  <a:gd name="T14" fmla="*/ 2 w 5"/>
                  <a:gd name="T15" fmla="*/ 1 h 7"/>
                  <a:gd name="T16" fmla="*/ 3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0" name="Freeform 1954">
                <a:extLst>
                  <a:ext uri="{FF2B5EF4-FFF2-40B4-BE49-F238E27FC236}">
                    <a16:creationId xmlns:a16="http://schemas.microsoft.com/office/drawing/2014/main" id="{00000000-0008-0000-0300-0000F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" y="443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1 h 2"/>
                  <a:gd name="T4" fmla="*/ 4 w 4"/>
                  <a:gd name="T5" fmla="*/ 0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1" name="Freeform 1955">
                <a:extLst>
                  <a:ext uri="{FF2B5EF4-FFF2-40B4-BE49-F238E27FC236}">
                    <a16:creationId xmlns:a16="http://schemas.microsoft.com/office/drawing/2014/main" id="{00000000-0008-0000-0300-0000F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44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4 h 4"/>
                  <a:gd name="T4" fmla="*/ 0 w 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4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2" name="Freeform 1956">
                <a:extLst>
                  <a:ext uri="{FF2B5EF4-FFF2-40B4-BE49-F238E27FC236}">
                    <a16:creationId xmlns:a16="http://schemas.microsoft.com/office/drawing/2014/main" id="{00000000-0008-0000-0300-0000F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" y="444"/>
                <a:ext cx="3" cy="4"/>
              </a:xfrm>
              <a:custGeom>
                <a:avLst/>
                <a:gdLst>
                  <a:gd name="T0" fmla="*/ 3 w 3"/>
                  <a:gd name="T1" fmla="*/ 1 h 4"/>
                  <a:gd name="T2" fmla="*/ 3 w 3"/>
                  <a:gd name="T3" fmla="*/ 1 h 4"/>
                  <a:gd name="T4" fmla="*/ 2 w 3"/>
                  <a:gd name="T5" fmla="*/ 0 h 4"/>
                  <a:gd name="T6" fmla="*/ 1 w 3"/>
                  <a:gd name="T7" fmla="*/ 0 h 4"/>
                  <a:gd name="T8" fmla="*/ 0 w 3"/>
                  <a:gd name="T9" fmla="*/ 2 h 4"/>
                  <a:gd name="T10" fmla="*/ 0 w 3"/>
                  <a:gd name="T11" fmla="*/ 3 h 4"/>
                  <a:gd name="T12" fmla="*/ 2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3" name="Freeform 1957">
                <a:extLst>
                  <a:ext uri="{FF2B5EF4-FFF2-40B4-BE49-F238E27FC236}">
                    <a16:creationId xmlns:a16="http://schemas.microsoft.com/office/drawing/2014/main" id="{00000000-0008-0000-0300-0000F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" y="44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4" name="Freeform 1958">
                <a:extLst>
                  <a:ext uri="{FF2B5EF4-FFF2-40B4-BE49-F238E27FC236}">
                    <a16:creationId xmlns:a16="http://schemas.microsoft.com/office/drawing/2014/main" id="{00000000-0008-0000-0300-00000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44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5" name="Freeform 1959">
                <a:extLst>
                  <a:ext uri="{FF2B5EF4-FFF2-40B4-BE49-F238E27FC236}">
                    <a16:creationId xmlns:a16="http://schemas.microsoft.com/office/drawing/2014/main" id="{00000000-0008-0000-0300-00000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" y="4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6" name="Freeform 1960">
                <a:extLst>
                  <a:ext uri="{FF2B5EF4-FFF2-40B4-BE49-F238E27FC236}">
                    <a16:creationId xmlns:a16="http://schemas.microsoft.com/office/drawing/2014/main" id="{00000000-0008-0000-0300-00000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" y="448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4 w 6"/>
                  <a:gd name="T5" fmla="*/ 0 h 3"/>
                  <a:gd name="T6" fmla="*/ 3 w 6"/>
                  <a:gd name="T7" fmla="*/ 1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7" name="Line 1961">
                <a:extLst>
                  <a:ext uri="{FF2B5EF4-FFF2-40B4-BE49-F238E27FC236}">
                    <a16:creationId xmlns:a16="http://schemas.microsoft.com/office/drawing/2014/main" id="{00000000-0008-0000-0300-000003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" y="451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8" name="Freeform 1962">
                <a:extLst>
                  <a:ext uri="{FF2B5EF4-FFF2-40B4-BE49-F238E27FC236}">
                    <a16:creationId xmlns:a16="http://schemas.microsoft.com/office/drawing/2014/main" id="{00000000-0008-0000-0300-00000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" y="430"/>
                <a:ext cx="15" cy="22"/>
              </a:xfrm>
              <a:custGeom>
                <a:avLst/>
                <a:gdLst>
                  <a:gd name="T0" fmla="*/ 3 w 15"/>
                  <a:gd name="T1" fmla="*/ 21 h 22"/>
                  <a:gd name="T2" fmla="*/ 2 w 15"/>
                  <a:gd name="T3" fmla="*/ 22 h 22"/>
                  <a:gd name="T4" fmla="*/ 0 w 15"/>
                  <a:gd name="T5" fmla="*/ 20 h 22"/>
                  <a:gd name="T6" fmla="*/ 1 w 15"/>
                  <a:gd name="T7" fmla="*/ 18 h 22"/>
                  <a:gd name="T8" fmla="*/ 2 w 15"/>
                  <a:gd name="T9" fmla="*/ 15 h 22"/>
                  <a:gd name="T10" fmla="*/ 2 w 15"/>
                  <a:gd name="T11" fmla="*/ 14 h 22"/>
                  <a:gd name="T12" fmla="*/ 3 w 15"/>
                  <a:gd name="T13" fmla="*/ 12 h 22"/>
                  <a:gd name="T14" fmla="*/ 3 w 15"/>
                  <a:gd name="T15" fmla="*/ 11 h 22"/>
                  <a:gd name="T16" fmla="*/ 3 w 15"/>
                  <a:gd name="T17" fmla="*/ 11 h 22"/>
                  <a:gd name="T18" fmla="*/ 5 w 15"/>
                  <a:gd name="T19" fmla="*/ 9 h 22"/>
                  <a:gd name="T20" fmla="*/ 6 w 15"/>
                  <a:gd name="T21" fmla="*/ 8 h 22"/>
                  <a:gd name="T22" fmla="*/ 7 w 15"/>
                  <a:gd name="T23" fmla="*/ 9 h 22"/>
                  <a:gd name="T24" fmla="*/ 8 w 15"/>
                  <a:gd name="T25" fmla="*/ 9 h 22"/>
                  <a:gd name="T26" fmla="*/ 8 w 15"/>
                  <a:gd name="T27" fmla="*/ 8 h 22"/>
                  <a:gd name="T28" fmla="*/ 8 w 15"/>
                  <a:gd name="T29" fmla="*/ 7 h 22"/>
                  <a:gd name="T30" fmla="*/ 9 w 15"/>
                  <a:gd name="T31" fmla="*/ 7 h 22"/>
                  <a:gd name="T32" fmla="*/ 12 w 15"/>
                  <a:gd name="T33" fmla="*/ 7 h 22"/>
                  <a:gd name="T34" fmla="*/ 14 w 15"/>
                  <a:gd name="T35" fmla="*/ 6 h 22"/>
                  <a:gd name="T36" fmla="*/ 15 w 15"/>
                  <a:gd name="T37" fmla="*/ 6 h 22"/>
                  <a:gd name="T38" fmla="*/ 12 w 15"/>
                  <a:gd name="T39" fmla="*/ 5 h 22"/>
                  <a:gd name="T40" fmla="*/ 9 w 15"/>
                  <a:gd name="T41" fmla="*/ 4 h 22"/>
                  <a:gd name="T42" fmla="*/ 12 w 15"/>
                  <a:gd name="T43" fmla="*/ 3 h 22"/>
                  <a:gd name="T44" fmla="*/ 11 w 15"/>
                  <a:gd name="T45" fmla="*/ 2 h 22"/>
                  <a:gd name="T46" fmla="*/ 13 w 15"/>
                  <a:gd name="T47" fmla="*/ 0 h 22"/>
                  <a:gd name="T48" fmla="*/ 14 w 15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" h="22">
                    <a:moveTo>
                      <a:pt x="3" y="21"/>
                    </a:moveTo>
                    <a:lnTo>
                      <a:pt x="2" y="22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2" y="5"/>
                    </a:lnTo>
                    <a:lnTo>
                      <a:pt x="9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29" name="Freeform 1963">
                <a:extLst>
                  <a:ext uri="{FF2B5EF4-FFF2-40B4-BE49-F238E27FC236}">
                    <a16:creationId xmlns:a16="http://schemas.microsoft.com/office/drawing/2014/main" id="{00000000-0008-0000-0300-00000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447"/>
                <a:ext cx="3" cy="7"/>
              </a:xfrm>
              <a:custGeom>
                <a:avLst/>
                <a:gdLst>
                  <a:gd name="T0" fmla="*/ 1 w 3"/>
                  <a:gd name="T1" fmla="*/ 7 h 7"/>
                  <a:gd name="T2" fmla="*/ 2 w 3"/>
                  <a:gd name="T3" fmla="*/ 5 h 7"/>
                  <a:gd name="T4" fmla="*/ 1 w 3"/>
                  <a:gd name="T5" fmla="*/ 3 h 7"/>
                  <a:gd name="T6" fmla="*/ 0 w 3"/>
                  <a:gd name="T7" fmla="*/ 1 h 7"/>
                  <a:gd name="T8" fmla="*/ 2 w 3"/>
                  <a:gd name="T9" fmla="*/ 0 h 7"/>
                  <a:gd name="T10" fmla="*/ 3 w 3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0" name="Freeform 1964">
                <a:extLst>
                  <a:ext uri="{FF2B5EF4-FFF2-40B4-BE49-F238E27FC236}">
                    <a16:creationId xmlns:a16="http://schemas.microsoft.com/office/drawing/2014/main" id="{00000000-0008-0000-0300-00000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45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1" name="Freeform 1965">
                <a:extLst>
                  <a:ext uri="{FF2B5EF4-FFF2-40B4-BE49-F238E27FC236}">
                    <a16:creationId xmlns:a16="http://schemas.microsoft.com/office/drawing/2014/main" id="{00000000-0008-0000-0300-00000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445"/>
                <a:ext cx="8" cy="10"/>
              </a:xfrm>
              <a:custGeom>
                <a:avLst/>
                <a:gdLst>
                  <a:gd name="T0" fmla="*/ 1 w 8"/>
                  <a:gd name="T1" fmla="*/ 5 h 10"/>
                  <a:gd name="T2" fmla="*/ 0 w 8"/>
                  <a:gd name="T3" fmla="*/ 5 h 10"/>
                  <a:gd name="T4" fmla="*/ 1 w 8"/>
                  <a:gd name="T5" fmla="*/ 8 h 10"/>
                  <a:gd name="T6" fmla="*/ 2 w 8"/>
                  <a:gd name="T7" fmla="*/ 7 h 10"/>
                  <a:gd name="T8" fmla="*/ 4 w 8"/>
                  <a:gd name="T9" fmla="*/ 7 h 10"/>
                  <a:gd name="T10" fmla="*/ 4 w 8"/>
                  <a:gd name="T11" fmla="*/ 8 h 10"/>
                  <a:gd name="T12" fmla="*/ 5 w 8"/>
                  <a:gd name="T13" fmla="*/ 9 h 10"/>
                  <a:gd name="T14" fmla="*/ 5 w 8"/>
                  <a:gd name="T15" fmla="*/ 10 h 10"/>
                  <a:gd name="T16" fmla="*/ 7 w 8"/>
                  <a:gd name="T17" fmla="*/ 10 h 10"/>
                  <a:gd name="T18" fmla="*/ 8 w 8"/>
                  <a:gd name="T19" fmla="*/ 7 h 10"/>
                  <a:gd name="T20" fmla="*/ 7 w 8"/>
                  <a:gd name="T21" fmla="*/ 7 h 10"/>
                  <a:gd name="T22" fmla="*/ 5 w 8"/>
                  <a:gd name="T23" fmla="*/ 6 h 10"/>
                  <a:gd name="T24" fmla="*/ 5 w 8"/>
                  <a:gd name="T25" fmla="*/ 4 h 10"/>
                  <a:gd name="T26" fmla="*/ 3 w 8"/>
                  <a:gd name="T27" fmla="*/ 1 h 10"/>
                  <a:gd name="T28" fmla="*/ 2 w 8"/>
                  <a:gd name="T29" fmla="*/ 1 h 10"/>
                  <a:gd name="T30" fmla="*/ 2 w 8"/>
                  <a:gd name="T31" fmla="*/ 1 h 10"/>
                  <a:gd name="T32" fmla="*/ 1 w 8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10">
                    <a:moveTo>
                      <a:pt x="1" y="5"/>
                    </a:moveTo>
                    <a:lnTo>
                      <a:pt x="0" y="5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2" name="Freeform 1966">
                <a:extLst>
                  <a:ext uri="{FF2B5EF4-FFF2-40B4-BE49-F238E27FC236}">
                    <a16:creationId xmlns:a16="http://schemas.microsoft.com/office/drawing/2014/main" id="{00000000-0008-0000-0300-00000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453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4 h 5"/>
                  <a:gd name="T4" fmla="*/ 0 w 5"/>
                  <a:gd name="T5" fmla="*/ 3 h 5"/>
                  <a:gd name="T6" fmla="*/ 0 w 5"/>
                  <a:gd name="T7" fmla="*/ 2 h 5"/>
                  <a:gd name="T8" fmla="*/ 2 w 5"/>
                  <a:gd name="T9" fmla="*/ 2 h 5"/>
                  <a:gd name="T10" fmla="*/ 3 w 5"/>
                  <a:gd name="T11" fmla="*/ 2 h 5"/>
                  <a:gd name="T12" fmla="*/ 3 w 5"/>
                  <a:gd name="T13" fmla="*/ 0 h 5"/>
                  <a:gd name="T14" fmla="*/ 5 w 5"/>
                  <a:gd name="T15" fmla="*/ 0 h 5"/>
                  <a:gd name="T16" fmla="*/ 5 w 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3" name="Freeform 1967">
                <a:extLst>
                  <a:ext uri="{FF2B5EF4-FFF2-40B4-BE49-F238E27FC236}">
                    <a16:creationId xmlns:a16="http://schemas.microsoft.com/office/drawing/2014/main" id="{00000000-0008-0000-0300-00000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448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1 w 8"/>
                  <a:gd name="T3" fmla="*/ 2 h 10"/>
                  <a:gd name="T4" fmla="*/ 1 w 8"/>
                  <a:gd name="T5" fmla="*/ 3 h 10"/>
                  <a:gd name="T6" fmla="*/ 1 w 8"/>
                  <a:gd name="T7" fmla="*/ 5 h 10"/>
                  <a:gd name="T8" fmla="*/ 4 w 8"/>
                  <a:gd name="T9" fmla="*/ 7 h 10"/>
                  <a:gd name="T10" fmla="*/ 4 w 8"/>
                  <a:gd name="T11" fmla="*/ 10 h 10"/>
                  <a:gd name="T12" fmla="*/ 7 w 8"/>
                  <a:gd name="T13" fmla="*/ 9 h 10"/>
                  <a:gd name="T14" fmla="*/ 8 w 8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7" y="9"/>
                    </a:lnTo>
                    <a:lnTo>
                      <a:pt x="8" y="1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4" name="Line 1968">
                <a:extLst>
                  <a:ext uri="{FF2B5EF4-FFF2-40B4-BE49-F238E27FC236}">
                    <a16:creationId xmlns:a16="http://schemas.microsoft.com/office/drawing/2014/main" id="{00000000-0008-0000-0300-00000A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" y="458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5" name="Line 1969">
                <a:extLst>
                  <a:ext uri="{FF2B5EF4-FFF2-40B4-BE49-F238E27FC236}">
                    <a16:creationId xmlns:a16="http://schemas.microsoft.com/office/drawing/2014/main" id="{00000000-0008-0000-0300-00000B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" y="460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6" name="Freeform 1970">
                <a:extLst>
                  <a:ext uri="{FF2B5EF4-FFF2-40B4-BE49-F238E27FC236}">
                    <a16:creationId xmlns:a16="http://schemas.microsoft.com/office/drawing/2014/main" id="{00000000-0008-0000-0300-00000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460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7" name="Freeform 1971">
                <a:extLst>
                  <a:ext uri="{FF2B5EF4-FFF2-40B4-BE49-F238E27FC236}">
                    <a16:creationId xmlns:a16="http://schemas.microsoft.com/office/drawing/2014/main" id="{00000000-0008-0000-0300-00000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" y="456"/>
                <a:ext cx="8" cy="9"/>
              </a:xfrm>
              <a:custGeom>
                <a:avLst/>
                <a:gdLst>
                  <a:gd name="T0" fmla="*/ 1 w 8"/>
                  <a:gd name="T1" fmla="*/ 9 h 9"/>
                  <a:gd name="T2" fmla="*/ 1 w 8"/>
                  <a:gd name="T3" fmla="*/ 7 h 9"/>
                  <a:gd name="T4" fmla="*/ 2 w 8"/>
                  <a:gd name="T5" fmla="*/ 6 h 9"/>
                  <a:gd name="T6" fmla="*/ 2 w 8"/>
                  <a:gd name="T7" fmla="*/ 5 h 9"/>
                  <a:gd name="T8" fmla="*/ 4 w 8"/>
                  <a:gd name="T9" fmla="*/ 8 h 9"/>
                  <a:gd name="T10" fmla="*/ 5 w 8"/>
                  <a:gd name="T11" fmla="*/ 7 h 9"/>
                  <a:gd name="T12" fmla="*/ 3 w 8"/>
                  <a:gd name="T13" fmla="*/ 4 h 9"/>
                  <a:gd name="T14" fmla="*/ 3 w 8"/>
                  <a:gd name="T15" fmla="*/ 4 h 9"/>
                  <a:gd name="T16" fmla="*/ 1 w 8"/>
                  <a:gd name="T17" fmla="*/ 4 h 9"/>
                  <a:gd name="T18" fmla="*/ 0 w 8"/>
                  <a:gd name="T19" fmla="*/ 3 h 9"/>
                  <a:gd name="T20" fmla="*/ 2 w 8"/>
                  <a:gd name="T21" fmla="*/ 1 h 9"/>
                  <a:gd name="T22" fmla="*/ 3 w 8"/>
                  <a:gd name="T23" fmla="*/ 2 h 9"/>
                  <a:gd name="T24" fmla="*/ 3 w 8"/>
                  <a:gd name="T25" fmla="*/ 3 h 9"/>
                  <a:gd name="T26" fmla="*/ 4 w 8"/>
                  <a:gd name="T27" fmla="*/ 2 h 9"/>
                  <a:gd name="T28" fmla="*/ 3 w 8"/>
                  <a:gd name="T29" fmla="*/ 1 h 9"/>
                  <a:gd name="T30" fmla="*/ 4 w 8"/>
                  <a:gd name="T31" fmla="*/ 0 h 9"/>
                  <a:gd name="T32" fmla="*/ 4 w 8"/>
                  <a:gd name="T33" fmla="*/ 0 h 9"/>
                  <a:gd name="T34" fmla="*/ 8 w 8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8" name="Freeform 1972">
                <a:extLst>
                  <a:ext uri="{FF2B5EF4-FFF2-40B4-BE49-F238E27FC236}">
                    <a16:creationId xmlns:a16="http://schemas.microsoft.com/office/drawing/2014/main" id="{00000000-0008-0000-0300-00000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449"/>
                <a:ext cx="15" cy="16"/>
              </a:xfrm>
              <a:custGeom>
                <a:avLst/>
                <a:gdLst>
                  <a:gd name="T0" fmla="*/ 0 w 15"/>
                  <a:gd name="T1" fmla="*/ 16 h 16"/>
                  <a:gd name="T2" fmla="*/ 1 w 15"/>
                  <a:gd name="T3" fmla="*/ 16 h 16"/>
                  <a:gd name="T4" fmla="*/ 2 w 15"/>
                  <a:gd name="T5" fmla="*/ 15 h 16"/>
                  <a:gd name="T6" fmla="*/ 3 w 15"/>
                  <a:gd name="T7" fmla="*/ 14 h 16"/>
                  <a:gd name="T8" fmla="*/ 4 w 15"/>
                  <a:gd name="T9" fmla="*/ 12 h 16"/>
                  <a:gd name="T10" fmla="*/ 5 w 15"/>
                  <a:gd name="T11" fmla="*/ 12 h 16"/>
                  <a:gd name="T12" fmla="*/ 6 w 15"/>
                  <a:gd name="T13" fmla="*/ 10 h 16"/>
                  <a:gd name="T14" fmla="*/ 7 w 15"/>
                  <a:gd name="T15" fmla="*/ 10 h 16"/>
                  <a:gd name="T16" fmla="*/ 9 w 15"/>
                  <a:gd name="T17" fmla="*/ 9 h 16"/>
                  <a:gd name="T18" fmla="*/ 10 w 15"/>
                  <a:gd name="T19" fmla="*/ 9 h 16"/>
                  <a:gd name="T20" fmla="*/ 11 w 15"/>
                  <a:gd name="T21" fmla="*/ 8 h 16"/>
                  <a:gd name="T22" fmla="*/ 11 w 15"/>
                  <a:gd name="T23" fmla="*/ 7 h 16"/>
                  <a:gd name="T24" fmla="*/ 11 w 15"/>
                  <a:gd name="T25" fmla="*/ 6 h 16"/>
                  <a:gd name="T26" fmla="*/ 9 w 15"/>
                  <a:gd name="T27" fmla="*/ 7 h 16"/>
                  <a:gd name="T28" fmla="*/ 7 w 15"/>
                  <a:gd name="T29" fmla="*/ 7 h 16"/>
                  <a:gd name="T30" fmla="*/ 7 w 15"/>
                  <a:gd name="T31" fmla="*/ 5 h 16"/>
                  <a:gd name="T32" fmla="*/ 9 w 15"/>
                  <a:gd name="T33" fmla="*/ 4 h 16"/>
                  <a:gd name="T34" fmla="*/ 11 w 15"/>
                  <a:gd name="T35" fmla="*/ 3 h 16"/>
                  <a:gd name="T36" fmla="*/ 14 w 15"/>
                  <a:gd name="T37" fmla="*/ 1 h 16"/>
                  <a:gd name="T38" fmla="*/ 15 w 15"/>
                  <a:gd name="T39" fmla="*/ 0 h 16"/>
                  <a:gd name="T40" fmla="*/ 15 w 15"/>
                  <a:gd name="T4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6">
                    <a:moveTo>
                      <a:pt x="0" y="16"/>
                    </a:moveTo>
                    <a:lnTo>
                      <a:pt x="1" y="16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39" name="Freeform 1973">
                <a:extLst>
                  <a:ext uri="{FF2B5EF4-FFF2-40B4-BE49-F238E27FC236}">
                    <a16:creationId xmlns:a16="http://schemas.microsoft.com/office/drawing/2014/main" id="{00000000-0008-0000-0300-00000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458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3 w 3"/>
                  <a:gd name="T3" fmla="*/ 1 h 7"/>
                  <a:gd name="T4" fmla="*/ 3 w 3"/>
                  <a:gd name="T5" fmla="*/ 2 h 7"/>
                  <a:gd name="T6" fmla="*/ 2 w 3"/>
                  <a:gd name="T7" fmla="*/ 3 h 7"/>
                  <a:gd name="T8" fmla="*/ 0 w 3"/>
                  <a:gd name="T9" fmla="*/ 7 h 7"/>
                  <a:gd name="T10" fmla="*/ 0 w 3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0" name="Freeform 1974">
                <a:extLst>
                  <a:ext uri="{FF2B5EF4-FFF2-40B4-BE49-F238E27FC236}">
                    <a16:creationId xmlns:a16="http://schemas.microsoft.com/office/drawing/2014/main" id="{00000000-0008-0000-0300-00001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" y="46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1" name="Freeform 1975">
                <a:extLst>
                  <a:ext uri="{FF2B5EF4-FFF2-40B4-BE49-F238E27FC236}">
                    <a16:creationId xmlns:a16="http://schemas.microsoft.com/office/drawing/2014/main" id="{00000000-0008-0000-0300-00001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466"/>
                <a:ext cx="14" cy="15"/>
              </a:xfrm>
              <a:custGeom>
                <a:avLst/>
                <a:gdLst>
                  <a:gd name="T0" fmla="*/ 2 w 14"/>
                  <a:gd name="T1" fmla="*/ 15 h 15"/>
                  <a:gd name="T2" fmla="*/ 1 w 14"/>
                  <a:gd name="T3" fmla="*/ 13 h 15"/>
                  <a:gd name="T4" fmla="*/ 0 w 14"/>
                  <a:gd name="T5" fmla="*/ 11 h 15"/>
                  <a:gd name="T6" fmla="*/ 2 w 14"/>
                  <a:gd name="T7" fmla="*/ 12 h 15"/>
                  <a:gd name="T8" fmla="*/ 3 w 14"/>
                  <a:gd name="T9" fmla="*/ 13 h 15"/>
                  <a:gd name="T10" fmla="*/ 4 w 14"/>
                  <a:gd name="T11" fmla="*/ 13 h 15"/>
                  <a:gd name="T12" fmla="*/ 6 w 14"/>
                  <a:gd name="T13" fmla="*/ 12 h 15"/>
                  <a:gd name="T14" fmla="*/ 4 w 14"/>
                  <a:gd name="T15" fmla="*/ 11 h 15"/>
                  <a:gd name="T16" fmla="*/ 3 w 14"/>
                  <a:gd name="T17" fmla="*/ 10 h 15"/>
                  <a:gd name="T18" fmla="*/ 6 w 14"/>
                  <a:gd name="T19" fmla="*/ 9 h 15"/>
                  <a:gd name="T20" fmla="*/ 6 w 14"/>
                  <a:gd name="T21" fmla="*/ 6 h 15"/>
                  <a:gd name="T22" fmla="*/ 8 w 14"/>
                  <a:gd name="T23" fmla="*/ 5 h 15"/>
                  <a:gd name="T24" fmla="*/ 9 w 14"/>
                  <a:gd name="T25" fmla="*/ 5 h 15"/>
                  <a:gd name="T26" fmla="*/ 8 w 14"/>
                  <a:gd name="T27" fmla="*/ 3 h 15"/>
                  <a:gd name="T28" fmla="*/ 11 w 14"/>
                  <a:gd name="T29" fmla="*/ 1 h 15"/>
                  <a:gd name="T30" fmla="*/ 11 w 14"/>
                  <a:gd name="T31" fmla="*/ 0 h 15"/>
                  <a:gd name="T32" fmla="*/ 11 w 14"/>
                  <a:gd name="T33" fmla="*/ 1 h 15"/>
                  <a:gd name="T34" fmla="*/ 12 w 14"/>
                  <a:gd name="T35" fmla="*/ 2 h 15"/>
                  <a:gd name="T36" fmla="*/ 14 w 14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15">
                    <a:moveTo>
                      <a:pt x="2" y="15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2" name="Freeform 1976">
                <a:extLst>
                  <a:ext uri="{FF2B5EF4-FFF2-40B4-BE49-F238E27FC236}">
                    <a16:creationId xmlns:a16="http://schemas.microsoft.com/office/drawing/2014/main" id="{00000000-0008-0000-0300-00001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4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3" name="Freeform 1977">
                <a:extLst>
                  <a:ext uri="{FF2B5EF4-FFF2-40B4-BE49-F238E27FC236}">
                    <a16:creationId xmlns:a16="http://schemas.microsoft.com/office/drawing/2014/main" id="{00000000-0008-0000-0300-00001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48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3 h 3"/>
                  <a:gd name="T4" fmla="*/ 2 w 5"/>
                  <a:gd name="T5" fmla="*/ 2 h 3"/>
                  <a:gd name="T6" fmla="*/ 0 w 5"/>
                  <a:gd name="T7" fmla="*/ 2 h 3"/>
                  <a:gd name="T8" fmla="*/ 0 w 5"/>
                  <a:gd name="T9" fmla="*/ 1 h 3"/>
                  <a:gd name="T10" fmla="*/ 2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4" name="Freeform 1978">
                <a:extLst>
                  <a:ext uri="{FF2B5EF4-FFF2-40B4-BE49-F238E27FC236}">
                    <a16:creationId xmlns:a16="http://schemas.microsoft.com/office/drawing/2014/main" id="{00000000-0008-0000-0300-00001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481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1 w 3"/>
                  <a:gd name="T5" fmla="*/ 3 h 5"/>
                  <a:gd name="T6" fmla="*/ 3 w 3"/>
                  <a:gd name="T7" fmla="*/ 1 h 5"/>
                  <a:gd name="T8" fmla="*/ 3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5" name="Freeform 1979">
                <a:extLst>
                  <a:ext uri="{FF2B5EF4-FFF2-40B4-BE49-F238E27FC236}">
                    <a16:creationId xmlns:a16="http://schemas.microsoft.com/office/drawing/2014/main" id="{00000000-0008-0000-0300-00001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485"/>
                <a:ext cx="9" cy="7"/>
              </a:xfrm>
              <a:custGeom>
                <a:avLst/>
                <a:gdLst>
                  <a:gd name="T0" fmla="*/ 0 w 9"/>
                  <a:gd name="T1" fmla="*/ 7 h 7"/>
                  <a:gd name="T2" fmla="*/ 1 w 9"/>
                  <a:gd name="T3" fmla="*/ 7 h 7"/>
                  <a:gd name="T4" fmla="*/ 3 w 9"/>
                  <a:gd name="T5" fmla="*/ 6 h 7"/>
                  <a:gd name="T6" fmla="*/ 6 w 9"/>
                  <a:gd name="T7" fmla="*/ 4 h 7"/>
                  <a:gd name="T8" fmla="*/ 7 w 9"/>
                  <a:gd name="T9" fmla="*/ 5 h 7"/>
                  <a:gd name="T10" fmla="*/ 9 w 9"/>
                  <a:gd name="T11" fmla="*/ 5 h 7"/>
                  <a:gd name="T12" fmla="*/ 8 w 9"/>
                  <a:gd name="T13" fmla="*/ 3 h 7"/>
                  <a:gd name="T14" fmla="*/ 7 w 9"/>
                  <a:gd name="T15" fmla="*/ 2 h 7"/>
                  <a:gd name="T16" fmla="*/ 5 w 9"/>
                  <a:gd name="T17" fmla="*/ 2 h 7"/>
                  <a:gd name="T18" fmla="*/ 5 w 9"/>
                  <a:gd name="T19" fmla="*/ 0 h 7"/>
                  <a:gd name="T20" fmla="*/ 2 w 9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1" y="7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6" name="Freeform 1980">
                <a:extLst>
                  <a:ext uri="{FF2B5EF4-FFF2-40B4-BE49-F238E27FC236}">
                    <a16:creationId xmlns:a16="http://schemas.microsoft.com/office/drawing/2014/main" id="{00000000-0008-0000-0300-00001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491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0 w 3"/>
                  <a:gd name="T5" fmla="*/ 0 h 2"/>
                  <a:gd name="T6" fmla="*/ 2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7" name="Freeform 1981">
                <a:extLst>
                  <a:ext uri="{FF2B5EF4-FFF2-40B4-BE49-F238E27FC236}">
                    <a16:creationId xmlns:a16="http://schemas.microsoft.com/office/drawing/2014/main" id="{00000000-0008-0000-0300-00001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490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0 w 2"/>
                  <a:gd name="T5" fmla="*/ 3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8" name="Freeform 1982">
                <a:extLst>
                  <a:ext uri="{FF2B5EF4-FFF2-40B4-BE49-F238E27FC236}">
                    <a16:creationId xmlns:a16="http://schemas.microsoft.com/office/drawing/2014/main" id="{00000000-0008-0000-0300-00001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49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49" name="Freeform 1983">
                <a:extLst>
                  <a:ext uri="{FF2B5EF4-FFF2-40B4-BE49-F238E27FC236}">
                    <a16:creationId xmlns:a16="http://schemas.microsoft.com/office/drawing/2014/main" id="{00000000-0008-0000-0300-00001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4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6 h 7"/>
                  <a:gd name="T4" fmla="*/ 0 w 7"/>
                  <a:gd name="T5" fmla="*/ 5 h 7"/>
                  <a:gd name="T6" fmla="*/ 1 w 7"/>
                  <a:gd name="T7" fmla="*/ 3 h 7"/>
                  <a:gd name="T8" fmla="*/ 5 w 7"/>
                  <a:gd name="T9" fmla="*/ 1 h 7"/>
                  <a:gd name="T10" fmla="*/ 6 w 7"/>
                  <a:gd name="T11" fmla="*/ 0 h 7"/>
                  <a:gd name="T12" fmla="*/ 7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0" name="Freeform 1984">
                <a:extLst>
                  <a:ext uri="{FF2B5EF4-FFF2-40B4-BE49-F238E27FC236}">
                    <a16:creationId xmlns:a16="http://schemas.microsoft.com/office/drawing/2014/main" id="{00000000-0008-0000-0300-00001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494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3 w 5"/>
                  <a:gd name="T5" fmla="*/ 1 h 2"/>
                  <a:gd name="T6" fmla="*/ 2 w 5"/>
                  <a:gd name="T7" fmla="*/ 2 h 2"/>
                  <a:gd name="T8" fmla="*/ 0 w 5"/>
                  <a:gd name="T9" fmla="*/ 2 h 2"/>
                  <a:gd name="T10" fmla="*/ 0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1" name="Freeform 1985">
                <a:extLst>
                  <a:ext uri="{FF2B5EF4-FFF2-40B4-BE49-F238E27FC236}">
                    <a16:creationId xmlns:a16="http://schemas.microsoft.com/office/drawing/2014/main" id="{00000000-0008-0000-0300-00001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494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3 w 5"/>
                  <a:gd name="T5" fmla="*/ 1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2" name="Freeform 1986">
                <a:extLst>
                  <a:ext uri="{FF2B5EF4-FFF2-40B4-BE49-F238E27FC236}">
                    <a16:creationId xmlns:a16="http://schemas.microsoft.com/office/drawing/2014/main" id="{00000000-0008-0000-0300-00001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497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3" name="Freeform 1987">
                <a:extLst>
                  <a:ext uri="{FF2B5EF4-FFF2-40B4-BE49-F238E27FC236}">
                    <a16:creationId xmlns:a16="http://schemas.microsoft.com/office/drawing/2014/main" id="{00000000-0008-0000-0300-00001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" y="494"/>
                <a:ext cx="15" cy="8"/>
              </a:xfrm>
              <a:custGeom>
                <a:avLst/>
                <a:gdLst>
                  <a:gd name="T0" fmla="*/ 6 w 15"/>
                  <a:gd name="T1" fmla="*/ 8 h 8"/>
                  <a:gd name="T2" fmla="*/ 15 w 15"/>
                  <a:gd name="T3" fmla="*/ 7 h 8"/>
                  <a:gd name="T4" fmla="*/ 15 w 15"/>
                  <a:gd name="T5" fmla="*/ 4 h 8"/>
                  <a:gd name="T6" fmla="*/ 15 w 15"/>
                  <a:gd name="T7" fmla="*/ 3 h 8"/>
                  <a:gd name="T8" fmla="*/ 15 w 15"/>
                  <a:gd name="T9" fmla="*/ 1 h 8"/>
                  <a:gd name="T10" fmla="*/ 14 w 15"/>
                  <a:gd name="T11" fmla="*/ 0 h 8"/>
                  <a:gd name="T12" fmla="*/ 8 w 15"/>
                  <a:gd name="T13" fmla="*/ 5 h 8"/>
                  <a:gd name="T14" fmla="*/ 0 w 15"/>
                  <a:gd name="T15" fmla="*/ 6 h 8"/>
                  <a:gd name="T16" fmla="*/ 0 w 15"/>
                  <a:gd name="T17" fmla="*/ 7 h 8"/>
                  <a:gd name="T18" fmla="*/ 6 w 15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">
                    <a:moveTo>
                      <a:pt x="6" y="8"/>
                    </a:moveTo>
                    <a:lnTo>
                      <a:pt x="15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8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6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4" name="Freeform 1988">
                <a:extLst>
                  <a:ext uri="{FF2B5EF4-FFF2-40B4-BE49-F238E27FC236}">
                    <a16:creationId xmlns:a16="http://schemas.microsoft.com/office/drawing/2014/main" id="{00000000-0008-0000-0300-00001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499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4 w 6"/>
                  <a:gd name="T3" fmla="*/ 3 h 4"/>
                  <a:gd name="T4" fmla="*/ 4 w 6"/>
                  <a:gd name="T5" fmla="*/ 2 h 4"/>
                  <a:gd name="T6" fmla="*/ 4 w 6"/>
                  <a:gd name="T7" fmla="*/ 1 h 4"/>
                  <a:gd name="T8" fmla="*/ 5 w 6"/>
                  <a:gd name="T9" fmla="*/ 0 h 4"/>
                  <a:gd name="T10" fmla="*/ 6 w 6"/>
                  <a:gd name="T11" fmla="*/ 0 h 4"/>
                  <a:gd name="T12" fmla="*/ 3 w 6"/>
                  <a:gd name="T13" fmla="*/ 0 h 4"/>
                  <a:gd name="T14" fmla="*/ 0 w 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5" name="Freeform 1989">
                <a:extLst>
                  <a:ext uri="{FF2B5EF4-FFF2-40B4-BE49-F238E27FC236}">
                    <a16:creationId xmlns:a16="http://schemas.microsoft.com/office/drawing/2014/main" id="{00000000-0008-0000-0300-00001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" y="495"/>
                <a:ext cx="11" cy="10"/>
              </a:xfrm>
              <a:custGeom>
                <a:avLst/>
                <a:gdLst>
                  <a:gd name="T0" fmla="*/ 11 w 11"/>
                  <a:gd name="T1" fmla="*/ 5 h 10"/>
                  <a:gd name="T2" fmla="*/ 9 w 11"/>
                  <a:gd name="T3" fmla="*/ 7 h 10"/>
                  <a:gd name="T4" fmla="*/ 8 w 11"/>
                  <a:gd name="T5" fmla="*/ 7 h 10"/>
                  <a:gd name="T6" fmla="*/ 6 w 11"/>
                  <a:gd name="T7" fmla="*/ 8 h 10"/>
                  <a:gd name="T8" fmla="*/ 4 w 11"/>
                  <a:gd name="T9" fmla="*/ 8 h 10"/>
                  <a:gd name="T10" fmla="*/ 3 w 11"/>
                  <a:gd name="T11" fmla="*/ 9 h 10"/>
                  <a:gd name="T12" fmla="*/ 0 w 11"/>
                  <a:gd name="T13" fmla="*/ 10 h 10"/>
                  <a:gd name="T14" fmla="*/ 1 w 11"/>
                  <a:gd name="T15" fmla="*/ 5 h 10"/>
                  <a:gd name="T16" fmla="*/ 5 w 11"/>
                  <a:gd name="T17" fmla="*/ 5 h 10"/>
                  <a:gd name="T18" fmla="*/ 7 w 11"/>
                  <a:gd name="T19" fmla="*/ 4 h 10"/>
                  <a:gd name="T20" fmla="*/ 6 w 11"/>
                  <a:gd name="T21" fmla="*/ 3 h 10"/>
                  <a:gd name="T22" fmla="*/ 1 w 11"/>
                  <a:gd name="T23" fmla="*/ 3 h 10"/>
                  <a:gd name="T24" fmla="*/ 3 w 11"/>
                  <a:gd name="T25" fmla="*/ 0 h 10"/>
                  <a:gd name="T26" fmla="*/ 6 w 11"/>
                  <a:gd name="T27" fmla="*/ 0 h 10"/>
                  <a:gd name="T28" fmla="*/ 8 w 11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6" name="Freeform 1990">
                <a:extLst>
                  <a:ext uri="{FF2B5EF4-FFF2-40B4-BE49-F238E27FC236}">
                    <a16:creationId xmlns:a16="http://schemas.microsoft.com/office/drawing/2014/main" id="{00000000-0008-0000-0300-00002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490"/>
                <a:ext cx="9" cy="15"/>
              </a:xfrm>
              <a:custGeom>
                <a:avLst/>
                <a:gdLst>
                  <a:gd name="T0" fmla="*/ 0 w 9"/>
                  <a:gd name="T1" fmla="*/ 15 h 15"/>
                  <a:gd name="T2" fmla="*/ 0 w 9"/>
                  <a:gd name="T3" fmla="*/ 15 h 15"/>
                  <a:gd name="T4" fmla="*/ 2 w 9"/>
                  <a:gd name="T5" fmla="*/ 13 h 15"/>
                  <a:gd name="T6" fmla="*/ 3 w 9"/>
                  <a:gd name="T7" fmla="*/ 12 h 15"/>
                  <a:gd name="T8" fmla="*/ 5 w 9"/>
                  <a:gd name="T9" fmla="*/ 12 h 15"/>
                  <a:gd name="T10" fmla="*/ 8 w 9"/>
                  <a:gd name="T11" fmla="*/ 11 h 15"/>
                  <a:gd name="T12" fmla="*/ 9 w 9"/>
                  <a:gd name="T13" fmla="*/ 10 h 15"/>
                  <a:gd name="T14" fmla="*/ 9 w 9"/>
                  <a:gd name="T15" fmla="*/ 8 h 15"/>
                  <a:gd name="T16" fmla="*/ 9 w 9"/>
                  <a:gd name="T17" fmla="*/ 8 h 15"/>
                  <a:gd name="T18" fmla="*/ 8 w 9"/>
                  <a:gd name="T19" fmla="*/ 7 h 15"/>
                  <a:gd name="T20" fmla="*/ 7 w 9"/>
                  <a:gd name="T21" fmla="*/ 7 h 15"/>
                  <a:gd name="T22" fmla="*/ 6 w 9"/>
                  <a:gd name="T23" fmla="*/ 7 h 15"/>
                  <a:gd name="T24" fmla="*/ 5 w 9"/>
                  <a:gd name="T25" fmla="*/ 6 h 15"/>
                  <a:gd name="T26" fmla="*/ 7 w 9"/>
                  <a:gd name="T27" fmla="*/ 5 h 15"/>
                  <a:gd name="T28" fmla="*/ 8 w 9"/>
                  <a:gd name="T29" fmla="*/ 4 h 15"/>
                  <a:gd name="T30" fmla="*/ 8 w 9"/>
                  <a:gd name="T31" fmla="*/ 3 h 15"/>
                  <a:gd name="T32" fmla="*/ 8 w 9"/>
                  <a:gd name="T33" fmla="*/ 0 h 15"/>
                  <a:gd name="T34" fmla="*/ 8 w 9"/>
                  <a:gd name="T35" fmla="*/ 0 h 15"/>
                  <a:gd name="T36" fmla="*/ 7 w 9"/>
                  <a:gd name="T37" fmla="*/ 0 h 15"/>
                  <a:gd name="T38" fmla="*/ 7 w 9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5">
                    <a:moveTo>
                      <a:pt x="0" y="15"/>
                    </a:moveTo>
                    <a:lnTo>
                      <a:pt x="0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7" name="Freeform 1991">
                <a:extLst>
                  <a:ext uri="{FF2B5EF4-FFF2-40B4-BE49-F238E27FC236}">
                    <a16:creationId xmlns:a16="http://schemas.microsoft.com/office/drawing/2014/main" id="{00000000-0008-0000-0300-00002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492"/>
                <a:ext cx="10" cy="13"/>
              </a:xfrm>
              <a:custGeom>
                <a:avLst/>
                <a:gdLst>
                  <a:gd name="T0" fmla="*/ 6 w 10"/>
                  <a:gd name="T1" fmla="*/ 2 h 13"/>
                  <a:gd name="T2" fmla="*/ 7 w 10"/>
                  <a:gd name="T3" fmla="*/ 2 h 13"/>
                  <a:gd name="T4" fmla="*/ 8 w 10"/>
                  <a:gd name="T5" fmla="*/ 1 h 13"/>
                  <a:gd name="T6" fmla="*/ 8 w 10"/>
                  <a:gd name="T7" fmla="*/ 1 h 13"/>
                  <a:gd name="T8" fmla="*/ 9 w 10"/>
                  <a:gd name="T9" fmla="*/ 0 h 13"/>
                  <a:gd name="T10" fmla="*/ 10 w 10"/>
                  <a:gd name="T11" fmla="*/ 1 h 13"/>
                  <a:gd name="T12" fmla="*/ 10 w 10"/>
                  <a:gd name="T13" fmla="*/ 3 h 13"/>
                  <a:gd name="T14" fmla="*/ 10 w 10"/>
                  <a:gd name="T15" fmla="*/ 5 h 13"/>
                  <a:gd name="T16" fmla="*/ 10 w 10"/>
                  <a:gd name="T17" fmla="*/ 5 h 13"/>
                  <a:gd name="T18" fmla="*/ 9 w 10"/>
                  <a:gd name="T19" fmla="*/ 6 h 13"/>
                  <a:gd name="T20" fmla="*/ 8 w 10"/>
                  <a:gd name="T21" fmla="*/ 7 h 13"/>
                  <a:gd name="T22" fmla="*/ 7 w 10"/>
                  <a:gd name="T23" fmla="*/ 9 h 13"/>
                  <a:gd name="T24" fmla="*/ 6 w 10"/>
                  <a:gd name="T25" fmla="*/ 10 h 13"/>
                  <a:gd name="T26" fmla="*/ 5 w 10"/>
                  <a:gd name="T27" fmla="*/ 11 h 13"/>
                  <a:gd name="T28" fmla="*/ 4 w 10"/>
                  <a:gd name="T29" fmla="*/ 12 h 13"/>
                  <a:gd name="T30" fmla="*/ 2 w 10"/>
                  <a:gd name="T31" fmla="*/ 12 h 13"/>
                  <a:gd name="T32" fmla="*/ 0 w 10"/>
                  <a:gd name="T33" fmla="*/ 13 h 13"/>
                  <a:gd name="T34" fmla="*/ 0 w 10"/>
                  <a:gd name="T3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3">
                    <a:moveTo>
                      <a:pt x="6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8" name="Freeform 1992">
                <a:extLst>
                  <a:ext uri="{FF2B5EF4-FFF2-40B4-BE49-F238E27FC236}">
                    <a16:creationId xmlns:a16="http://schemas.microsoft.com/office/drawing/2014/main" id="{00000000-0008-0000-0300-00002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503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2 h 3"/>
                  <a:gd name="T4" fmla="*/ 1 w 5"/>
                  <a:gd name="T5" fmla="*/ 0 h 3"/>
                  <a:gd name="T6" fmla="*/ 5 w 5"/>
                  <a:gd name="T7" fmla="*/ 0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59" name="Freeform 1993">
                <a:extLst>
                  <a:ext uri="{FF2B5EF4-FFF2-40B4-BE49-F238E27FC236}">
                    <a16:creationId xmlns:a16="http://schemas.microsoft.com/office/drawing/2014/main" id="{00000000-0008-0000-0300-00002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" y="50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2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0" name="Freeform 1994">
                <a:extLst>
                  <a:ext uri="{FF2B5EF4-FFF2-40B4-BE49-F238E27FC236}">
                    <a16:creationId xmlns:a16="http://schemas.microsoft.com/office/drawing/2014/main" id="{00000000-0008-0000-0300-00002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504"/>
                <a:ext cx="10" cy="4"/>
              </a:xfrm>
              <a:custGeom>
                <a:avLst/>
                <a:gdLst>
                  <a:gd name="T0" fmla="*/ 10 w 10"/>
                  <a:gd name="T1" fmla="*/ 1 h 4"/>
                  <a:gd name="T2" fmla="*/ 10 w 10"/>
                  <a:gd name="T3" fmla="*/ 0 h 4"/>
                  <a:gd name="T4" fmla="*/ 9 w 10"/>
                  <a:gd name="T5" fmla="*/ 3 h 4"/>
                  <a:gd name="T6" fmla="*/ 7 w 10"/>
                  <a:gd name="T7" fmla="*/ 3 h 4"/>
                  <a:gd name="T8" fmla="*/ 7 w 10"/>
                  <a:gd name="T9" fmla="*/ 1 h 4"/>
                  <a:gd name="T10" fmla="*/ 0 w 10"/>
                  <a:gd name="T11" fmla="*/ 2 h 4"/>
                  <a:gd name="T12" fmla="*/ 2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1"/>
                    </a:moveTo>
                    <a:lnTo>
                      <a:pt x="10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1" name="Freeform 1995">
                <a:extLst>
                  <a:ext uri="{FF2B5EF4-FFF2-40B4-BE49-F238E27FC236}">
                    <a16:creationId xmlns:a16="http://schemas.microsoft.com/office/drawing/2014/main" id="{00000000-0008-0000-0300-00002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" y="50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2" name="Freeform 1996">
                <a:extLst>
                  <a:ext uri="{FF2B5EF4-FFF2-40B4-BE49-F238E27FC236}">
                    <a16:creationId xmlns:a16="http://schemas.microsoft.com/office/drawing/2014/main" id="{00000000-0008-0000-0300-00002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" y="5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3" name="Freeform 1997">
                <a:extLst>
                  <a:ext uri="{FF2B5EF4-FFF2-40B4-BE49-F238E27FC236}">
                    <a16:creationId xmlns:a16="http://schemas.microsoft.com/office/drawing/2014/main" id="{00000000-0008-0000-0300-00002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50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1 w 3"/>
                  <a:gd name="T5" fmla="*/ 4 h 4"/>
                  <a:gd name="T6" fmla="*/ 0 w 3"/>
                  <a:gd name="T7" fmla="*/ 2 h 4"/>
                  <a:gd name="T8" fmla="*/ 0 w 3"/>
                  <a:gd name="T9" fmla="*/ 1 h 4"/>
                  <a:gd name="T10" fmla="*/ 0 w 3"/>
                  <a:gd name="T11" fmla="*/ 1 h 4"/>
                  <a:gd name="T12" fmla="*/ 1 w 3"/>
                  <a:gd name="T13" fmla="*/ 1 h 4"/>
                  <a:gd name="T14" fmla="*/ 0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4" name="Freeform 1998">
                <a:extLst>
                  <a:ext uri="{FF2B5EF4-FFF2-40B4-BE49-F238E27FC236}">
                    <a16:creationId xmlns:a16="http://schemas.microsoft.com/office/drawing/2014/main" id="{00000000-0008-0000-0300-00002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" y="505"/>
                <a:ext cx="14" cy="6"/>
              </a:xfrm>
              <a:custGeom>
                <a:avLst/>
                <a:gdLst>
                  <a:gd name="T0" fmla="*/ 0 w 14"/>
                  <a:gd name="T1" fmla="*/ 6 h 6"/>
                  <a:gd name="T2" fmla="*/ 1 w 14"/>
                  <a:gd name="T3" fmla="*/ 6 h 6"/>
                  <a:gd name="T4" fmla="*/ 3 w 14"/>
                  <a:gd name="T5" fmla="*/ 5 h 6"/>
                  <a:gd name="T6" fmla="*/ 4 w 14"/>
                  <a:gd name="T7" fmla="*/ 4 h 6"/>
                  <a:gd name="T8" fmla="*/ 6 w 14"/>
                  <a:gd name="T9" fmla="*/ 4 h 6"/>
                  <a:gd name="T10" fmla="*/ 6 w 14"/>
                  <a:gd name="T11" fmla="*/ 4 h 6"/>
                  <a:gd name="T12" fmla="*/ 6 w 14"/>
                  <a:gd name="T13" fmla="*/ 3 h 6"/>
                  <a:gd name="T14" fmla="*/ 7 w 14"/>
                  <a:gd name="T15" fmla="*/ 2 h 6"/>
                  <a:gd name="T16" fmla="*/ 8 w 14"/>
                  <a:gd name="T17" fmla="*/ 1 h 6"/>
                  <a:gd name="T18" fmla="*/ 9 w 14"/>
                  <a:gd name="T19" fmla="*/ 0 h 6"/>
                  <a:gd name="T20" fmla="*/ 10 w 14"/>
                  <a:gd name="T21" fmla="*/ 0 h 6"/>
                  <a:gd name="T22" fmla="*/ 12 w 14"/>
                  <a:gd name="T23" fmla="*/ 0 h 6"/>
                  <a:gd name="T24" fmla="*/ 14 w 14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1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5" name="Freeform 1999">
                <a:extLst>
                  <a:ext uri="{FF2B5EF4-FFF2-40B4-BE49-F238E27FC236}">
                    <a16:creationId xmlns:a16="http://schemas.microsoft.com/office/drawing/2014/main" id="{00000000-0008-0000-0300-00002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5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6" name="Freeform 2000">
                <a:extLst>
                  <a:ext uri="{FF2B5EF4-FFF2-40B4-BE49-F238E27FC236}">
                    <a16:creationId xmlns:a16="http://schemas.microsoft.com/office/drawing/2014/main" id="{00000000-0008-0000-0300-00002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50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7" name="Freeform 2001">
                <a:extLst>
                  <a:ext uri="{FF2B5EF4-FFF2-40B4-BE49-F238E27FC236}">
                    <a16:creationId xmlns:a16="http://schemas.microsoft.com/office/drawing/2014/main" id="{00000000-0008-0000-0300-00002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" y="506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1 w 14"/>
                  <a:gd name="T3" fmla="*/ 7 h 7"/>
                  <a:gd name="T4" fmla="*/ 3 w 14"/>
                  <a:gd name="T5" fmla="*/ 5 h 7"/>
                  <a:gd name="T6" fmla="*/ 4 w 14"/>
                  <a:gd name="T7" fmla="*/ 7 h 7"/>
                  <a:gd name="T8" fmla="*/ 5 w 14"/>
                  <a:gd name="T9" fmla="*/ 5 h 7"/>
                  <a:gd name="T10" fmla="*/ 7 w 14"/>
                  <a:gd name="T11" fmla="*/ 5 h 7"/>
                  <a:gd name="T12" fmla="*/ 8 w 14"/>
                  <a:gd name="T13" fmla="*/ 5 h 7"/>
                  <a:gd name="T14" fmla="*/ 7 w 14"/>
                  <a:gd name="T15" fmla="*/ 3 h 7"/>
                  <a:gd name="T16" fmla="*/ 9 w 14"/>
                  <a:gd name="T17" fmla="*/ 2 h 7"/>
                  <a:gd name="T18" fmla="*/ 11 w 14"/>
                  <a:gd name="T19" fmla="*/ 1 h 7"/>
                  <a:gd name="T20" fmla="*/ 13 w 14"/>
                  <a:gd name="T21" fmla="*/ 0 h 7"/>
                  <a:gd name="T22" fmla="*/ 14 w 14"/>
                  <a:gd name="T23" fmla="*/ 2 h 7"/>
                  <a:gd name="T24" fmla="*/ 14 w 14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4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8" name="Freeform 2002">
                <a:extLst>
                  <a:ext uri="{FF2B5EF4-FFF2-40B4-BE49-F238E27FC236}">
                    <a16:creationId xmlns:a16="http://schemas.microsoft.com/office/drawing/2014/main" id="{00000000-0008-0000-0300-00002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" y="5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8 w 9"/>
                  <a:gd name="T3" fmla="*/ 1 h 4"/>
                  <a:gd name="T4" fmla="*/ 6 w 9"/>
                  <a:gd name="T5" fmla="*/ 2 h 4"/>
                  <a:gd name="T6" fmla="*/ 3 w 9"/>
                  <a:gd name="T7" fmla="*/ 3 h 4"/>
                  <a:gd name="T8" fmla="*/ 0 w 9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8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69" name="Line 2003">
                <a:extLst>
                  <a:ext uri="{FF2B5EF4-FFF2-40B4-BE49-F238E27FC236}">
                    <a16:creationId xmlns:a16="http://schemas.microsoft.com/office/drawing/2014/main" id="{00000000-0008-0000-0300-00002D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" y="512"/>
                <a:ext cx="4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0" name="Freeform 2004">
                <a:extLst>
                  <a:ext uri="{FF2B5EF4-FFF2-40B4-BE49-F238E27FC236}">
                    <a16:creationId xmlns:a16="http://schemas.microsoft.com/office/drawing/2014/main" id="{00000000-0008-0000-0300-00002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" y="51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1" name="Freeform 2005">
                <a:extLst>
                  <a:ext uri="{FF2B5EF4-FFF2-40B4-BE49-F238E27FC236}">
                    <a16:creationId xmlns:a16="http://schemas.microsoft.com/office/drawing/2014/main" id="{00000000-0008-0000-0300-00002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" y="511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4 w 5"/>
                  <a:gd name="T3" fmla="*/ 2 h 3"/>
                  <a:gd name="T4" fmla="*/ 2 w 5"/>
                  <a:gd name="T5" fmla="*/ 3 h 3"/>
                  <a:gd name="T6" fmla="*/ 1 w 5"/>
                  <a:gd name="T7" fmla="*/ 3 h 3"/>
                  <a:gd name="T8" fmla="*/ 0 w 5"/>
                  <a:gd name="T9" fmla="*/ 2 h 3"/>
                  <a:gd name="T10" fmla="*/ 2 w 5"/>
                  <a:gd name="T11" fmla="*/ 1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2" name="Freeform 2006">
                <a:extLst>
                  <a:ext uri="{FF2B5EF4-FFF2-40B4-BE49-F238E27FC236}">
                    <a16:creationId xmlns:a16="http://schemas.microsoft.com/office/drawing/2014/main" id="{00000000-0008-0000-0300-00003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51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3" name="Line 2007">
                <a:extLst>
                  <a:ext uri="{FF2B5EF4-FFF2-40B4-BE49-F238E27FC236}">
                    <a16:creationId xmlns:a16="http://schemas.microsoft.com/office/drawing/2014/main" id="{00000000-0008-0000-0300-000031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" y="515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4" name="Freeform 2008">
                <a:extLst>
                  <a:ext uri="{FF2B5EF4-FFF2-40B4-BE49-F238E27FC236}">
                    <a16:creationId xmlns:a16="http://schemas.microsoft.com/office/drawing/2014/main" id="{00000000-0008-0000-0300-00003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511"/>
                <a:ext cx="4" cy="4"/>
              </a:xfrm>
              <a:custGeom>
                <a:avLst/>
                <a:gdLst>
                  <a:gd name="T0" fmla="*/ 3 w 4"/>
                  <a:gd name="T1" fmla="*/ 4 h 4"/>
                  <a:gd name="T2" fmla="*/ 3 w 4"/>
                  <a:gd name="T3" fmla="*/ 3 h 4"/>
                  <a:gd name="T4" fmla="*/ 4 w 4"/>
                  <a:gd name="T5" fmla="*/ 3 h 4"/>
                  <a:gd name="T6" fmla="*/ 4 w 4"/>
                  <a:gd name="T7" fmla="*/ 2 h 4"/>
                  <a:gd name="T8" fmla="*/ 4 w 4"/>
                  <a:gd name="T9" fmla="*/ 0 h 4"/>
                  <a:gd name="T10" fmla="*/ 4 w 4"/>
                  <a:gd name="T11" fmla="*/ 0 h 4"/>
                  <a:gd name="T12" fmla="*/ 3 w 4"/>
                  <a:gd name="T13" fmla="*/ 0 h 4"/>
                  <a:gd name="T14" fmla="*/ 3 w 4"/>
                  <a:gd name="T15" fmla="*/ 0 h 4"/>
                  <a:gd name="T16" fmla="*/ 2 w 4"/>
                  <a:gd name="T17" fmla="*/ 1 h 4"/>
                  <a:gd name="T18" fmla="*/ 0 w 4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5" name="Freeform 2009">
                <a:extLst>
                  <a:ext uri="{FF2B5EF4-FFF2-40B4-BE49-F238E27FC236}">
                    <a16:creationId xmlns:a16="http://schemas.microsoft.com/office/drawing/2014/main" id="{00000000-0008-0000-0300-00003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" y="513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6" name="Freeform 2010">
                <a:extLst>
                  <a:ext uri="{FF2B5EF4-FFF2-40B4-BE49-F238E27FC236}">
                    <a16:creationId xmlns:a16="http://schemas.microsoft.com/office/drawing/2014/main" id="{00000000-0008-0000-0300-00003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516"/>
                <a:ext cx="3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7" name="Freeform 2011">
                <a:extLst>
                  <a:ext uri="{FF2B5EF4-FFF2-40B4-BE49-F238E27FC236}">
                    <a16:creationId xmlns:a16="http://schemas.microsoft.com/office/drawing/2014/main" id="{00000000-0008-0000-0300-00003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513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1 h 3"/>
                  <a:gd name="T4" fmla="*/ 3 w 5"/>
                  <a:gd name="T5" fmla="*/ 2 h 3"/>
                  <a:gd name="T6" fmla="*/ 3 w 5"/>
                  <a:gd name="T7" fmla="*/ 2 h 3"/>
                  <a:gd name="T8" fmla="*/ 0 w 5"/>
                  <a:gd name="T9" fmla="*/ 3 h 3"/>
                  <a:gd name="T10" fmla="*/ 0 w 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8" name="Freeform 2012">
                <a:extLst>
                  <a:ext uri="{FF2B5EF4-FFF2-40B4-BE49-F238E27FC236}">
                    <a16:creationId xmlns:a16="http://schemas.microsoft.com/office/drawing/2014/main" id="{00000000-0008-0000-0300-00003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51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79" name="Freeform 2013">
                <a:extLst>
                  <a:ext uri="{FF2B5EF4-FFF2-40B4-BE49-F238E27FC236}">
                    <a16:creationId xmlns:a16="http://schemas.microsoft.com/office/drawing/2014/main" id="{00000000-0008-0000-0300-00003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51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0 w 2"/>
                  <a:gd name="T7" fmla="*/ 1 h 3"/>
                  <a:gd name="T8" fmla="*/ 1 w 2"/>
                  <a:gd name="T9" fmla="*/ 0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0" name="Freeform 2014">
                <a:extLst>
                  <a:ext uri="{FF2B5EF4-FFF2-40B4-BE49-F238E27FC236}">
                    <a16:creationId xmlns:a16="http://schemas.microsoft.com/office/drawing/2014/main" id="{00000000-0008-0000-0300-00003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" y="516"/>
                <a:ext cx="8" cy="2"/>
              </a:xfrm>
              <a:custGeom>
                <a:avLst/>
                <a:gdLst>
                  <a:gd name="T0" fmla="*/ 5 w 8"/>
                  <a:gd name="T1" fmla="*/ 2 h 2"/>
                  <a:gd name="T2" fmla="*/ 7 w 8"/>
                  <a:gd name="T3" fmla="*/ 2 h 2"/>
                  <a:gd name="T4" fmla="*/ 8 w 8"/>
                  <a:gd name="T5" fmla="*/ 1 h 2"/>
                  <a:gd name="T6" fmla="*/ 8 w 8"/>
                  <a:gd name="T7" fmla="*/ 0 h 2"/>
                  <a:gd name="T8" fmla="*/ 5 w 8"/>
                  <a:gd name="T9" fmla="*/ 0 h 2"/>
                  <a:gd name="T10" fmla="*/ 2 w 8"/>
                  <a:gd name="T11" fmla="*/ 0 h 2"/>
                  <a:gd name="T12" fmla="*/ 1 w 8"/>
                  <a:gd name="T13" fmla="*/ 1 h 2"/>
                  <a:gd name="T14" fmla="*/ 0 w 8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5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1" name="Freeform 2015">
                <a:extLst>
                  <a:ext uri="{FF2B5EF4-FFF2-40B4-BE49-F238E27FC236}">
                    <a16:creationId xmlns:a16="http://schemas.microsoft.com/office/drawing/2014/main" id="{00000000-0008-0000-0300-00003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" y="5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2" name="Line 2016">
                <a:extLst>
                  <a:ext uri="{FF2B5EF4-FFF2-40B4-BE49-F238E27FC236}">
                    <a16:creationId xmlns:a16="http://schemas.microsoft.com/office/drawing/2014/main" id="{00000000-0008-0000-0300-00003A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" y="519"/>
                <a:ext cx="2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3" name="Freeform 2017">
                <a:extLst>
                  <a:ext uri="{FF2B5EF4-FFF2-40B4-BE49-F238E27FC236}">
                    <a16:creationId xmlns:a16="http://schemas.microsoft.com/office/drawing/2014/main" id="{00000000-0008-0000-0300-00003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" y="5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1 w 4"/>
                  <a:gd name="T5" fmla="*/ 0 h 3"/>
                  <a:gd name="T6" fmla="*/ 2 w 4"/>
                  <a:gd name="T7" fmla="*/ 0 h 3"/>
                  <a:gd name="T8" fmla="*/ 3 w 4"/>
                  <a:gd name="T9" fmla="*/ 1 h 3"/>
                  <a:gd name="T10" fmla="*/ 3 w 4"/>
                  <a:gd name="T11" fmla="*/ 1 h 3"/>
                  <a:gd name="T12" fmla="*/ 4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4" name="Line 2018">
                <a:extLst>
                  <a:ext uri="{FF2B5EF4-FFF2-40B4-BE49-F238E27FC236}">
                    <a16:creationId xmlns:a16="http://schemas.microsoft.com/office/drawing/2014/main" id="{00000000-0008-0000-0300-00003C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" y="518"/>
                <a:ext cx="3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5" name="Freeform 2019">
                <a:extLst>
                  <a:ext uri="{FF2B5EF4-FFF2-40B4-BE49-F238E27FC236}">
                    <a16:creationId xmlns:a16="http://schemas.microsoft.com/office/drawing/2014/main" id="{00000000-0008-0000-0300-00003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" y="5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0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6" name="Freeform 2020">
                <a:extLst>
                  <a:ext uri="{FF2B5EF4-FFF2-40B4-BE49-F238E27FC236}">
                    <a16:creationId xmlns:a16="http://schemas.microsoft.com/office/drawing/2014/main" id="{00000000-0008-0000-0300-00003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519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7" name="Freeform 2021">
                <a:extLst>
                  <a:ext uri="{FF2B5EF4-FFF2-40B4-BE49-F238E27FC236}">
                    <a16:creationId xmlns:a16="http://schemas.microsoft.com/office/drawing/2014/main" id="{00000000-0008-0000-0300-00003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520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1 h 1"/>
                  <a:gd name="T4" fmla="*/ 3 w 6"/>
                  <a:gd name="T5" fmla="*/ 0 h 1"/>
                  <a:gd name="T6" fmla="*/ 3 w 6"/>
                  <a:gd name="T7" fmla="*/ 0 h 1"/>
                  <a:gd name="T8" fmla="*/ 5 w 6"/>
                  <a:gd name="T9" fmla="*/ 1 h 1"/>
                  <a:gd name="T10" fmla="*/ 6 w 6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8" name="Freeform 2022">
                <a:extLst>
                  <a:ext uri="{FF2B5EF4-FFF2-40B4-BE49-F238E27FC236}">
                    <a16:creationId xmlns:a16="http://schemas.microsoft.com/office/drawing/2014/main" id="{00000000-0008-0000-0300-00004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515"/>
                <a:ext cx="5" cy="7"/>
              </a:xfrm>
              <a:custGeom>
                <a:avLst/>
                <a:gdLst>
                  <a:gd name="T0" fmla="*/ 4 w 5"/>
                  <a:gd name="T1" fmla="*/ 7 h 7"/>
                  <a:gd name="T2" fmla="*/ 4 w 5"/>
                  <a:gd name="T3" fmla="*/ 7 h 7"/>
                  <a:gd name="T4" fmla="*/ 5 w 5"/>
                  <a:gd name="T5" fmla="*/ 5 h 7"/>
                  <a:gd name="T6" fmla="*/ 2 w 5"/>
                  <a:gd name="T7" fmla="*/ 4 h 7"/>
                  <a:gd name="T8" fmla="*/ 0 w 5"/>
                  <a:gd name="T9" fmla="*/ 3 h 7"/>
                  <a:gd name="T10" fmla="*/ 0 w 5"/>
                  <a:gd name="T11" fmla="*/ 1 h 7"/>
                  <a:gd name="T12" fmla="*/ 2 w 5"/>
                  <a:gd name="T13" fmla="*/ 0 h 7"/>
                  <a:gd name="T14" fmla="*/ 4 w 5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4" y="7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89" name="Freeform 2023">
                <a:extLst>
                  <a:ext uri="{FF2B5EF4-FFF2-40B4-BE49-F238E27FC236}">
                    <a16:creationId xmlns:a16="http://schemas.microsoft.com/office/drawing/2014/main" id="{00000000-0008-0000-0300-00004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" y="522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0" name="Freeform 2024">
                <a:extLst>
                  <a:ext uri="{FF2B5EF4-FFF2-40B4-BE49-F238E27FC236}">
                    <a16:creationId xmlns:a16="http://schemas.microsoft.com/office/drawing/2014/main" id="{00000000-0008-0000-0300-00004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520"/>
                <a:ext cx="12" cy="3"/>
              </a:xfrm>
              <a:custGeom>
                <a:avLst/>
                <a:gdLst>
                  <a:gd name="T0" fmla="*/ 0 w 12"/>
                  <a:gd name="T1" fmla="*/ 1 h 3"/>
                  <a:gd name="T2" fmla="*/ 0 w 12"/>
                  <a:gd name="T3" fmla="*/ 2 h 3"/>
                  <a:gd name="T4" fmla="*/ 2 w 12"/>
                  <a:gd name="T5" fmla="*/ 1 h 3"/>
                  <a:gd name="T6" fmla="*/ 3 w 12"/>
                  <a:gd name="T7" fmla="*/ 0 h 3"/>
                  <a:gd name="T8" fmla="*/ 4 w 12"/>
                  <a:gd name="T9" fmla="*/ 1 h 3"/>
                  <a:gd name="T10" fmla="*/ 5 w 12"/>
                  <a:gd name="T11" fmla="*/ 2 h 3"/>
                  <a:gd name="T12" fmla="*/ 7 w 12"/>
                  <a:gd name="T13" fmla="*/ 2 h 3"/>
                  <a:gd name="T14" fmla="*/ 8 w 12"/>
                  <a:gd name="T15" fmla="*/ 2 h 3"/>
                  <a:gd name="T16" fmla="*/ 11 w 12"/>
                  <a:gd name="T17" fmla="*/ 2 h 3"/>
                  <a:gd name="T18" fmla="*/ 12 w 12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">
                    <a:moveTo>
                      <a:pt x="0" y="1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1" name="Freeform 2025">
                <a:extLst>
                  <a:ext uri="{FF2B5EF4-FFF2-40B4-BE49-F238E27FC236}">
                    <a16:creationId xmlns:a16="http://schemas.microsoft.com/office/drawing/2014/main" id="{00000000-0008-0000-0300-00004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" y="513"/>
                <a:ext cx="12" cy="10"/>
              </a:xfrm>
              <a:custGeom>
                <a:avLst/>
                <a:gdLst>
                  <a:gd name="T0" fmla="*/ 9 w 12"/>
                  <a:gd name="T1" fmla="*/ 10 h 10"/>
                  <a:gd name="T2" fmla="*/ 12 w 12"/>
                  <a:gd name="T3" fmla="*/ 7 h 10"/>
                  <a:gd name="T4" fmla="*/ 11 w 12"/>
                  <a:gd name="T5" fmla="*/ 0 h 10"/>
                  <a:gd name="T6" fmla="*/ 3 w 12"/>
                  <a:gd name="T7" fmla="*/ 2 h 10"/>
                  <a:gd name="T8" fmla="*/ 2 w 12"/>
                  <a:gd name="T9" fmla="*/ 3 h 10"/>
                  <a:gd name="T10" fmla="*/ 0 w 12"/>
                  <a:gd name="T11" fmla="*/ 5 h 10"/>
                  <a:gd name="T12" fmla="*/ 1 w 12"/>
                  <a:gd name="T13" fmla="*/ 5 h 10"/>
                  <a:gd name="T14" fmla="*/ 4 w 12"/>
                  <a:gd name="T15" fmla="*/ 7 h 10"/>
                  <a:gd name="T16" fmla="*/ 6 w 12"/>
                  <a:gd name="T17" fmla="*/ 9 h 10"/>
                  <a:gd name="T18" fmla="*/ 9 w 12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9" y="10"/>
                    </a:moveTo>
                    <a:lnTo>
                      <a:pt x="12" y="7"/>
                    </a:lnTo>
                    <a:lnTo>
                      <a:pt x="11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1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2" name="Freeform 2026">
                <a:extLst>
                  <a:ext uri="{FF2B5EF4-FFF2-40B4-BE49-F238E27FC236}">
                    <a16:creationId xmlns:a16="http://schemas.microsoft.com/office/drawing/2014/main" id="{00000000-0008-0000-0300-00004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" y="522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3" name="Freeform 2027">
                <a:extLst>
                  <a:ext uri="{FF2B5EF4-FFF2-40B4-BE49-F238E27FC236}">
                    <a16:creationId xmlns:a16="http://schemas.microsoft.com/office/drawing/2014/main" id="{00000000-0008-0000-0300-00004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" y="51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1 w 4"/>
                  <a:gd name="T3" fmla="*/ 5 h 5"/>
                  <a:gd name="T4" fmla="*/ 0 w 4"/>
                  <a:gd name="T5" fmla="*/ 2 h 5"/>
                  <a:gd name="T6" fmla="*/ 0 w 4"/>
                  <a:gd name="T7" fmla="*/ 1 h 5"/>
                  <a:gd name="T8" fmla="*/ 0 w 4"/>
                  <a:gd name="T9" fmla="*/ 0 h 5"/>
                  <a:gd name="T10" fmla="*/ 2 w 4"/>
                  <a:gd name="T11" fmla="*/ 0 h 5"/>
                  <a:gd name="T12" fmla="*/ 3 w 4"/>
                  <a:gd name="T13" fmla="*/ 0 h 5"/>
                  <a:gd name="T14" fmla="*/ 3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4" name="Freeform 2028">
                <a:extLst>
                  <a:ext uri="{FF2B5EF4-FFF2-40B4-BE49-F238E27FC236}">
                    <a16:creationId xmlns:a16="http://schemas.microsoft.com/office/drawing/2014/main" id="{00000000-0008-0000-0300-00004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52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2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5" name="Freeform 2029">
                <a:extLst>
                  <a:ext uri="{FF2B5EF4-FFF2-40B4-BE49-F238E27FC236}">
                    <a16:creationId xmlns:a16="http://schemas.microsoft.com/office/drawing/2014/main" id="{00000000-0008-0000-0300-00004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" y="521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2 h 2"/>
                  <a:gd name="T4" fmla="*/ 0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6" name="Freeform 2030">
                <a:extLst>
                  <a:ext uri="{FF2B5EF4-FFF2-40B4-BE49-F238E27FC236}">
                    <a16:creationId xmlns:a16="http://schemas.microsoft.com/office/drawing/2014/main" id="{00000000-0008-0000-0300-00004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" y="52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7" name="Freeform 2031">
                <a:extLst>
                  <a:ext uri="{FF2B5EF4-FFF2-40B4-BE49-F238E27FC236}">
                    <a16:creationId xmlns:a16="http://schemas.microsoft.com/office/drawing/2014/main" id="{00000000-0008-0000-0300-00004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" y="52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8" name="Freeform 2032">
                <a:extLst>
                  <a:ext uri="{FF2B5EF4-FFF2-40B4-BE49-F238E27FC236}">
                    <a16:creationId xmlns:a16="http://schemas.microsoft.com/office/drawing/2014/main" id="{00000000-0008-0000-0300-00004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" y="520"/>
                <a:ext cx="6" cy="4"/>
              </a:xfrm>
              <a:custGeom>
                <a:avLst/>
                <a:gdLst>
                  <a:gd name="T0" fmla="*/ 3 w 6"/>
                  <a:gd name="T1" fmla="*/ 4 h 4"/>
                  <a:gd name="T2" fmla="*/ 6 w 6"/>
                  <a:gd name="T3" fmla="*/ 3 h 4"/>
                  <a:gd name="T4" fmla="*/ 5 w 6"/>
                  <a:gd name="T5" fmla="*/ 0 h 4"/>
                  <a:gd name="T6" fmla="*/ 4 w 6"/>
                  <a:gd name="T7" fmla="*/ 0 h 4"/>
                  <a:gd name="T8" fmla="*/ 2 w 6"/>
                  <a:gd name="T9" fmla="*/ 0 h 4"/>
                  <a:gd name="T10" fmla="*/ 2 w 6"/>
                  <a:gd name="T11" fmla="*/ 0 h 4"/>
                  <a:gd name="T12" fmla="*/ 1 w 6"/>
                  <a:gd name="T13" fmla="*/ 1 h 4"/>
                  <a:gd name="T14" fmla="*/ 0 w 6"/>
                  <a:gd name="T15" fmla="*/ 2 h 4"/>
                  <a:gd name="T16" fmla="*/ 1 w 6"/>
                  <a:gd name="T17" fmla="*/ 3 h 4"/>
                  <a:gd name="T18" fmla="*/ 3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99" name="Freeform 2033">
                <a:extLst>
                  <a:ext uri="{FF2B5EF4-FFF2-40B4-BE49-F238E27FC236}">
                    <a16:creationId xmlns:a16="http://schemas.microsoft.com/office/drawing/2014/main" id="{00000000-0008-0000-0300-00004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52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0" name="Freeform 2034">
                <a:extLst>
                  <a:ext uri="{FF2B5EF4-FFF2-40B4-BE49-F238E27FC236}">
                    <a16:creationId xmlns:a16="http://schemas.microsoft.com/office/drawing/2014/main" id="{00000000-0008-0000-0300-00004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" y="523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1" name="Freeform 2035">
                <a:extLst>
                  <a:ext uri="{FF2B5EF4-FFF2-40B4-BE49-F238E27FC236}">
                    <a16:creationId xmlns:a16="http://schemas.microsoft.com/office/drawing/2014/main" id="{00000000-0008-0000-0300-00004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52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2" name="Line 2036">
                <a:extLst>
                  <a:ext uri="{FF2B5EF4-FFF2-40B4-BE49-F238E27FC236}">
                    <a16:creationId xmlns:a16="http://schemas.microsoft.com/office/drawing/2014/main" id="{00000000-0008-0000-0300-00004E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" y="525"/>
                <a:ext cx="2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3" name="Freeform 2037">
                <a:extLst>
                  <a:ext uri="{FF2B5EF4-FFF2-40B4-BE49-F238E27FC236}">
                    <a16:creationId xmlns:a16="http://schemas.microsoft.com/office/drawing/2014/main" id="{00000000-0008-0000-0300-00004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521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1 w 3"/>
                  <a:gd name="T3" fmla="*/ 5 h 6"/>
                  <a:gd name="T4" fmla="*/ 0 w 3"/>
                  <a:gd name="T5" fmla="*/ 3 h 6"/>
                  <a:gd name="T6" fmla="*/ 0 w 3"/>
                  <a:gd name="T7" fmla="*/ 1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4" name="Freeform 2038">
                <a:extLst>
                  <a:ext uri="{FF2B5EF4-FFF2-40B4-BE49-F238E27FC236}">
                    <a16:creationId xmlns:a16="http://schemas.microsoft.com/office/drawing/2014/main" id="{00000000-0008-0000-0300-00005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527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5" name="Freeform 2039">
                <a:extLst>
                  <a:ext uri="{FF2B5EF4-FFF2-40B4-BE49-F238E27FC236}">
                    <a16:creationId xmlns:a16="http://schemas.microsoft.com/office/drawing/2014/main" id="{00000000-0008-0000-0300-00005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517"/>
                <a:ext cx="4" cy="11"/>
              </a:xfrm>
              <a:custGeom>
                <a:avLst/>
                <a:gdLst>
                  <a:gd name="T0" fmla="*/ 2 w 4"/>
                  <a:gd name="T1" fmla="*/ 0 h 11"/>
                  <a:gd name="T2" fmla="*/ 4 w 4"/>
                  <a:gd name="T3" fmla="*/ 3 h 11"/>
                  <a:gd name="T4" fmla="*/ 4 w 4"/>
                  <a:gd name="T5" fmla="*/ 3 h 11"/>
                  <a:gd name="T6" fmla="*/ 4 w 4"/>
                  <a:gd name="T7" fmla="*/ 4 h 11"/>
                  <a:gd name="T8" fmla="*/ 4 w 4"/>
                  <a:gd name="T9" fmla="*/ 5 h 11"/>
                  <a:gd name="T10" fmla="*/ 3 w 4"/>
                  <a:gd name="T11" fmla="*/ 8 h 11"/>
                  <a:gd name="T12" fmla="*/ 1 w 4"/>
                  <a:gd name="T13" fmla="*/ 9 h 11"/>
                  <a:gd name="T14" fmla="*/ 0 w 4"/>
                  <a:gd name="T15" fmla="*/ 11 h 11"/>
                  <a:gd name="T16" fmla="*/ 0 w 4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6" name="Freeform 2040">
                <a:extLst>
                  <a:ext uri="{FF2B5EF4-FFF2-40B4-BE49-F238E27FC236}">
                    <a16:creationId xmlns:a16="http://schemas.microsoft.com/office/drawing/2014/main" id="{00000000-0008-0000-0300-00005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52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7" name="Freeform 2041">
                <a:extLst>
                  <a:ext uri="{FF2B5EF4-FFF2-40B4-BE49-F238E27FC236}">
                    <a16:creationId xmlns:a16="http://schemas.microsoft.com/office/drawing/2014/main" id="{00000000-0008-0000-0300-00005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525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8" name="Freeform 2042">
                <a:extLst>
                  <a:ext uri="{FF2B5EF4-FFF2-40B4-BE49-F238E27FC236}">
                    <a16:creationId xmlns:a16="http://schemas.microsoft.com/office/drawing/2014/main" id="{00000000-0008-0000-0300-00005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524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2 w 10"/>
                  <a:gd name="T3" fmla="*/ 3 h 5"/>
                  <a:gd name="T4" fmla="*/ 4 w 10"/>
                  <a:gd name="T5" fmla="*/ 1 h 5"/>
                  <a:gd name="T6" fmla="*/ 4 w 10"/>
                  <a:gd name="T7" fmla="*/ 1 h 5"/>
                  <a:gd name="T8" fmla="*/ 7 w 10"/>
                  <a:gd name="T9" fmla="*/ 0 h 5"/>
                  <a:gd name="T10" fmla="*/ 10 w 1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09" name="Freeform 2043">
                <a:extLst>
                  <a:ext uri="{FF2B5EF4-FFF2-40B4-BE49-F238E27FC236}">
                    <a16:creationId xmlns:a16="http://schemas.microsoft.com/office/drawing/2014/main" id="{00000000-0008-0000-0300-00005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526"/>
                <a:ext cx="10" cy="3"/>
              </a:xfrm>
              <a:custGeom>
                <a:avLst/>
                <a:gdLst>
                  <a:gd name="T0" fmla="*/ 0 w 10"/>
                  <a:gd name="T1" fmla="*/ 3 h 3"/>
                  <a:gd name="T2" fmla="*/ 1 w 10"/>
                  <a:gd name="T3" fmla="*/ 2 h 3"/>
                  <a:gd name="T4" fmla="*/ 1 w 10"/>
                  <a:gd name="T5" fmla="*/ 2 h 3"/>
                  <a:gd name="T6" fmla="*/ 3 w 10"/>
                  <a:gd name="T7" fmla="*/ 1 h 3"/>
                  <a:gd name="T8" fmla="*/ 5 w 10"/>
                  <a:gd name="T9" fmla="*/ 0 h 3"/>
                  <a:gd name="T10" fmla="*/ 6 w 10"/>
                  <a:gd name="T11" fmla="*/ 1 h 3"/>
                  <a:gd name="T12" fmla="*/ 7 w 10"/>
                  <a:gd name="T13" fmla="*/ 2 h 3"/>
                  <a:gd name="T14" fmla="*/ 8 w 10"/>
                  <a:gd name="T15" fmla="*/ 3 h 3"/>
                  <a:gd name="T16" fmla="*/ 10 w 10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1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0" name="Freeform 2044">
                <a:extLst>
                  <a:ext uri="{FF2B5EF4-FFF2-40B4-BE49-F238E27FC236}">
                    <a16:creationId xmlns:a16="http://schemas.microsoft.com/office/drawing/2014/main" id="{00000000-0008-0000-0300-00005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52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1" name="Freeform 2045">
                <a:extLst>
                  <a:ext uri="{FF2B5EF4-FFF2-40B4-BE49-F238E27FC236}">
                    <a16:creationId xmlns:a16="http://schemas.microsoft.com/office/drawing/2014/main" id="{00000000-0008-0000-0300-00005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" y="526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5 h 6"/>
                  <a:gd name="T4" fmla="*/ 1 w 3"/>
                  <a:gd name="T5" fmla="*/ 3 h 6"/>
                  <a:gd name="T6" fmla="*/ 0 w 3"/>
                  <a:gd name="T7" fmla="*/ 1 h 6"/>
                  <a:gd name="T8" fmla="*/ 1 w 3"/>
                  <a:gd name="T9" fmla="*/ 0 h 6"/>
                  <a:gd name="T10" fmla="*/ 3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2" name="Freeform 2046">
                <a:extLst>
                  <a:ext uri="{FF2B5EF4-FFF2-40B4-BE49-F238E27FC236}">
                    <a16:creationId xmlns:a16="http://schemas.microsoft.com/office/drawing/2014/main" id="{00000000-0008-0000-0300-00005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" y="529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0 h 3"/>
                  <a:gd name="T8" fmla="*/ 0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3" name="Freeform 2047">
                <a:extLst>
                  <a:ext uri="{FF2B5EF4-FFF2-40B4-BE49-F238E27FC236}">
                    <a16:creationId xmlns:a16="http://schemas.microsoft.com/office/drawing/2014/main" id="{00000000-0008-0000-0300-00005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527"/>
                <a:ext cx="8" cy="5"/>
              </a:xfrm>
              <a:custGeom>
                <a:avLst/>
                <a:gdLst>
                  <a:gd name="T0" fmla="*/ 8 w 8"/>
                  <a:gd name="T1" fmla="*/ 4 h 5"/>
                  <a:gd name="T2" fmla="*/ 6 w 8"/>
                  <a:gd name="T3" fmla="*/ 3 h 5"/>
                  <a:gd name="T4" fmla="*/ 6 w 8"/>
                  <a:gd name="T5" fmla="*/ 1 h 5"/>
                  <a:gd name="T6" fmla="*/ 6 w 8"/>
                  <a:gd name="T7" fmla="*/ 0 h 5"/>
                  <a:gd name="T8" fmla="*/ 1 w 8"/>
                  <a:gd name="T9" fmla="*/ 0 h 5"/>
                  <a:gd name="T10" fmla="*/ 0 w 8"/>
                  <a:gd name="T11" fmla="*/ 3 h 5"/>
                  <a:gd name="T12" fmla="*/ 1 w 8"/>
                  <a:gd name="T13" fmla="*/ 5 h 5"/>
                  <a:gd name="T14" fmla="*/ 1 w 8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8" y="4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4" name="Freeform 2048">
                <a:extLst>
                  <a:ext uri="{FF2B5EF4-FFF2-40B4-BE49-F238E27FC236}">
                    <a16:creationId xmlns:a16="http://schemas.microsoft.com/office/drawing/2014/main" id="{00000000-0008-0000-0300-00005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532"/>
                <a:ext cx="11" cy="0"/>
              </a:xfrm>
              <a:custGeom>
                <a:avLst/>
                <a:gdLst>
                  <a:gd name="T0" fmla="*/ 11 w 11"/>
                  <a:gd name="T1" fmla="*/ 11 w 11"/>
                  <a:gd name="T2" fmla="*/ 10 w 11"/>
                  <a:gd name="T3" fmla="*/ 7 w 11"/>
                  <a:gd name="T4" fmla="*/ 0 w 11"/>
                  <a:gd name="T5" fmla="*/ 0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5" name="Freeform 2049">
                <a:extLst>
                  <a:ext uri="{FF2B5EF4-FFF2-40B4-BE49-F238E27FC236}">
                    <a16:creationId xmlns:a16="http://schemas.microsoft.com/office/drawing/2014/main" id="{00000000-0008-0000-0300-00005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529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2 h 4"/>
                  <a:gd name="T4" fmla="*/ 1 w 5"/>
                  <a:gd name="T5" fmla="*/ 4 h 4"/>
                  <a:gd name="T6" fmla="*/ 1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6" name="Freeform 2050">
                <a:extLst>
                  <a:ext uri="{FF2B5EF4-FFF2-40B4-BE49-F238E27FC236}">
                    <a16:creationId xmlns:a16="http://schemas.microsoft.com/office/drawing/2014/main" id="{00000000-0008-0000-0300-00005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53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7" name="Freeform 2051">
                <a:extLst>
                  <a:ext uri="{FF2B5EF4-FFF2-40B4-BE49-F238E27FC236}">
                    <a16:creationId xmlns:a16="http://schemas.microsoft.com/office/drawing/2014/main" id="{00000000-0008-0000-0300-00005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" y="53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2 w 6"/>
                  <a:gd name="T3" fmla="*/ 1 h 1"/>
                  <a:gd name="T4" fmla="*/ 3 w 6"/>
                  <a:gd name="T5" fmla="*/ 1 h 1"/>
                  <a:gd name="T6" fmla="*/ 4 w 6"/>
                  <a:gd name="T7" fmla="*/ 1 h 1"/>
                  <a:gd name="T8" fmla="*/ 6 w 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8" name="Freeform 2052">
                <a:extLst>
                  <a:ext uri="{FF2B5EF4-FFF2-40B4-BE49-F238E27FC236}">
                    <a16:creationId xmlns:a16="http://schemas.microsoft.com/office/drawing/2014/main" id="{00000000-0008-0000-0300-00005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" y="531"/>
                <a:ext cx="7" cy="3"/>
              </a:xfrm>
              <a:custGeom>
                <a:avLst/>
                <a:gdLst>
                  <a:gd name="T0" fmla="*/ 0 w 7"/>
                  <a:gd name="T1" fmla="*/ 1 h 3"/>
                  <a:gd name="T2" fmla="*/ 0 w 7"/>
                  <a:gd name="T3" fmla="*/ 2 h 3"/>
                  <a:gd name="T4" fmla="*/ 3 w 7"/>
                  <a:gd name="T5" fmla="*/ 3 h 3"/>
                  <a:gd name="T6" fmla="*/ 7 w 7"/>
                  <a:gd name="T7" fmla="*/ 2 h 3"/>
                  <a:gd name="T8" fmla="*/ 7 w 7"/>
                  <a:gd name="T9" fmla="*/ 0 h 3"/>
                  <a:gd name="T10" fmla="*/ 7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19" name="Freeform 2053">
                <a:extLst>
                  <a:ext uri="{FF2B5EF4-FFF2-40B4-BE49-F238E27FC236}">
                    <a16:creationId xmlns:a16="http://schemas.microsoft.com/office/drawing/2014/main" id="{00000000-0008-0000-0300-00005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" y="532"/>
                <a:ext cx="13" cy="4"/>
              </a:xfrm>
              <a:custGeom>
                <a:avLst/>
                <a:gdLst>
                  <a:gd name="T0" fmla="*/ 1 w 13"/>
                  <a:gd name="T1" fmla="*/ 4 h 4"/>
                  <a:gd name="T2" fmla="*/ 1 w 13"/>
                  <a:gd name="T3" fmla="*/ 3 h 4"/>
                  <a:gd name="T4" fmla="*/ 0 w 13"/>
                  <a:gd name="T5" fmla="*/ 3 h 4"/>
                  <a:gd name="T6" fmla="*/ 2 w 13"/>
                  <a:gd name="T7" fmla="*/ 2 h 4"/>
                  <a:gd name="T8" fmla="*/ 6 w 13"/>
                  <a:gd name="T9" fmla="*/ 2 h 4"/>
                  <a:gd name="T10" fmla="*/ 7 w 13"/>
                  <a:gd name="T11" fmla="*/ 2 h 4"/>
                  <a:gd name="T12" fmla="*/ 9 w 13"/>
                  <a:gd name="T13" fmla="*/ 2 h 4"/>
                  <a:gd name="T14" fmla="*/ 12 w 13"/>
                  <a:gd name="T15" fmla="*/ 1 h 4"/>
                  <a:gd name="T16" fmla="*/ 13 w 1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0" name="Freeform 2054">
                <a:extLst>
                  <a:ext uri="{FF2B5EF4-FFF2-40B4-BE49-F238E27FC236}">
                    <a16:creationId xmlns:a16="http://schemas.microsoft.com/office/drawing/2014/main" id="{00000000-0008-0000-0300-00006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535"/>
                <a:ext cx="6" cy="1"/>
              </a:xfrm>
              <a:custGeom>
                <a:avLst/>
                <a:gdLst>
                  <a:gd name="T0" fmla="*/ 1 w 6"/>
                  <a:gd name="T1" fmla="*/ 1 h 1"/>
                  <a:gd name="T2" fmla="*/ 0 w 6"/>
                  <a:gd name="T3" fmla="*/ 0 h 1"/>
                  <a:gd name="T4" fmla="*/ 2 w 6"/>
                  <a:gd name="T5" fmla="*/ 0 h 1"/>
                  <a:gd name="T6" fmla="*/ 3 w 6"/>
                  <a:gd name="T7" fmla="*/ 0 h 1"/>
                  <a:gd name="T8" fmla="*/ 3 w 6"/>
                  <a:gd name="T9" fmla="*/ 0 h 1"/>
                  <a:gd name="T10" fmla="*/ 4 w 6"/>
                  <a:gd name="T11" fmla="*/ 1 h 1"/>
                  <a:gd name="T12" fmla="*/ 6 w 6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1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1" name="Line 2055">
                <a:extLst>
                  <a:ext uri="{FF2B5EF4-FFF2-40B4-BE49-F238E27FC236}">
                    <a16:creationId xmlns:a16="http://schemas.microsoft.com/office/drawing/2014/main" id="{00000000-0008-0000-0300-000061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" y="536"/>
                <a:ext cx="0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2" name="Line 2056">
                <a:extLst>
                  <a:ext uri="{FF2B5EF4-FFF2-40B4-BE49-F238E27FC236}">
                    <a16:creationId xmlns:a16="http://schemas.microsoft.com/office/drawing/2014/main" id="{00000000-0008-0000-0300-000062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7" y="536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3" name="Freeform 2057">
                <a:extLst>
                  <a:ext uri="{FF2B5EF4-FFF2-40B4-BE49-F238E27FC236}">
                    <a16:creationId xmlns:a16="http://schemas.microsoft.com/office/drawing/2014/main" id="{00000000-0008-0000-0300-00006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" y="53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4" name="Freeform 2058">
                <a:extLst>
                  <a:ext uri="{FF2B5EF4-FFF2-40B4-BE49-F238E27FC236}">
                    <a16:creationId xmlns:a16="http://schemas.microsoft.com/office/drawing/2014/main" id="{00000000-0008-0000-0300-00006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" y="53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0 h 2"/>
                  <a:gd name="T4" fmla="*/ 2 w 4"/>
                  <a:gd name="T5" fmla="*/ 1 h 2"/>
                  <a:gd name="T6" fmla="*/ 4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5" name="Freeform 2059">
                <a:extLst>
                  <a:ext uri="{FF2B5EF4-FFF2-40B4-BE49-F238E27FC236}">
                    <a16:creationId xmlns:a16="http://schemas.microsoft.com/office/drawing/2014/main" id="{00000000-0008-0000-0300-00006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" y="536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1 w 4"/>
                  <a:gd name="T3" fmla="*/ 1 h 3"/>
                  <a:gd name="T4" fmla="*/ 0 w 4"/>
                  <a:gd name="T5" fmla="*/ 0 h 3"/>
                  <a:gd name="T6" fmla="*/ 2 w 4"/>
                  <a:gd name="T7" fmla="*/ 0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6" name="Freeform 2060">
                <a:extLst>
                  <a:ext uri="{FF2B5EF4-FFF2-40B4-BE49-F238E27FC236}">
                    <a16:creationId xmlns:a16="http://schemas.microsoft.com/office/drawing/2014/main" id="{00000000-0008-0000-0300-00006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" y="536"/>
                <a:ext cx="4" cy="5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3 h 5"/>
                  <a:gd name="T4" fmla="*/ 4 w 4"/>
                  <a:gd name="T5" fmla="*/ 0 h 5"/>
                  <a:gd name="T6" fmla="*/ 2 w 4"/>
                  <a:gd name="T7" fmla="*/ 1 h 5"/>
                  <a:gd name="T8" fmla="*/ 0 w 4"/>
                  <a:gd name="T9" fmla="*/ 1 h 5"/>
                  <a:gd name="T10" fmla="*/ 0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3" y="3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7" name="Freeform 2061">
                <a:extLst>
                  <a:ext uri="{FF2B5EF4-FFF2-40B4-BE49-F238E27FC236}">
                    <a16:creationId xmlns:a16="http://schemas.microsoft.com/office/drawing/2014/main" id="{00000000-0008-0000-0300-00006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" y="540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8" name="Freeform 2062">
                <a:extLst>
                  <a:ext uri="{FF2B5EF4-FFF2-40B4-BE49-F238E27FC236}">
                    <a16:creationId xmlns:a16="http://schemas.microsoft.com/office/drawing/2014/main" id="{00000000-0008-0000-0300-00006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" y="53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1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29" name="Line 2063">
                <a:extLst>
                  <a:ext uri="{FF2B5EF4-FFF2-40B4-BE49-F238E27FC236}">
                    <a16:creationId xmlns:a16="http://schemas.microsoft.com/office/drawing/2014/main" id="{00000000-0008-0000-0300-000069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" y="541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0" name="Freeform 2064">
                <a:extLst>
                  <a:ext uri="{FF2B5EF4-FFF2-40B4-BE49-F238E27FC236}">
                    <a16:creationId xmlns:a16="http://schemas.microsoft.com/office/drawing/2014/main" id="{00000000-0008-0000-0300-00006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" y="542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2 w 4"/>
                  <a:gd name="T3" fmla="*/ 1 h 1"/>
                  <a:gd name="T4" fmla="*/ 1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1" name="Freeform 2065">
                <a:extLst>
                  <a:ext uri="{FF2B5EF4-FFF2-40B4-BE49-F238E27FC236}">
                    <a16:creationId xmlns:a16="http://schemas.microsoft.com/office/drawing/2014/main" id="{00000000-0008-0000-0300-00006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" y="54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0 h 1"/>
                  <a:gd name="T6" fmla="*/ 1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2" name="Line 2066">
                <a:extLst>
                  <a:ext uri="{FF2B5EF4-FFF2-40B4-BE49-F238E27FC236}">
                    <a16:creationId xmlns:a16="http://schemas.microsoft.com/office/drawing/2014/main" id="{00000000-0008-0000-0300-00006C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542"/>
                <a:ext cx="2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3" name="Freeform 2067">
                <a:extLst>
                  <a:ext uri="{FF2B5EF4-FFF2-40B4-BE49-F238E27FC236}">
                    <a16:creationId xmlns:a16="http://schemas.microsoft.com/office/drawing/2014/main" id="{00000000-0008-0000-0300-00006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" y="537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5 h 7"/>
                  <a:gd name="T4" fmla="*/ 4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5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4" name="Freeform 2068">
                <a:extLst>
                  <a:ext uri="{FF2B5EF4-FFF2-40B4-BE49-F238E27FC236}">
                    <a16:creationId xmlns:a16="http://schemas.microsoft.com/office/drawing/2014/main" id="{00000000-0008-0000-0300-00006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" y="54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0 h 2"/>
                  <a:gd name="T12" fmla="*/ 3 w 3"/>
                  <a:gd name="T13" fmla="*/ 1 h 2"/>
                  <a:gd name="T14" fmla="*/ 3 w 3"/>
                  <a:gd name="T15" fmla="*/ 1 h 2"/>
                  <a:gd name="T16" fmla="*/ 2 w 3"/>
                  <a:gd name="T17" fmla="*/ 2 h 2"/>
                  <a:gd name="T18" fmla="*/ 1 w 3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5" name="Freeform 2069">
                <a:extLst>
                  <a:ext uri="{FF2B5EF4-FFF2-40B4-BE49-F238E27FC236}">
                    <a16:creationId xmlns:a16="http://schemas.microsoft.com/office/drawing/2014/main" id="{00000000-0008-0000-0300-00006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" y="54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6" name="Freeform 2070">
                <a:extLst>
                  <a:ext uri="{FF2B5EF4-FFF2-40B4-BE49-F238E27FC236}">
                    <a16:creationId xmlns:a16="http://schemas.microsoft.com/office/drawing/2014/main" id="{00000000-0008-0000-0300-00007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" y="543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1 h 3"/>
                  <a:gd name="T4" fmla="*/ 1 w 4"/>
                  <a:gd name="T5" fmla="*/ 3 h 3"/>
                  <a:gd name="T6" fmla="*/ 0 w 4"/>
                  <a:gd name="T7" fmla="*/ 2 h 3"/>
                  <a:gd name="T8" fmla="*/ 1 w 4"/>
                  <a:gd name="T9" fmla="*/ 1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7" name="Freeform 2071">
                <a:extLst>
                  <a:ext uri="{FF2B5EF4-FFF2-40B4-BE49-F238E27FC236}">
                    <a16:creationId xmlns:a16="http://schemas.microsoft.com/office/drawing/2014/main" id="{00000000-0008-0000-0300-00007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" y="54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8" name="Freeform 2072">
                <a:extLst>
                  <a:ext uri="{FF2B5EF4-FFF2-40B4-BE49-F238E27FC236}">
                    <a16:creationId xmlns:a16="http://schemas.microsoft.com/office/drawing/2014/main" id="{00000000-0008-0000-0300-00007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540"/>
                <a:ext cx="13" cy="6"/>
              </a:xfrm>
              <a:custGeom>
                <a:avLst/>
                <a:gdLst>
                  <a:gd name="T0" fmla="*/ 1 w 13"/>
                  <a:gd name="T1" fmla="*/ 6 h 6"/>
                  <a:gd name="T2" fmla="*/ 0 w 13"/>
                  <a:gd name="T3" fmla="*/ 5 h 6"/>
                  <a:gd name="T4" fmla="*/ 6 w 13"/>
                  <a:gd name="T5" fmla="*/ 2 h 6"/>
                  <a:gd name="T6" fmla="*/ 8 w 13"/>
                  <a:gd name="T7" fmla="*/ 0 h 6"/>
                  <a:gd name="T8" fmla="*/ 11 w 13"/>
                  <a:gd name="T9" fmla="*/ 0 h 6"/>
                  <a:gd name="T10" fmla="*/ 12 w 13"/>
                  <a:gd name="T11" fmla="*/ 0 h 6"/>
                  <a:gd name="T12" fmla="*/ 12 w 13"/>
                  <a:gd name="T13" fmla="*/ 1 h 6"/>
                  <a:gd name="T14" fmla="*/ 13 w 13"/>
                  <a:gd name="T15" fmla="*/ 2 h 6"/>
                  <a:gd name="T16" fmla="*/ 13 w 13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1" y="6"/>
                    </a:moveTo>
                    <a:lnTo>
                      <a:pt x="0" y="5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39" name="Freeform 2073">
                <a:extLst>
                  <a:ext uri="{FF2B5EF4-FFF2-40B4-BE49-F238E27FC236}">
                    <a16:creationId xmlns:a16="http://schemas.microsoft.com/office/drawing/2014/main" id="{00000000-0008-0000-0300-00007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54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2 h 3"/>
                  <a:gd name="T4" fmla="*/ 2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0" name="Line 2074">
                <a:extLst>
                  <a:ext uri="{FF2B5EF4-FFF2-40B4-BE49-F238E27FC236}">
                    <a16:creationId xmlns:a16="http://schemas.microsoft.com/office/drawing/2014/main" id="{00000000-0008-0000-0300-000074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" y="544"/>
                <a:ext cx="3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1" name="Freeform 2075">
                <a:extLst>
                  <a:ext uri="{FF2B5EF4-FFF2-40B4-BE49-F238E27FC236}">
                    <a16:creationId xmlns:a16="http://schemas.microsoft.com/office/drawing/2014/main" id="{00000000-0008-0000-0300-00007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" y="54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1 h 2"/>
                  <a:gd name="T6" fmla="*/ 2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2" name="Freeform 2076">
                <a:extLst>
                  <a:ext uri="{FF2B5EF4-FFF2-40B4-BE49-F238E27FC236}">
                    <a16:creationId xmlns:a16="http://schemas.microsoft.com/office/drawing/2014/main" id="{00000000-0008-0000-0300-00007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54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3" name="Freeform 2077">
                <a:extLst>
                  <a:ext uri="{FF2B5EF4-FFF2-40B4-BE49-F238E27FC236}">
                    <a16:creationId xmlns:a16="http://schemas.microsoft.com/office/drawing/2014/main" id="{00000000-0008-0000-0300-00007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" y="545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4" name="Line 2078">
                <a:extLst>
                  <a:ext uri="{FF2B5EF4-FFF2-40B4-BE49-F238E27FC236}">
                    <a16:creationId xmlns:a16="http://schemas.microsoft.com/office/drawing/2014/main" id="{00000000-0008-0000-0300-000078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546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5" name="Freeform 2079">
                <a:extLst>
                  <a:ext uri="{FF2B5EF4-FFF2-40B4-BE49-F238E27FC236}">
                    <a16:creationId xmlns:a16="http://schemas.microsoft.com/office/drawing/2014/main" id="{00000000-0008-0000-0300-00007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537"/>
                <a:ext cx="12" cy="9"/>
              </a:xfrm>
              <a:custGeom>
                <a:avLst/>
                <a:gdLst>
                  <a:gd name="T0" fmla="*/ 5 w 12"/>
                  <a:gd name="T1" fmla="*/ 8 h 9"/>
                  <a:gd name="T2" fmla="*/ 4 w 12"/>
                  <a:gd name="T3" fmla="*/ 7 h 9"/>
                  <a:gd name="T4" fmla="*/ 3 w 12"/>
                  <a:gd name="T5" fmla="*/ 5 h 9"/>
                  <a:gd name="T6" fmla="*/ 1 w 12"/>
                  <a:gd name="T7" fmla="*/ 6 h 9"/>
                  <a:gd name="T8" fmla="*/ 0 w 12"/>
                  <a:gd name="T9" fmla="*/ 6 h 9"/>
                  <a:gd name="T10" fmla="*/ 0 w 12"/>
                  <a:gd name="T11" fmla="*/ 6 h 9"/>
                  <a:gd name="T12" fmla="*/ 0 w 12"/>
                  <a:gd name="T13" fmla="*/ 4 h 9"/>
                  <a:gd name="T14" fmla="*/ 1 w 12"/>
                  <a:gd name="T15" fmla="*/ 4 h 9"/>
                  <a:gd name="T16" fmla="*/ 2 w 12"/>
                  <a:gd name="T17" fmla="*/ 3 h 9"/>
                  <a:gd name="T18" fmla="*/ 3 w 12"/>
                  <a:gd name="T19" fmla="*/ 1 h 9"/>
                  <a:gd name="T20" fmla="*/ 6 w 12"/>
                  <a:gd name="T21" fmla="*/ 0 h 9"/>
                  <a:gd name="T22" fmla="*/ 7 w 12"/>
                  <a:gd name="T23" fmla="*/ 2 h 9"/>
                  <a:gd name="T24" fmla="*/ 7 w 12"/>
                  <a:gd name="T25" fmla="*/ 3 h 9"/>
                  <a:gd name="T26" fmla="*/ 7 w 12"/>
                  <a:gd name="T27" fmla="*/ 4 h 9"/>
                  <a:gd name="T28" fmla="*/ 9 w 12"/>
                  <a:gd name="T29" fmla="*/ 6 h 9"/>
                  <a:gd name="T30" fmla="*/ 10 w 12"/>
                  <a:gd name="T31" fmla="*/ 7 h 9"/>
                  <a:gd name="T32" fmla="*/ 10 w 12"/>
                  <a:gd name="T33" fmla="*/ 9 h 9"/>
                  <a:gd name="T34" fmla="*/ 11 w 12"/>
                  <a:gd name="T35" fmla="*/ 8 h 9"/>
                  <a:gd name="T36" fmla="*/ 12 w 12"/>
                  <a:gd name="T3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5" y="8"/>
                    </a:moveTo>
                    <a:lnTo>
                      <a:pt x="4" y="7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6" name="Freeform 2080">
                <a:extLst>
                  <a:ext uri="{FF2B5EF4-FFF2-40B4-BE49-F238E27FC236}">
                    <a16:creationId xmlns:a16="http://schemas.microsoft.com/office/drawing/2014/main" id="{00000000-0008-0000-0300-00007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" y="54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1 h 2"/>
                  <a:gd name="T4" fmla="*/ 3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7" name="Freeform 2081">
                <a:extLst>
                  <a:ext uri="{FF2B5EF4-FFF2-40B4-BE49-F238E27FC236}">
                    <a16:creationId xmlns:a16="http://schemas.microsoft.com/office/drawing/2014/main" id="{00000000-0008-0000-0300-00007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" y="546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8" name="Freeform 2082">
                <a:extLst>
                  <a:ext uri="{FF2B5EF4-FFF2-40B4-BE49-F238E27FC236}">
                    <a16:creationId xmlns:a16="http://schemas.microsoft.com/office/drawing/2014/main" id="{00000000-0008-0000-0300-00007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" y="5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49" name="Freeform 2083">
                <a:extLst>
                  <a:ext uri="{FF2B5EF4-FFF2-40B4-BE49-F238E27FC236}">
                    <a16:creationId xmlns:a16="http://schemas.microsoft.com/office/drawing/2014/main" id="{00000000-0008-0000-0300-00007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" y="54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0" name="Freeform 2084">
                <a:extLst>
                  <a:ext uri="{FF2B5EF4-FFF2-40B4-BE49-F238E27FC236}">
                    <a16:creationId xmlns:a16="http://schemas.microsoft.com/office/drawing/2014/main" id="{00000000-0008-0000-0300-00007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" y="54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1" name="Line 2085">
                <a:extLst>
                  <a:ext uri="{FF2B5EF4-FFF2-40B4-BE49-F238E27FC236}">
                    <a16:creationId xmlns:a16="http://schemas.microsoft.com/office/drawing/2014/main" id="{00000000-0008-0000-0300-00007F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" y="547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2" name="Freeform 2086">
                <a:extLst>
                  <a:ext uri="{FF2B5EF4-FFF2-40B4-BE49-F238E27FC236}">
                    <a16:creationId xmlns:a16="http://schemas.microsoft.com/office/drawing/2014/main" id="{00000000-0008-0000-0300-00008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546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1 w 6"/>
                  <a:gd name="T3" fmla="*/ 1 h 2"/>
                  <a:gd name="T4" fmla="*/ 1 w 6"/>
                  <a:gd name="T5" fmla="*/ 2 h 2"/>
                  <a:gd name="T6" fmla="*/ 3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6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3" name="Freeform 2087">
                <a:extLst>
                  <a:ext uri="{FF2B5EF4-FFF2-40B4-BE49-F238E27FC236}">
                    <a16:creationId xmlns:a16="http://schemas.microsoft.com/office/drawing/2014/main" id="{00000000-0008-0000-0300-00008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54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4" name="Freeform 2088">
                <a:extLst>
                  <a:ext uri="{FF2B5EF4-FFF2-40B4-BE49-F238E27FC236}">
                    <a16:creationId xmlns:a16="http://schemas.microsoft.com/office/drawing/2014/main" id="{00000000-0008-0000-0300-00008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" y="54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5" name="Freeform 2089">
                <a:extLst>
                  <a:ext uri="{FF2B5EF4-FFF2-40B4-BE49-F238E27FC236}">
                    <a16:creationId xmlns:a16="http://schemas.microsoft.com/office/drawing/2014/main" id="{00000000-0008-0000-0300-00008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" y="548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6" name="Freeform 2090">
                <a:extLst>
                  <a:ext uri="{FF2B5EF4-FFF2-40B4-BE49-F238E27FC236}">
                    <a16:creationId xmlns:a16="http://schemas.microsoft.com/office/drawing/2014/main" id="{00000000-0008-0000-0300-00008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" y="546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0 w 5"/>
                  <a:gd name="T3" fmla="*/ 3 h 3"/>
                  <a:gd name="T4" fmla="*/ 1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7" name="Freeform 2091">
                <a:extLst>
                  <a:ext uri="{FF2B5EF4-FFF2-40B4-BE49-F238E27FC236}">
                    <a16:creationId xmlns:a16="http://schemas.microsoft.com/office/drawing/2014/main" id="{00000000-0008-0000-0300-00008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548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8" name="Freeform 2092">
                <a:extLst>
                  <a:ext uri="{FF2B5EF4-FFF2-40B4-BE49-F238E27FC236}">
                    <a16:creationId xmlns:a16="http://schemas.microsoft.com/office/drawing/2014/main" id="{00000000-0008-0000-0300-00008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546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2 h 6"/>
                  <a:gd name="T4" fmla="*/ 1 w 2"/>
                  <a:gd name="T5" fmla="*/ 5 h 6"/>
                  <a:gd name="T6" fmla="*/ 1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2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59" name="Freeform 2093">
                <a:extLst>
                  <a:ext uri="{FF2B5EF4-FFF2-40B4-BE49-F238E27FC236}">
                    <a16:creationId xmlns:a16="http://schemas.microsoft.com/office/drawing/2014/main" id="{00000000-0008-0000-0300-00008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" y="55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0" name="Line 2094">
                <a:extLst>
                  <a:ext uri="{FF2B5EF4-FFF2-40B4-BE49-F238E27FC236}">
                    <a16:creationId xmlns:a16="http://schemas.microsoft.com/office/drawing/2014/main" id="{00000000-0008-0000-0300-000088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552"/>
                <a:ext cx="2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1" name="Freeform 2095">
                <a:extLst>
                  <a:ext uri="{FF2B5EF4-FFF2-40B4-BE49-F238E27FC236}">
                    <a16:creationId xmlns:a16="http://schemas.microsoft.com/office/drawing/2014/main" id="{00000000-0008-0000-0300-00008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546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5 h 6"/>
                  <a:gd name="T4" fmla="*/ 7 w 7"/>
                  <a:gd name="T5" fmla="*/ 4 h 6"/>
                  <a:gd name="T6" fmla="*/ 5 w 7"/>
                  <a:gd name="T7" fmla="*/ 4 h 6"/>
                  <a:gd name="T8" fmla="*/ 3 w 7"/>
                  <a:gd name="T9" fmla="*/ 4 h 6"/>
                  <a:gd name="T10" fmla="*/ 1 w 7"/>
                  <a:gd name="T11" fmla="*/ 4 h 6"/>
                  <a:gd name="T12" fmla="*/ 2 w 7"/>
                  <a:gd name="T13" fmla="*/ 2 h 6"/>
                  <a:gd name="T14" fmla="*/ 0 w 7"/>
                  <a:gd name="T15" fmla="*/ 1 h 6"/>
                  <a:gd name="T16" fmla="*/ 0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2" name="Freeform 2096">
                <a:extLst>
                  <a:ext uri="{FF2B5EF4-FFF2-40B4-BE49-F238E27FC236}">
                    <a16:creationId xmlns:a16="http://schemas.microsoft.com/office/drawing/2014/main" id="{00000000-0008-0000-0300-00008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" y="548"/>
                <a:ext cx="5" cy="7"/>
              </a:xfrm>
              <a:custGeom>
                <a:avLst/>
                <a:gdLst>
                  <a:gd name="T0" fmla="*/ 4 w 5"/>
                  <a:gd name="T1" fmla="*/ 7 h 7"/>
                  <a:gd name="T2" fmla="*/ 5 w 5"/>
                  <a:gd name="T3" fmla="*/ 5 h 7"/>
                  <a:gd name="T4" fmla="*/ 5 w 5"/>
                  <a:gd name="T5" fmla="*/ 2 h 7"/>
                  <a:gd name="T6" fmla="*/ 1 w 5"/>
                  <a:gd name="T7" fmla="*/ 0 h 7"/>
                  <a:gd name="T8" fmla="*/ 0 w 5"/>
                  <a:gd name="T9" fmla="*/ 3 h 7"/>
                  <a:gd name="T10" fmla="*/ 0 w 5"/>
                  <a:gd name="T11" fmla="*/ 3 h 7"/>
                  <a:gd name="T12" fmla="*/ 4 w 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5" y="5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3" name="Freeform 2097">
                <a:extLst>
                  <a:ext uri="{FF2B5EF4-FFF2-40B4-BE49-F238E27FC236}">
                    <a16:creationId xmlns:a16="http://schemas.microsoft.com/office/drawing/2014/main" id="{00000000-0008-0000-0300-00008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551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0 h 4"/>
                  <a:gd name="T8" fmla="*/ 0 w 3"/>
                  <a:gd name="T9" fmla="*/ 2 h 4"/>
                  <a:gd name="T10" fmla="*/ 0 w 3"/>
                  <a:gd name="T11" fmla="*/ 3 h 4"/>
                  <a:gd name="T12" fmla="*/ 1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4" name="Freeform 2098">
                <a:extLst>
                  <a:ext uri="{FF2B5EF4-FFF2-40B4-BE49-F238E27FC236}">
                    <a16:creationId xmlns:a16="http://schemas.microsoft.com/office/drawing/2014/main" id="{00000000-0008-0000-0300-00008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" y="549"/>
                <a:ext cx="11" cy="8"/>
              </a:xfrm>
              <a:custGeom>
                <a:avLst/>
                <a:gdLst>
                  <a:gd name="T0" fmla="*/ 1 w 11"/>
                  <a:gd name="T1" fmla="*/ 0 h 8"/>
                  <a:gd name="T2" fmla="*/ 2 w 11"/>
                  <a:gd name="T3" fmla="*/ 1 h 8"/>
                  <a:gd name="T4" fmla="*/ 0 w 11"/>
                  <a:gd name="T5" fmla="*/ 3 h 8"/>
                  <a:gd name="T6" fmla="*/ 2 w 11"/>
                  <a:gd name="T7" fmla="*/ 4 h 8"/>
                  <a:gd name="T8" fmla="*/ 4 w 11"/>
                  <a:gd name="T9" fmla="*/ 4 h 8"/>
                  <a:gd name="T10" fmla="*/ 6 w 11"/>
                  <a:gd name="T11" fmla="*/ 6 h 8"/>
                  <a:gd name="T12" fmla="*/ 7 w 11"/>
                  <a:gd name="T13" fmla="*/ 6 h 8"/>
                  <a:gd name="T14" fmla="*/ 5 w 11"/>
                  <a:gd name="T15" fmla="*/ 3 h 8"/>
                  <a:gd name="T16" fmla="*/ 6 w 11"/>
                  <a:gd name="T17" fmla="*/ 3 h 8"/>
                  <a:gd name="T18" fmla="*/ 7 w 11"/>
                  <a:gd name="T19" fmla="*/ 4 h 8"/>
                  <a:gd name="T20" fmla="*/ 9 w 11"/>
                  <a:gd name="T21" fmla="*/ 5 h 8"/>
                  <a:gd name="T22" fmla="*/ 10 w 11"/>
                  <a:gd name="T23" fmla="*/ 7 h 8"/>
                  <a:gd name="T24" fmla="*/ 11 w 11"/>
                  <a:gd name="T2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1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5" name="Line 2099">
                <a:extLst>
                  <a:ext uri="{FF2B5EF4-FFF2-40B4-BE49-F238E27FC236}">
                    <a16:creationId xmlns:a16="http://schemas.microsoft.com/office/drawing/2014/main" id="{00000000-0008-0000-0300-00008D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" y="557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6" name="Freeform 2100">
                <a:extLst>
                  <a:ext uri="{FF2B5EF4-FFF2-40B4-BE49-F238E27FC236}">
                    <a16:creationId xmlns:a16="http://schemas.microsoft.com/office/drawing/2014/main" id="{00000000-0008-0000-0300-00008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" y="548"/>
                <a:ext cx="6" cy="9"/>
              </a:xfrm>
              <a:custGeom>
                <a:avLst/>
                <a:gdLst>
                  <a:gd name="T0" fmla="*/ 5 w 6"/>
                  <a:gd name="T1" fmla="*/ 9 h 9"/>
                  <a:gd name="T2" fmla="*/ 5 w 6"/>
                  <a:gd name="T3" fmla="*/ 9 h 9"/>
                  <a:gd name="T4" fmla="*/ 6 w 6"/>
                  <a:gd name="T5" fmla="*/ 7 h 9"/>
                  <a:gd name="T6" fmla="*/ 5 w 6"/>
                  <a:gd name="T7" fmla="*/ 7 h 9"/>
                  <a:gd name="T8" fmla="*/ 5 w 6"/>
                  <a:gd name="T9" fmla="*/ 5 h 9"/>
                  <a:gd name="T10" fmla="*/ 4 w 6"/>
                  <a:gd name="T11" fmla="*/ 4 h 9"/>
                  <a:gd name="T12" fmla="*/ 2 w 6"/>
                  <a:gd name="T13" fmla="*/ 4 h 9"/>
                  <a:gd name="T14" fmla="*/ 1 w 6"/>
                  <a:gd name="T15" fmla="*/ 3 h 9"/>
                  <a:gd name="T16" fmla="*/ 0 w 6"/>
                  <a:gd name="T17" fmla="*/ 1 h 9"/>
                  <a:gd name="T18" fmla="*/ 0 w 6"/>
                  <a:gd name="T19" fmla="*/ 0 h 9"/>
                  <a:gd name="T20" fmla="*/ 1 w 6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9">
                    <a:moveTo>
                      <a:pt x="5" y="9"/>
                    </a:moveTo>
                    <a:lnTo>
                      <a:pt x="5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7" name="Freeform 2101">
                <a:extLst>
                  <a:ext uri="{FF2B5EF4-FFF2-40B4-BE49-F238E27FC236}">
                    <a16:creationId xmlns:a16="http://schemas.microsoft.com/office/drawing/2014/main" id="{00000000-0008-0000-0300-00008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" y="546"/>
                <a:ext cx="5" cy="11"/>
              </a:xfrm>
              <a:custGeom>
                <a:avLst/>
                <a:gdLst>
                  <a:gd name="T0" fmla="*/ 5 w 5"/>
                  <a:gd name="T1" fmla="*/ 11 h 11"/>
                  <a:gd name="T2" fmla="*/ 5 w 5"/>
                  <a:gd name="T3" fmla="*/ 10 h 11"/>
                  <a:gd name="T4" fmla="*/ 3 w 5"/>
                  <a:gd name="T5" fmla="*/ 10 h 11"/>
                  <a:gd name="T6" fmla="*/ 1 w 5"/>
                  <a:gd name="T7" fmla="*/ 8 h 11"/>
                  <a:gd name="T8" fmla="*/ 1 w 5"/>
                  <a:gd name="T9" fmla="*/ 6 h 11"/>
                  <a:gd name="T10" fmla="*/ 2 w 5"/>
                  <a:gd name="T11" fmla="*/ 3 h 11"/>
                  <a:gd name="T12" fmla="*/ 1 w 5"/>
                  <a:gd name="T13" fmla="*/ 2 h 11"/>
                  <a:gd name="T14" fmla="*/ 0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5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8" name="Freeform 2102">
                <a:extLst>
                  <a:ext uri="{FF2B5EF4-FFF2-40B4-BE49-F238E27FC236}">
                    <a16:creationId xmlns:a16="http://schemas.microsoft.com/office/drawing/2014/main" id="{00000000-0008-0000-0300-00009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" y="55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69" name="Freeform 2103">
                <a:extLst>
                  <a:ext uri="{FF2B5EF4-FFF2-40B4-BE49-F238E27FC236}">
                    <a16:creationId xmlns:a16="http://schemas.microsoft.com/office/drawing/2014/main" id="{00000000-0008-0000-0300-00009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" y="556"/>
                <a:ext cx="4" cy="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1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1 h 4"/>
                  <a:gd name="T10" fmla="*/ 1 w 4"/>
                  <a:gd name="T11" fmla="*/ 2 h 4"/>
                  <a:gd name="T12" fmla="*/ 3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0" name="Freeform 2104">
                <a:extLst>
                  <a:ext uri="{FF2B5EF4-FFF2-40B4-BE49-F238E27FC236}">
                    <a16:creationId xmlns:a16="http://schemas.microsoft.com/office/drawing/2014/main" id="{00000000-0008-0000-0300-00009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" y="556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4 h 5"/>
                  <a:gd name="T4" fmla="*/ 3 w 7"/>
                  <a:gd name="T5" fmla="*/ 4 h 5"/>
                  <a:gd name="T6" fmla="*/ 7 w 7"/>
                  <a:gd name="T7" fmla="*/ 3 h 5"/>
                  <a:gd name="T8" fmla="*/ 7 w 7"/>
                  <a:gd name="T9" fmla="*/ 0 h 5"/>
                  <a:gd name="T10" fmla="*/ 3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1" name="Freeform 2105">
                <a:extLst>
                  <a:ext uri="{FF2B5EF4-FFF2-40B4-BE49-F238E27FC236}">
                    <a16:creationId xmlns:a16="http://schemas.microsoft.com/office/drawing/2014/main" id="{00000000-0008-0000-0300-00009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556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1 w 4"/>
                  <a:gd name="T5" fmla="*/ 0 h 5"/>
                  <a:gd name="T6" fmla="*/ 1 w 4"/>
                  <a:gd name="T7" fmla="*/ 2 h 5"/>
                  <a:gd name="T8" fmla="*/ 0 w 4"/>
                  <a:gd name="T9" fmla="*/ 3 h 5"/>
                  <a:gd name="T10" fmla="*/ 0 w 4"/>
                  <a:gd name="T11" fmla="*/ 4 h 5"/>
                  <a:gd name="T12" fmla="*/ 1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2" name="Freeform 2106">
                <a:extLst>
                  <a:ext uri="{FF2B5EF4-FFF2-40B4-BE49-F238E27FC236}">
                    <a16:creationId xmlns:a16="http://schemas.microsoft.com/office/drawing/2014/main" id="{00000000-0008-0000-0300-00009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557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3 h 4"/>
                  <a:gd name="T4" fmla="*/ 1 w 4"/>
                  <a:gd name="T5" fmla="*/ 1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3" name="Freeform 2107">
                <a:extLst>
                  <a:ext uri="{FF2B5EF4-FFF2-40B4-BE49-F238E27FC236}">
                    <a16:creationId xmlns:a16="http://schemas.microsoft.com/office/drawing/2014/main" id="{00000000-0008-0000-0300-00009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5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4" name="Freeform 2108">
                <a:extLst>
                  <a:ext uri="{FF2B5EF4-FFF2-40B4-BE49-F238E27FC236}">
                    <a16:creationId xmlns:a16="http://schemas.microsoft.com/office/drawing/2014/main" id="{00000000-0008-0000-0300-00009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" y="559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5" name="Freeform 2109">
                <a:extLst>
                  <a:ext uri="{FF2B5EF4-FFF2-40B4-BE49-F238E27FC236}">
                    <a16:creationId xmlns:a16="http://schemas.microsoft.com/office/drawing/2014/main" id="{00000000-0008-0000-0300-00009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558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8 w 20"/>
                  <a:gd name="T5" fmla="*/ 0 h 3"/>
                  <a:gd name="T6" fmla="*/ 15 w 20"/>
                  <a:gd name="T7" fmla="*/ 0 h 3"/>
                  <a:gd name="T8" fmla="*/ 13 w 20"/>
                  <a:gd name="T9" fmla="*/ 0 h 3"/>
                  <a:gd name="T10" fmla="*/ 10 w 20"/>
                  <a:gd name="T11" fmla="*/ 2 h 3"/>
                  <a:gd name="T12" fmla="*/ 8 w 20"/>
                  <a:gd name="T13" fmla="*/ 2 h 3"/>
                  <a:gd name="T14" fmla="*/ 6 w 20"/>
                  <a:gd name="T15" fmla="*/ 2 h 3"/>
                  <a:gd name="T16" fmla="*/ 3 w 20"/>
                  <a:gd name="T17" fmla="*/ 3 h 3"/>
                  <a:gd name="T18" fmla="*/ 2 w 20"/>
                  <a:gd name="T19" fmla="*/ 3 h 3"/>
                  <a:gd name="T20" fmla="*/ 2 w 20"/>
                  <a:gd name="T21" fmla="*/ 3 h 3"/>
                  <a:gd name="T22" fmla="*/ 1 w 20"/>
                  <a:gd name="T23" fmla="*/ 3 h 3"/>
                  <a:gd name="T24" fmla="*/ 0 w 20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6" name="Freeform 2110">
                <a:extLst>
                  <a:ext uri="{FF2B5EF4-FFF2-40B4-BE49-F238E27FC236}">
                    <a16:creationId xmlns:a16="http://schemas.microsoft.com/office/drawing/2014/main" id="{00000000-0008-0000-0300-000098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55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3 w 4"/>
                  <a:gd name="T5" fmla="*/ 1 h 5"/>
                  <a:gd name="T6" fmla="*/ 2 w 4"/>
                  <a:gd name="T7" fmla="*/ 2 h 5"/>
                  <a:gd name="T8" fmla="*/ 1 w 4"/>
                  <a:gd name="T9" fmla="*/ 0 h 5"/>
                  <a:gd name="T10" fmla="*/ 0 w 4"/>
                  <a:gd name="T11" fmla="*/ 1 h 5"/>
                  <a:gd name="T12" fmla="*/ 0 w 4"/>
                  <a:gd name="T13" fmla="*/ 2 h 5"/>
                  <a:gd name="T14" fmla="*/ 4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4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7" name="Freeform 2111">
                <a:extLst>
                  <a:ext uri="{FF2B5EF4-FFF2-40B4-BE49-F238E27FC236}">
                    <a16:creationId xmlns:a16="http://schemas.microsoft.com/office/drawing/2014/main" id="{00000000-0008-0000-0300-00009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" y="56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8" name="Freeform 2112">
                <a:extLst>
                  <a:ext uri="{FF2B5EF4-FFF2-40B4-BE49-F238E27FC236}">
                    <a16:creationId xmlns:a16="http://schemas.microsoft.com/office/drawing/2014/main" id="{00000000-0008-0000-0300-00009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" y="56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79" name="Freeform 2113">
                <a:extLst>
                  <a:ext uri="{FF2B5EF4-FFF2-40B4-BE49-F238E27FC236}">
                    <a16:creationId xmlns:a16="http://schemas.microsoft.com/office/drawing/2014/main" id="{00000000-0008-0000-0300-00009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561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0" name="Freeform 2114">
                <a:extLst>
                  <a:ext uri="{FF2B5EF4-FFF2-40B4-BE49-F238E27FC236}">
                    <a16:creationId xmlns:a16="http://schemas.microsoft.com/office/drawing/2014/main" id="{00000000-0008-0000-0300-00009C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" y="5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1" name="Freeform 2115">
                <a:extLst>
                  <a:ext uri="{FF2B5EF4-FFF2-40B4-BE49-F238E27FC236}">
                    <a16:creationId xmlns:a16="http://schemas.microsoft.com/office/drawing/2014/main" id="{00000000-0008-0000-0300-00009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560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3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2" name="Freeform 2116">
                <a:extLst>
                  <a:ext uri="{FF2B5EF4-FFF2-40B4-BE49-F238E27FC236}">
                    <a16:creationId xmlns:a16="http://schemas.microsoft.com/office/drawing/2014/main" id="{00000000-0008-0000-0300-00009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" y="56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3" name="Freeform 2117">
                <a:extLst>
                  <a:ext uri="{FF2B5EF4-FFF2-40B4-BE49-F238E27FC236}">
                    <a16:creationId xmlns:a16="http://schemas.microsoft.com/office/drawing/2014/main" id="{00000000-0008-0000-0300-00009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56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4" name="Freeform 2118">
                <a:extLst>
                  <a:ext uri="{FF2B5EF4-FFF2-40B4-BE49-F238E27FC236}">
                    <a16:creationId xmlns:a16="http://schemas.microsoft.com/office/drawing/2014/main" id="{00000000-0008-0000-0300-0000A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" y="56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5" name="Freeform 2119">
                <a:extLst>
                  <a:ext uri="{FF2B5EF4-FFF2-40B4-BE49-F238E27FC236}">
                    <a16:creationId xmlns:a16="http://schemas.microsoft.com/office/drawing/2014/main" id="{00000000-0008-0000-0300-0000A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" y="56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1 h 3"/>
                  <a:gd name="T6" fmla="*/ 1 w 3"/>
                  <a:gd name="T7" fmla="*/ 1 h 3"/>
                  <a:gd name="T8" fmla="*/ 1 w 3"/>
                  <a:gd name="T9" fmla="*/ 2 h 3"/>
                  <a:gd name="T10" fmla="*/ 2 w 3"/>
                  <a:gd name="T11" fmla="*/ 3 h 3"/>
                  <a:gd name="T12" fmla="*/ 2 w 3"/>
                  <a:gd name="T13" fmla="*/ 1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6" name="Freeform 2120">
                <a:extLst>
                  <a:ext uri="{FF2B5EF4-FFF2-40B4-BE49-F238E27FC236}">
                    <a16:creationId xmlns:a16="http://schemas.microsoft.com/office/drawing/2014/main" id="{00000000-0008-0000-0300-0000A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" y="562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3 w 12"/>
                  <a:gd name="T3" fmla="*/ 0 h 4"/>
                  <a:gd name="T4" fmla="*/ 4 w 12"/>
                  <a:gd name="T5" fmla="*/ 1 h 4"/>
                  <a:gd name="T6" fmla="*/ 4 w 12"/>
                  <a:gd name="T7" fmla="*/ 2 h 4"/>
                  <a:gd name="T8" fmla="*/ 4 w 12"/>
                  <a:gd name="T9" fmla="*/ 2 h 4"/>
                  <a:gd name="T10" fmla="*/ 5 w 12"/>
                  <a:gd name="T11" fmla="*/ 3 h 4"/>
                  <a:gd name="T12" fmla="*/ 5 w 12"/>
                  <a:gd name="T13" fmla="*/ 4 h 4"/>
                  <a:gd name="T14" fmla="*/ 6 w 12"/>
                  <a:gd name="T15" fmla="*/ 3 h 4"/>
                  <a:gd name="T16" fmla="*/ 7 w 12"/>
                  <a:gd name="T17" fmla="*/ 1 h 4"/>
                  <a:gd name="T18" fmla="*/ 7 w 12"/>
                  <a:gd name="T19" fmla="*/ 1 h 4"/>
                  <a:gd name="T20" fmla="*/ 7 w 12"/>
                  <a:gd name="T21" fmla="*/ 0 h 4"/>
                  <a:gd name="T22" fmla="*/ 7 w 12"/>
                  <a:gd name="T23" fmla="*/ 0 h 4"/>
                  <a:gd name="T24" fmla="*/ 11 w 12"/>
                  <a:gd name="T25" fmla="*/ 0 h 4"/>
                  <a:gd name="T26" fmla="*/ 11 w 12"/>
                  <a:gd name="T27" fmla="*/ 1 h 4"/>
                  <a:gd name="T28" fmla="*/ 12 w 12"/>
                  <a:gd name="T29" fmla="*/ 1 h 4"/>
                  <a:gd name="T30" fmla="*/ 12 w 12"/>
                  <a:gd name="T31" fmla="*/ 2 h 4"/>
                  <a:gd name="T32" fmla="*/ 12 w 12"/>
                  <a:gd name="T3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7" name="Freeform 2121">
                <a:extLst>
                  <a:ext uri="{FF2B5EF4-FFF2-40B4-BE49-F238E27FC236}">
                    <a16:creationId xmlns:a16="http://schemas.microsoft.com/office/drawing/2014/main" id="{00000000-0008-0000-0300-0000A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" y="55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2 h 14"/>
                  <a:gd name="T4" fmla="*/ 0 w 12"/>
                  <a:gd name="T5" fmla="*/ 3 h 14"/>
                  <a:gd name="T6" fmla="*/ 2 w 12"/>
                  <a:gd name="T7" fmla="*/ 4 h 14"/>
                  <a:gd name="T8" fmla="*/ 3 w 12"/>
                  <a:gd name="T9" fmla="*/ 5 h 14"/>
                  <a:gd name="T10" fmla="*/ 5 w 12"/>
                  <a:gd name="T11" fmla="*/ 7 h 14"/>
                  <a:gd name="T12" fmla="*/ 5 w 12"/>
                  <a:gd name="T13" fmla="*/ 7 h 14"/>
                  <a:gd name="T14" fmla="*/ 7 w 12"/>
                  <a:gd name="T15" fmla="*/ 9 h 14"/>
                  <a:gd name="T16" fmla="*/ 10 w 12"/>
                  <a:gd name="T17" fmla="*/ 12 h 14"/>
                  <a:gd name="T18" fmla="*/ 11 w 12"/>
                  <a:gd name="T19" fmla="*/ 13 h 14"/>
                  <a:gd name="T20" fmla="*/ 12 w 12"/>
                  <a:gd name="T21" fmla="*/ 14 h 14"/>
                  <a:gd name="T22" fmla="*/ 12 w 12"/>
                  <a:gd name="T2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10" y="12"/>
                    </a:lnTo>
                    <a:lnTo>
                      <a:pt x="11" y="13"/>
                    </a:lnTo>
                    <a:lnTo>
                      <a:pt x="12" y="14"/>
                    </a:lnTo>
                    <a:lnTo>
                      <a:pt x="12" y="1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8" name="Freeform 2122">
                <a:extLst>
                  <a:ext uri="{FF2B5EF4-FFF2-40B4-BE49-F238E27FC236}">
                    <a16:creationId xmlns:a16="http://schemas.microsoft.com/office/drawing/2014/main" id="{00000000-0008-0000-0300-0000A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" y="560"/>
                <a:ext cx="14" cy="6"/>
              </a:xfrm>
              <a:custGeom>
                <a:avLst/>
                <a:gdLst>
                  <a:gd name="T0" fmla="*/ 1 w 14"/>
                  <a:gd name="T1" fmla="*/ 6 h 6"/>
                  <a:gd name="T2" fmla="*/ 1 w 14"/>
                  <a:gd name="T3" fmla="*/ 6 h 6"/>
                  <a:gd name="T4" fmla="*/ 1 w 14"/>
                  <a:gd name="T5" fmla="*/ 5 h 6"/>
                  <a:gd name="T6" fmla="*/ 0 w 14"/>
                  <a:gd name="T7" fmla="*/ 5 h 6"/>
                  <a:gd name="T8" fmla="*/ 0 w 14"/>
                  <a:gd name="T9" fmla="*/ 4 h 6"/>
                  <a:gd name="T10" fmla="*/ 0 w 14"/>
                  <a:gd name="T11" fmla="*/ 4 h 6"/>
                  <a:gd name="T12" fmla="*/ 0 w 14"/>
                  <a:gd name="T13" fmla="*/ 4 h 6"/>
                  <a:gd name="T14" fmla="*/ 2 w 14"/>
                  <a:gd name="T15" fmla="*/ 3 h 6"/>
                  <a:gd name="T16" fmla="*/ 7 w 14"/>
                  <a:gd name="T17" fmla="*/ 1 h 6"/>
                  <a:gd name="T18" fmla="*/ 7 w 14"/>
                  <a:gd name="T19" fmla="*/ 1 h 6"/>
                  <a:gd name="T20" fmla="*/ 11 w 14"/>
                  <a:gd name="T21" fmla="*/ 0 h 6"/>
                  <a:gd name="T22" fmla="*/ 13 w 14"/>
                  <a:gd name="T23" fmla="*/ 1 h 6"/>
                  <a:gd name="T24" fmla="*/ 14 w 14"/>
                  <a:gd name="T25" fmla="*/ 0 h 6"/>
                  <a:gd name="T26" fmla="*/ 14 w 14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6">
                    <a:moveTo>
                      <a:pt x="1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89" name="Freeform 2123">
                <a:extLst>
                  <a:ext uri="{FF2B5EF4-FFF2-40B4-BE49-F238E27FC236}">
                    <a16:creationId xmlns:a16="http://schemas.microsoft.com/office/drawing/2014/main" id="{00000000-0008-0000-0300-0000A5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" y="56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0" name="Freeform 2124">
                <a:extLst>
                  <a:ext uri="{FF2B5EF4-FFF2-40B4-BE49-F238E27FC236}">
                    <a16:creationId xmlns:a16="http://schemas.microsoft.com/office/drawing/2014/main" id="{00000000-0008-0000-0300-0000A6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56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1" name="Freeform 2125">
                <a:extLst>
                  <a:ext uri="{FF2B5EF4-FFF2-40B4-BE49-F238E27FC236}">
                    <a16:creationId xmlns:a16="http://schemas.microsoft.com/office/drawing/2014/main" id="{00000000-0008-0000-0300-0000A7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562"/>
                <a:ext cx="7" cy="6"/>
              </a:xfrm>
              <a:custGeom>
                <a:avLst/>
                <a:gdLst>
                  <a:gd name="T0" fmla="*/ 6 w 7"/>
                  <a:gd name="T1" fmla="*/ 6 h 6"/>
                  <a:gd name="T2" fmla="*/ 0 w 7"/>
                  <a:gd name="T3" fmla="*/ 5 h 6"/>
                  <a:gd name="T4" fmla="*/ 1 w 7"/>
                  <a:gd name="T5" fmla="*/ 3 h 6"/>
                  <a:gd name="T6" fmla="*/ 1 w 7"/>
                  <a:gd name="T7" fmla="*/ 2 h 6"/>
                  <a:gd name="T8" fmla="*/ 2 w 7"/>
                  <a:gd name="T9" fmla="*/ 1 h 6"/>
                  <a:gd name="T10" fmla="*/ 4 w 7"/>
                  <a:gd name="T11" fmla="*/ 0 h 6"/>
                  <a:gd name="T12" fmla="*/ 7 w 7"/>
                  <a:gd name="T13" fmla="*/ 1 h 6"/>
                  <a:gd name="T14" fmla="*/ 7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7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2" name="Line 2126">
                <a:extLst>
                  <a:ext uri="{FF2B5EF4-FFF2-40B4-BE49-F238E27FC236}">
                    <a16:creationId xmlns:a16="http://schemas.microsoft.com/office/drawing/2014/main" id="{00000000-0008-0000-0300-0000A8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" y="567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3" name="Freeform 2127">
                <a:extLst>
                  <a:ext uri="{FF2B5EF4-FFF2-40B4-BE49-F238E27FC236}">
                    <a16:creationId xmlns:a16="http://schemas.microsoft.com/office/drawing/2014/main" id="{00000000-0008-0000-0300-0000A9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" y="56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4" name="Freeform 2128">
                <a:extLst>
                  <a:ext uri="{FF2B5EF4-FFF2-40B4-BE49-F238E27FC236}">
                    <a16:creationId xmlns:a16="http://schemas.microsoft.com/office/drawing/2014/main" id="{00000000-0008-0000-0300-0000AA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565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9 w 10"/>
                  <a:gd name="T3" fmla="*/ 4 h 5"/>
                  <a:gd name="T4" fmla="*/ 7 w 10"/>
                  <a:gd name="T5" fmla="*/ 4 h 5"/>
                  <a:gd name="T6" fmla="*/ 7 w 10"/>
                  <a:gd name="T7" fmla="*/ 4 h 5"/>
                  <a:gd name="T8" fmla="*/ 6 w 10"/>
                  <a:gd name="T9" fmla="*/ 5 h 5"/>
                  <a:gd name="T10" fmla="*/ 5 w 10"/>
                  <a:gd name="T11" fmla="*/ 5 h 5"/>
                  <a:gd name="T12" fmla="*/ 4 w 10"/>
                  <a:gd name="T13" fmla="*/ 5 h 5"/>
                  <a:gd name="T14" fmla="*/ 4 w 10"/>
                  <a:gd name="T15" fmla="*/ 5 h 5"/>
                  <a:gd name="T16" fmla="*/ 3 w 10"/>
                  <a:gd name="T17" fmla="*/ 5 h 5"/>
                  <a:gd name="T18" fmla="*/ 1 w 10"/>
                  <a:gd name="T19" fmla="*/ 4 h 5"/>
                  <a:gd name="T20" fmla="*/ 1 w 10"/>
                  <a:gd name="T21" fmla="*/ 2 h 5"/>
                  <a:gd name="T22" fmla="*/ 0 w 10"/>
                  <a:gd name="T23" fmla="*/ 2 h 5"/>
                  <a:gd name="T24" fmla="*/ 0 w 10"/>
                  <a:gd name="T25" fmla="*/ 0 h 5"/>
                  <a:gd name="T26" fmla="*/ 2 w 10"/>
                  <a:gd name="T27" fmla="*/ 0 h 5"/>
                  <a:gd name="T28" fmla="*/ 2 w 10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10" y="5"/>
                    </a:moveTo>
                    <a:lnTo>
                      <a:pt x="9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5" name="Freeform 2129">
                <a:extLst>
                  <a:ext uri="{FF2B5EF4-FFF2-40B4-BE49-F238E27FC236}">
                    <a16:creationId xmlns:a16="http://schemas.microsoft.com/office/drawing/2014/main" id="{00000000-0008-0000-0300-0000AB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" y="564"/>
                <a:ext cx="9" cy="7"/>
              </a:xfrm>
              <a:custGeom>
                <a:avLst/>
                <a:gdLst>
                  <a:gd name="T0" fmla="*/ 0 w 9"/>
                  <a:gd name="T1" fmla="*/ 7 h 7"/>
                  <a:gd name="T2" fmla="*/ 1 w 9"/>
                  <a:gd name="T3" fmla="*/ 7 h 7"/>
                  <a:gd name="T4" fmla="*/ 2 w 9"/>
                  <a:gd name="T5" fmla="*/ 4 h 7"/>
                  <a:gd name="T6" fmla="*/ 2 w 9"/>
                  <a:gd name="T7" fmla="*/ 1 h 7"/>
                  <a:gd name="T8" fmla="*/ 2 w 9"/>
                  <a:gd name="T9" fmla="*/ 0 h 7"/>
                  <a:gd name="T10" fmla="*/ 4 w 9"/>
                  <a:gd name="T11" fmla="*/ 1 h 7"/>
                  <a:gd name="T12" fmla="*/ 6 w 9"/>
                  <a:gd name="T13" fmla="*/ 2 h 7"/>
                  <a:gd name="T14" fmla="*/ 7 w 9"/>
                  <a:gd name="T15" fmla="*/ 2 h 7"/>
                  <a:gd name="T16" fmla="*/ 8 w 9"/>
                  <a:gd name="T17" fmla="*/ 3 h 7"/>
                  <a:gd name="T18" fmla="*/ 9 w 9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1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6" name="Line 2130">
                <a:extLst>
                  <a:ext uri="{FF2B5EF4-FFF2-40B4-BE49-F238E27FC236}">
                    <a16:creationId xmlns:a16="http://schemas.microsoft.com/office/drawing/2014/main" id="{00000000-0008-0000-0300-0000AC02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" y="568"/>
                <a:ext cx="0" cy="3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7" name="Freeform 2131">
                <a:extLst>
                  <a:ext uri="{FF2B5EF4-FFF2-40B4-BE49-F238E27FC236}">
                    <a16:creationId xmlns:a16="http://schemas.microsoft.com/office/drawing/2014/main" id="{00000000-0008-0000-0300-0000AD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5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8" name="Freeform 2132">
                <a:extLst>
                  <a:ext uri="{FF2B5EF4-FFF2-40B4-BE49-F238E27FC236}">
                    <a16:creationId xmlns:a16="http://schemas.microsoft.com/office/drawing/2014/main" id="{00000000-0008-0000-0300-0000AE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" y="5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99" name="Freeform 2133">
                <a:extLst>
                  <a:ext uri="{FF2B5EF4-FFF2-40B4-BE49-F238E27FC236}">
                    <a16:creationId xmlns:a16="http://schemas.microsoft.com/office/drawing/2014/main" id="{00000000-0008-0000-0300-0000AF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" y="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0" name="Freeform 2134">
                <a:extLst>
                  <a:ext uri="{FF2B5EF4-FFF2-40B4-BE49-F238E27FC236}">
                    <a16:creationId xmlns:a16="http://schemas.microsoft.com/office/drawing/2014/main" id="{00000000-0008-0000-0300-0000B0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" y="567"/>
                <a:ext cx="11" cy="5"/>
              </a:xfrm>
              <a:custGeom>
                <a:avLst/>
                <a:gdLst>
                  <a:gd name="T0" fmla="*/ 0 w 11"/>
                  <a:gd name="T1" fmla="*/ 4 h 5"/>
                  <a:gd name="T2" fmla="*/ 3 w 11"/>
                  <a:gd name="T3" fmla="*/ 3 h 5"/>
                  <a:gd name="T4" fmla="*/ 3 w 11"/>
                  <a:gd name="T5" fmla="*/ 3 h 5"/>
                  <a:gd name="T6" fmla="*/ 4 w 11"/>
                  <a:gd name="T7" fmla="*/ 3 h 5"/>
                  <a:gd name="T8" fmla="*/ 7 w 11"/>
                  <a:gd name="T9" fmla="*/ 4 h 5"/>
                  <a:gd name="T10" fmla="*/ 8 w 11"/>
                  <a:gd name="T11" fmla="*/ 5 h 5"/>
                  <a:gd name="T12" fmla="*/ 11 w 11"/>
                  <a:gd name="T13" fmla="*/ 4 h 5"/>
                  <a:gd name="T14" fmla="*/ 9 w 11"/>
                  <a:gd name="T15" fmla="*/ 3 h 5"/>
                  <a:gd name="T16" fmla="*/ 7 w 11"/>
                  <a:gd name="T17" fmla="*/ 2 h 5"/>
                  <a:gd name="T18" fmla="*/ 5 w 11"/>
                  <a:gd name="T19" fmla="*/ 2 h 5"/>
                  <a:gd name="T20" fmla="*/ 5 w 11"/>
                  <a:gd name="T21" fmla="*/ 2 h 5"/>
                  <a:gd name="T22" fmla="*/ 5 w 11"/>
                  <a:gd name="T23" fmla="*/ 2 h 5"/>
                  <a:gd name="T24" fmla="*/ 8 w 11"/>
                  <a:gd name="T25" fmla="*/ 1 h 5"/>
                  <a:gd name="T26" fmla="*/ 7 w 11"/>
                  <a:gd name="T27" fmla="*/ 1 h 5"/>
                  <a:gd name="T28" fmla="*/ 7 w 11"/>
                  <a:gd name="T29" fmla="*/ 0 h 5"/>
                  <a:gd name="T30" fmla="*/ 4 w 11"/>
                  <a:gd name="T31" fmla="*/ 0 h 5"/>
                  <a:gd name="T32" fmla="*/ 3 w 11"/>
                  <a:gd name="T3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1" name="Freeform 2135">
                <a:extLst>
                  <a:ext uri="{FF2B5EF4-FFF2-40B4-BE49-F238E27FC236}">
                    <a16:creationId xmlns:a16="http://schemas.microsoft.com/office/drawing/2014/main" id="{00000000-0008-0000-0300-0000B1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" y="572"/>
                <a:ext cx="3" cy="0"/>
              </a:xfrm>
              <a:custGeom>
                <a:avLst/>
                <a:gdLst>
                  <a:gd name="T0" fmla="*/ 0 w 3"/>
                  <a:gd name="T1" fmla="*/ 2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2" name="Freeform 2136">
                <a:extLst>
                  <a:ext uri="{FF2B5EF4-FFF2-40B4-BE49-F238E27FC236}">
                    <a16:creationId xmlns:a16="http://schemas.microsoft.com/office/drawing/2014/main" id="{00000000-0008-0000-0300-0000B2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7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3" name="Freeform 2137">
                <a:extLst>
                  <a:ext uri="{FF2B5EF4-FFF2-40B4-BE49-F238E27FC236}">
                    <a16:creationId xmlns:a16="http://schemas.microsoft.com/office/drawing/2014/main" id="{00000000-0008-0000-0300-0000B3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" y="573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1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04" name="Freeform 2138">
                <a:extLst>
                  <a:ext uri="{FF2B5EF4-FFF2-40B4-BE49-F238E27FC236}">
                    <a16:creationId xmlns:a16="http://schemas.microsoft.com/office/drawing/2014/main" id="{00000000-0008-0000-0300-0000B402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57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619" name="Group 2340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572"/>
              <a:ext cx="97" cy="118"/>
              <a:chOff x="10" y="572"/>
              <a:chExt cx="97" cy="118"/>
            </a:xfrm>
          </p:grpSpPr>
          <p:sp>
            <p:nvSpPr>
              <p:cNvPr id="2905" name="Freeform 2140">
                <a:extLst>
                  <a:ext uri="{FF2B5EF4-FFF2-40B4-BE49-F238E27FC236}">
                    <a16:creationId xmlns:a16="http://schemas.microsoft.com/office/drawing/2014/main" id="{00000000-0008-0000-0300-00002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" y="573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2 h 3"/>
                  <a:gd name="T4" fmla="*/ 1 w 7"/>
                  <a:gd name="T5" fmla="*/ 2 h 3"/>
                  <a:gd name="T6" fmla="*/ 1 w 7"/>
                  <a:gd name="T7" fmla="*/ 3 h 3"/>
                  <a:gd name="T8" fmla="*/ 6 w 7"/>
                  <a:gd name="T9" fmla="*/ 3 h 3"/>
                  <a:gd name="T10" fmla="*/ 7 w 7"/>
                  <a:gd name="T11" fmla="*/ 3 h 3"/>
                  <a:gd name="T12" fmla="*/ 6 w 7"/>
                  <a:gd name="T13" fmla="*/ 1 h 3"/>
                  <a:gd name="T14" fmla="*/ 4 w 7"/>
                  <a:gd name="T15" fmla="*/ 0 h 3"/>
                  <a:gd name="T16" fmla="*/ 4 w 7"/>
                  <a:gd name="T17" fmla="*/ 0 h 3"/>
                  <a:gd name="T18" fmla="*/ 4 w 7"/>
                  <a:gd name="T19" fmla="*/ 0 h 3"/>
                  <a:gd name="T20" fmla="*/ 4 w 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6" name="Freeform 2141">
                <a:extLst>
                  <a:ext uri="{FF2B5EF4-FFF2-40B4-BE49-F238E27FC236}">
                    <a16:creationId xmlns:a16="http://schemas.microsoft.com/office/drawing/2014/main" id="{00000000-0008-0000-0300-00002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" y="572"/>
                <a:ext cx="17" cy="5"/>
              </a:xfrm>
              <a:custGeom>
                <a:avLst/>
                <a:gdLst>
                  <a:gd name="T0" fmla="*/ 17 w 17"/>
                  <a:gd name="T1" fmla="*/ 5 h 5"/>
                  <a:gd name="T2" fmla="*/ 16 w 17"/>
                  <a:gd name="T3" fmla="*/ 4 h 5"/>
                  <a:gd name="T4" fmla="*/ 15 w 17"/>
                  <a:gd name="T5" fmla="*/ 3 h 5"/>
                  <a:gd name="T6" fmla="*/ 14 w 17"/>
                  <a:gd name="T7" fmla="*/ 2 h 5"/>
                  <a:gd name="T8" fmla="*/ 12 w 17"/>
                  <a:gd name="T9" fmla="*/ 1 h 5"/>
                  <a:gd name="T10" fmla="*/ 12 w 17"/>
                  <a:gd name="T11" fmla="*/ 1 h 5"/>
                  <a:gd name="T12" fmla="*/ 10 w 17"/>
                  <a:gd name="T13" fmla="*/ 0 h 5"/>
                  <a:gd name="T14" fmla="*/ 9 w 17"/>
                  <a:gd name="T15" fmla="*/ 0 h 5"/>
                  <a:gd name="T16" fmla="*/ 5 w 17"/>
                  <a:gd name="T17" fmla="*/ 2 h 5"/>
                  <a:gd name="T18" fmla="*/ 4 w 17"/>
                  <a:gd name="T19" fmla="*/ 2 h 5"/>
                  <a:gd name="T20" fmla="*/ 3 w 17"/>
                  <a:gd name="T21" fmla="*/ 2 h 5"/>
                  <a:gd name="T22" fmla="*/ 3 w 17"/>
                  <a:gd name="T23" fmla="*/ 2 h 5"/>
                  <a:gd name="T24" fmla="*/ 0 w 17"/>
                  <a:gd name="T25" fmla="*/ 3 h 5"/>
                  <a:gd name="T26" fmla="*/ 0 w 17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">
                    <a:moveTo>
                      <a:pt x="17" y="5"/>
                    </a:moveTo>
                    <a:lnTo>
                      <a:pt x="16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7" name="Freeform 2142">
                <a:extLst>
                  <a:ext uri="{FF2B5EF4-FFF2-40B4-BE49-F238E27FC236}">
                    <a16:creationId xmlns:a16="http://schemas.microsoft.com/office/drawing/2014/main" id="{00000000-0008-0000-0300-00002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" y="5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8" name="Freeform 2143">
                <a:extLst>
                  <a:ext uri="{FF2B5EF4-FFF2-40B4-BE49-F238E27FC236}">
                    <a16:creationId xmlns:a16="http://schemas.microsoft.com/office/drawing/2014/main" id="{00000000-0008-0000-0300-00002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" y="57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7 w 7"/>
                  <a:gd name="T5" fmla="*/ 3 h 5"/>
                  <a:gd name="T6" fmla="*/ 7 w 7"/>
                  <a:gd name="T7" fmla="*/ 1 h 5"/>
                  <a:gd name="T8" fmla="*/ 7 w 7"/>
                  <a:gd name="T9" fmla="*/ 0 h 5"/>
                  <a:gd name="T10" fmla="*/ 7 w 7"/>
                  <a:gd name="T11" fmla="*/ 0 h 5"/>
                  <a:gd name="T12" fmla="*/ 4 w 7"/>
                  <a:gd name="T13" fmla="*/ 0 h 5"/>
                  <a:gd name="T14" fmla="*/ 0 w 7"/>
                  <a:gd name="T15" fmla="*/ 0 h 5"/>
                  <a:gd name="T16" fmla="*/ 0 w 7"/>
                  <a:gd name="T17" fmla="*/ 3 h 5"/>
                  <a:gd name="T18" fmla="*/ 2 w 7"/>
                  <a:gd name="T19" fmla="*/ 3 h 5"/>
                  <a:gd name="T20" fmla="*/ 4 w 7"/>
                  <a:gd name="T21" fmla="*/ 4 h 5"/>
                  <a:gd name="T22" fmla="*/ 7 w 7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7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9" name="Freeform 2144">
                <a:extLst>
                  <a:ext uri="{FF2B5EF4-FFF2-40B4-BE49-F238E27FC236}">
                    <a16:creationId xmlns:a16="http://schemas.microsoft.com/office/drawing/2014/main" id="{00000000-0008-0000-0300-00002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57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0" name="Freeform 2145">
                <a:extLst>
                  <a:ext uri="{FF2B5EF4-FFF2-40B4-BE49-F238E27FC236}">
                    <a16:creationId xmlns:a16="http://schemas.microsoft.com/office/drawing/2014/main" id="{00000000-0008-0000-0300-00002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575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3 h 4"/>
                  <a:gd name="T4" fmla="*/ 0 w 7"/>
                  <a:gd name="T5" fmla="*/ 2 h 4"/>
                  <a:gd name="T6" fmla="*/ 0 w 7"/>
                  <a:gd name="T7" fmla="*/ 1 h 4"/>
                  <a:gd name="T8" fmla="*/ 4 w 7"/>
                  <a:gd name="T9" fmla="*/ 0 h 4"/>
                  <a:gd name="T10" fmla="*/ 5 w 7"/>
                  <a:gd name="T11" fmla="*/ 0 h 4"/>
                  <a:gd name="T12" fmla="*/ 6 w 7"/>
                  <a:gd name="T13" fmla="*/ 1 h 4"/>
                  <a:gd name="T14" fmla="*/ 7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1" name="Freeform 2146">
                <a:extLst>
                  <a:ext uri="{FF2B5EF4-FFF2-40B4-BE49-F238E27FC236}">
                    <a16:creationId xmlns:a16="http://schemas.microsoft.com/office/drawing/2014/main" id="{00000000-0008-0000-0300-00002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57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2" name="Freeform 2147">
                <a:extLst>
                  <a:ext uri="{FF2B5EF4-FFF2-40B4-BE49-F238E27FC236}">
                    <a16:creationId xmlns:a16="http://schemas.microsoft.com/office/drawing/2014/main" id="{00000000-0008-0000-0300-00002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" y="5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3" name="Freeform 2148">
                <a:extLst>
                  <a:ext uri="{FF2B5EF4-FFF2-40B4-BE49-F238E27FC236}">
                    <a16:creationId xmlns:a16="http://schemas.microsoft.com/office/drawing/2014/main" id="{00000000-0008-0000-0300-00002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" y="57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1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4" name="Freeform 2149">
                <a:extLst>
                  <a:ext uri="{FF2B5EF4-FFF2-40B4-BE49-F238E27FC236}">
                    <a16:creationId xmlns:a16="http://schemas.microsoft.com/office/drawing/2014/main" id="{00000000-0008-0000-0300-00002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57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5" name="Freeform 2150">
                <a:extLst>
                  <a:ext uri="{FF2B5EF4-FFF2-40B4-BE49-F238E27FC236}">
                    <a16:creationId xmlns:a16="http://schemas.microsoft.com/office/drawing/2014/main" id="{00000000-0008-0000-0300-00002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" y="578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4 h 4"/>
                  <a:gd name="T4" fmla="*/ 5 w 5"/>
                  <a:gd name="T5" fmla="*/ 1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6" name="Freeform 2151">
                <a:extLst>
                  <a:ext uri="{FF2B5EF4-FFF2-40B4-BE49-F238E27FC236}">
                    <a16:creationId xmlns:a16="http://schemas.microsoft.com/office/drawing/2014/main" id="{00000000-0008-0000-0300-00003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" y="58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0 w 2"/>
                  <a:gd name="T13" fmla="*/ 3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7" name="Freeform 2152">
                <a:extLst>
                  <a:ext uri="{FF2B5EF4-FFF2-40B4-BE49-F238E27FC236}">
                    <a16:creationId xmlns:a16="http://schemas.microsoft.com/office/drawing/2014/main" id="{00000000-0008-0000-0300-00003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58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8" name="Freeform 2153">
                <a:extLst>
                  <a:ext uri="{FF2B5EF4-FFF2-40B4-BE49-F238E27FC236}">
                    <a16:creationId xmlns:a16="http://schemas.microsoft.com/office/drawing/2014/main" id="{00000000-0008-0000-0300-00003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" y="580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1 w 2"/>
                  <a:gd name="T5" fmla="*/ 2 h 5"/>
                  <a:gd name="T6" fmla="*/ 1 w 2"/>
                  <a:gd name="T7" fmla="*/ 3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19" name="Freeform 2154">
                <a:extLst>
                  <a:ext uri="{FF2B5EF4-FFF2-40B4-BE49-F238E27FC236}">
                    <a16:creationId xmlns:a16="http://schemas.microsoft.com/office/drawing/2014/main" id="{00000000-0008-0000-0300-00003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" y="576"/>
                <a:ext cx="4" cy="10"/>
              </a:xfrm>
              <a:custGeom>
                <a:avLst/>
                <a:gdLst>
                  <a:gd name="T0" fmla="*/ 2 w 4"/>
                  <a:gd name="T1" fmla="*/ 10 h 10"/>
                  <a:gd name="T2" fmla="*/ 2 w 4"/>
                  <a:gd name="T3" fmla="*/ 7 h 10"/>
                  <a:gd name="T4" fmla="*/ 1 w 4"/>
                  <a:gd name="T5" fmla="*/ 5 h 10"/>
                  <a:gd name="T6" fmla="*/ 1 w 4"/>
                  <a:gd name="T7" fmla="*/ 4 h 10"/>
                  <a:gd name="T8" fmla="*/ 0 w 4"/>
                  <a:gd name="T9" fmla="*/ 3 h 10"/>
                  <a:gd name="T10" fmla="*/ 0 w 4"/>
                  <a:gd name="T11" fmla="*/ 1 h 10"/>
                  <a:gd name="T12" fmla="*/ 2 w 4"/>
                  <a:gd name="T13" fmla="*/ 0 h 10"/>
                  <a:gd name="T14" fmla="*/ 4 w 4"/>
                  <a:gd name="T15" fmla="*/ 1 h 10"/>
                  <a:gd name="T16" fmla="*/ 4 w 4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0" name="Freeform 2155">
                <a:extLst>
                  <a:ext uri="{FF2B5EF4-FFF2-40B4-BE49-F238E27FC236}">
                    <a16:creationId xmlns:a16="http://schemas.microsoft.com/office/drawing/2014/main" id="{00000000-0008-0000-0300-00003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" y="578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4 h 8"/>
                  <a:gd name="T4" fmla="*/ 1 w 2"/>
                  <a:gd name="T5" fmla="*/ 7 h 8"/>
                  <a:gd name="T6" fmla="*/ 2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1" y="4"/>
                    </a:lnTo>
                    <a:lnTo>
                      <a:pt x="1" y="7"/>
                    </a:lnTo>
                    <a:lnTo>
                      <a:pt x="2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1" name="Freeform 2156">
                <a:extLst>
                  <a:ext uri="{FF2B5EF4-FFF2-40B4-BE49-F238E27FC236}">
                    <a16:creationId xmlns:a16="http://schemas.microsoft.com/office/drawing/2014/main" id="{00000000-0008-0000-0300-00003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" y="580"/>
                <a:ext cx="9" cy="6"/>
              </a:xfrm>
              <a:custGeom>
                <a:avLst/>
                <a:gdLst>
                  <a:gd name="T0" fmla="*/ 7 w 9"/>
                  <a:gd name="T1" fmla="*/ 6 h 6"/>
                  <a:gd name="T2" fmla="*/ 7 w 9"/>
                  <a:gd name="T3" fmla="*/ 6 h 6"/>
                  <a:gd name="T4" fmla="*/ 9 w 9"/>
                  <a:gd name="T5" fmla="*/ 1 h 6"/>
                  <a:gd name="T6" fmla="*/ 7 w 9"/>
                  <a:gd name="T7" fmla="*/ 0 h 6"/>
                  <a:gd name="T8" fmla="*/ 4 w 9"/>
                  <a:gd name="T9" fmla="*/ 0 h 6"/>
                  <a:gd name="T10" fmla="*/ 2 w 9"/>
                  <a:gd name="T11" fmla="*/ 0 h 6"/>
                  <a:gd name="T12" fmla="*/ 2 w 9"/>
                  <a:gd name="T13" fmla="*/ 0 h 6"/>
                  <a:gd name="T14" fmla="*/ 1 w 9"/>
                  <a:gd name="T15" fmla="*/ 3 h 6"/>
                  <a:gd name="T16" fmla="*/ 4 w 9"/>
                  <a:gd name="T17" fmla="*/ 4 h 6"/>
                  <a:gd name="T18" fmla="*/ 0 w 9"/>
                  <a:gd name="T19" fmla="*/ 5 h 6"/>
                  <a:gd name="T20" fmla="*/ 1 w 9"/>
                  <a:gd name="T21" fmla="*/ 6 h 6"/>
                  <a:gd name="T22" fmla="*/ 3 w 9"/>
                  <a:gd name="T23" fmla="*/ 6 h 6"/>
                  <a:gd name="T24" fmla="*/ 7 w 9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">
                    <a:moveTo>
                      <a:pt x="7" y="6"/>
                    </a:moveTo>
                    <a:lnTo>
                      <a:pt x="7" y="6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2" name="Freeform 2157">
                <a:extLst>
                  <a:ext uri="{FF2B5EF4-FFF2-40B4-BE49-F238E27FC236}">
                    <a16:creationId xmlns:a16="http://schemas.microsoft.com/office/drawing/2014/main" id="{00000000-0008-0000-0300-00003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583"/>
                <a:ext cx="10" cy="3"/>
              </a:xfrm>
              <a:custGeom>
                <a:avLst/>
                <a:gdLst>
                  <a:gd name="T0" fmla="*/ 10 w 10"/>
                  <a:gd name="T1" fmla="*/ 3 h 3"/>
                  <a:gd name="T2" fmla="*/ 7 w 10"/>
                  <a:gd name="T3" fmla="*/ 3 h 3"/>
                  <a:gd name="T4" fmla="*/ 7 w 10"/>
                  <a:gd name="T5" fmla="*/ 3 h 3"/>
                  <a:gd name="T6" fmla="*/ 5 w 10"/>
                  <a:gd name="T7" fmla="*/ 3 h 3"/>
                  <a:gd name="T8" fmla="*/ 4 w 10"/>
                  <a:gd name="T9" fmla="*/ 3 h 3"/>
                  <a:gd name="T10" fmla="*/ 3 w 10"/>
                  <a:gd name="T11" fmla="*/ 2 h 3"/>
                  <a:gd name="T12" fmla="*/ 0 w 10"/>
                  <a:gd name="T13" fmla="*/ 1 h 3"/>
                  <a:gd name="T14" fmla="*/ 0 w 1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">
                    <a:moveTo>
                      <a:pt x="10" y="3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3" name="Freeform 2158">
                <a:extLst>
                  <a:ext uri="{FF2B5EF4-FFF2-40B4-BE49-F238E27FC236}">
                    <a16:creationId xmlns:a16="http://schemas.microsoft.com/office/drawing/2014/main" id="{00000000-0008-0000-0300-00003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" y="5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4" name="Line 2159">
                <a:extLst>
                  <a:ext uri="{FF2B5EF4-FFF2-40B4-BE49-F238E27FC236}">
                    <a16:creationId xmlns:a16="http://schemas.microsoft.com/office/drawing/2014/main" id="{00000000-0008-0000-0300-000038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" y="586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5" name="Freeform 2160">
                <a:extLst>
                  <a:ext uri="{FF2B5EF4-FFF2-40B4-BE49-F238E27FC236}">
                    <a16:creationId xmlns:a16="http://schemas.microsoft.com/office/drawing/2014/main" id="{00000000-0008-0000-0300-00003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" y="578"/>
                <a:ext cx="11" cy="10"/>
              </a:xfrm>
              <a:custGeom>
                <a:avLst/>
                <a:gdLst>
                  <a:gd name="T0" fmla="*/ 4 w 11"/>
                  <a:gd name="T1" fmla="*/ 10 h 10"/>
                  <a:gd name="T2" fmla="*/ 3 w 11"/>
                  <a:gd name="T3" fmla="*/ 9 h 10"/>
                  <a:gd name="T4" fmla="*/ 1 w 11"/>
                  <a:gd name="T5" fmla="*/ 9 h 10"/>
                  <a:gd name="T6" fmla="*/ 1 w 11"/>
                  <a:gd name="T7" fmla="*/ 7 h 10"/>
                  <a:gd name="T8" fmla="*/ 0 w 11"/>
                  <a:gd name="T9" fmla="*/ 6 h 10"/>
                  <a:gd name="T10" fmla="*/ 2 w 11"/>
                  <a:gd name="T11" fmla="*/ 4 h 10"/>
                  <a:gd name="T12" fmla="*/ 8 w 11"/>
                  <a:gd name="T13" fmla="*/ 1 h 10"/>
                  <a:gd name="T14" fmla="*/ 11 w 1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4" y="10"/>
                    </a:moveTo>
                    <a:lnTo>
                      <a:pt x="3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8" y="1"/>
                    </a:lnTo>
                    <a:lnTo>
                      <a:pt x="1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6" name="Freeform 2161">
                <a:extLst>
                  <a:ext uri="{FF2B5EF4-FFF2-40B4-BE49-F238E27FC236}">
                    <a16:creationId xmlns:a16="http://schemas.microsoft.com/office/drawing/2014/main" id="{00000000-0008-0000-0300-00003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" y="58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7" name="Freeform 2162">
                <a:extLst>
                  <a:ext uri="{FF2B5EF4-FFF2-40B4-BE49-F238E27FC236}">
                    <a16:creationId xmlns:a16="http://schemas.microsoft.com/office/drawing/2014/main" id="{00000000-0008-0000-0300-00003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" y="58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0 h 1"/>
                  <a:gd name="T4" fmla="*/ 3 w 4"/>
                  <a:gd name="T5" fmla="*/ 1 h 1"/>
                  <a:gd name="T6" fmla="*/ 4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8" name="Freeform 2163">
                <a:extLst>
                  <a:ext uri="{FF2B5EF4-FFF2-40B4-BE49-F238E27FC236}">
                    <a16:creationId xmlns:a16="http://schemas.microsoft.com/office/drawing/2014/main" id="{00000000-0008-0000-0300-00003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" y="5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2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29" name="Freeform 2164">
                <a:extLst>
                  <a:ext uri="{FF2B5EF4-FFF2-40B4-BE49-F238E27FC236}">
                    <a16:creationId xmlns:a16="http://schemas.microsoft.com/office/drawing/2014/main" id="{00000000-0008-0000-0300-00003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" y="58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3 h 4"/>
                  <a:gd name="T4" fmla="*/ 1 w 3"/>
                  <a:gd name="T5" fmla="*/ 3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0" name="Freeform 2165">
                <a:extLst>
                  <a:ext uri="{FF2B5EF4-FFF2-40B4-BE49-F238E27FC236}">
                    <a16:creationId xmlns:a16="http://schemas.microsoft.com/office/drawing/2014/main" id="{00000000-0008-0000-0300-00003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" y="58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1" name="Line 2166">
                <a:extLst>
                  <a:ext uri="{FF2B5EF4-FFF2-40B4-BE49-F238E27FC236}">
                    <a16:creationId xmlns:a16="http://schemas.microsoft.com/office/drawing/2014/main" id="{00000000-0008-0000-0300-00003F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" y="590"/>
                <a:ext cx="2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2" name="Freeform 2167">
                <a:extLst>
                  <a:ext uri="{FF2B5EF4-FFF2-40B4-BE49-F238E27FC236}">
                    <a16:creationId xmlns:a16="http://schemas.microsoft.com/office/drawing/2014/main" id="{00000000-0008-0000-0300-00004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" y="58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3" name="Line 2168">
                <a:extLst>
                  <a:ext uri="{FF2B5EF4-FFF2-40B4-BE49-F238E27FC236}">
                    <a16:creationId xmlns:a16="http://schemas.microsoft.com/office/drawing/2014/main" id="{00000000-0008-0000-0300-000041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" y="590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4" name="Freeform 2169">
                <a:extLst>
                  <a:ext uri="{FF2B5EF4-FFF2-40B4-BE49-F238E27FC236}">
                    <a16:creationId xmlns:a16="http://schemas.microsoft.com/office/drawing/2014/main" id="{00000000-0008-0000-0300-00004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588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0 h 3"/>
                  <a:gd name="T4" fmla="*/ 3 w 4"/>
                  <a:gd name="T5" fmla="*/ 1 h 3"/>
                  <a:gd name="T6" fmla="*/ 4 w 4"/>
                  <a:gd name="T7" fmla="*/ 3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5" name="Freeform 2170">
                <a:extLst>
                  <a:ext uri="{FF2B5EF4-FFF2-40B4-BE49-F238E27FC236}">
                    <a16:creationId xmlns:a16="http://schemas.microsoft.com/office/drawing/2014/main" id="{00000000-0008-0000-0300-00004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" y="59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6" name="Freeform 2171">
                <a:extLst>
                  <a:ext uri="{FF2B5EF4-FFF2-40B4-BE49-F238E27FC236}">
                    <a16:creationId xmlns:a16="http://schemas.microsoft.com/office/drawing/2014/main" id="{00000000-0008-0000-0300-00004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" y="590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1 h 5"/>
                  <a:gd name="T4" fmla="*/ 2 w 2"/>
                  <a:gd name="T5" fmla="*/ 3 h 5"/>
                  <a:gd name="T6" fmla="*/ 1 w 2"/>
                  <a:gd name="T7" fmla="*/ 4 h 5"/>
                  <a:gd name="T8" fmla="*/ 0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7" name="Freeform 2172">
                <a:extLst>
                  <a:ext uri="{FF2B5EF4-FFF2-40B4-BE49-F238E27FC236}">
                    <a16:creationId xmlns:a16="http://schemas.microsoft.com/office/drawing/2014/main" id="{00000000-0008-0000-0300-00004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" y="590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2 w 3"/>
                  <a:gd name="T3" fmla="*/ 5 h 5"/>
                  <a:gd name="T4" fmla="*/ 2 w 3"/>
                  <a:gd name="T5" fmla="*/ 5 h 5"/>
                  <a:gd name="T6" fmla="*/ 3 w 3"/>
                  <a:gd name="T7" fmla="*/ 5 h 5"/>
                  <a:gd name="T8" fmla="*/ 3 w 3"/>
                  <a:gd name="T9" fmla="*/ 3 h 5"/>
                  <a:gd name="T10" fmla="*/ 2 w 3"/>
                  <a:gd name="T11" fmla="*/ 0 h 5"/>
                  <a:gd name="T12" fmla="*/ 2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8" name="Freeform 2173">
                <a:extLst>
                  <a:ext uri="{FF2B5EF4-FFF2-40B4-BE49-F238E27FC236}">
                    <a16:creationId xmlns:a16="http://schemas.microsoft.com/office/drawing/2014/main" id="{00000000-0008-0000-0300-00004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" y="586"/>
                <a:ext cx="9" cy="10"/>
              </a:xfrm>
              <a:custGeom>
                <a:avLst/>
                <a:gdLst>
                  <a:gd name="T0" fmla="*/ 2 w 9"/>
                  <a:gd name="T1" fmla="*/ 10 h 10"/>
                  <a:gd name="T2" fmla="*/ 3 w 9"/>
                  <a:gd name="T3" fmla="*/ 10 h 10"/>
                  <a:gd name="T4" fmla="*/ 3 w 9"/>
                  <a:gd name="T5" fmla="*/ 8 h 10"/>
                  <a:gd name="T6" fmla="*/ 3 w 9"/>
                  <a:gd name="T7" fmla="*/ 8 h 10"/>
                  <a:gd name="T8" fmla="*/ 5 w 9"/>
                  <a:gd name="T9" fmla="*/ 8 h 10"/>
                  <a:gd name="T10" fmla="*/ 5 w 9"/>
                  <a:gd name="T11" fmla="*/ 7 h 10"/>
                  <a:gd name="T12" fmla="*/ 4 w 9"/>
                  <a:gd name="T13" fmla="*/ 7 h 10"/>
                  <a:gd name="T14" fmla="*/ 4 w 9"/>
                  <a:gd name="T15" fmla="*/ 6 h 10"/>
                  <a:gd name="T16" fmla="*/ 1 w 9"/>
                  <a:gd name="T17" fmla="*/ 5 h 10"/>
                  <a:gd name="T18" fmla="*/ 0 w 9"/>
                  <a:gd name="T19" fmla="*/ 3 h 10"/>
                  <a:gd name="T20" fmla="*/ 2 w 9"/>
                  <a:gd name="T21" fmla="*/ 0 h 10"/>
                  <a:gd name="T22" fmla="*/ 4 w 9"/>
                  <a:gd name="T23" fmla="*/ 0 h 10"/>
                  <a:gd name="T24" fmla="*/ 5 w 9"/>
                  <a:gd name="T25" fmla="*/ 2 h 10"/>
                  <a:gd name="T26" fmla="*/ 7 w 9"/>
                  <a:gd name="T27" fmla="*/ 2 h 10"/>
                  <a:gd name="T28" fmla="*/ 7 w 9"/>
                  <a:gd name="T29" fmla="*/ 2 h 10"/>
                  <a:gd name="T30" fmla="*/ 7 w 9"/>
                  <a:gd name="T31" fmla="*/ 4 h 10"/>
                  <a:gd name="T32" fmla="*/ 8 w 9"/>
                  <a:gd name="T33" fmla="*/ 6 h 10"/>
                  <a:gd name="T34" fmla="*/ 9 w 9"/>
                  <a:gd name="T3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10">
                    <a:moveTo>
                      <a:pt x="2" y="10"/>
                    </a:moveTo>
                    <a:lnTo>
                      <a:pt x="3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6"/>
                    </a:lnTo>
                    <a:lnTo>
                      <a:pt x="9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39" name="Freeform 2174">
                <a:extLst>
                  <a:ext uri="{FF2B5EF4-FFF2-40B4-BE49-F238E27FC236}">
                    <a16:creationId xmlns:a16="http://schemas.microsoft.com/office/drawing/2014/main" id="{00000000-0008-0000-0300-00004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59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0" name="Freeform 2175">
                <a:extLst>
                  <a:ext uri="{FF2B5EF4-FFF2-40B4-BE49-F238E27FC236}">
                    <a16:creationId xmlns:a16="http://schemas.microsoft.com/office/drawing/2014/main" id="{00000000-0008-0000-0300-00004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" y="584"/>
                <a:ext cx="8" cy="12"/>
              </a:xfrm>
              <a:custGeom>
                <a:avLst/>
                <a:gdLst>
                  <a:gd name="T0" fmla="*/ 8 w 8"/>
                  <a:gd name="T1" fmla="*/ 12 h 12"/>
                  <a:gd name="T2" fmla="*/ 6 w 8"/>
                  <a:gd name="T3" fmla="*/ 11 h 12"/>
                  <a:gd name="T4" fmla="*/ 5 w 8"/>
                  <a:gd name="T5" fmla="*/ 8 h 12"/>
                  <a:gd name="T6" fmla="*/ 4 w 8"/>
                  <a:gd name="T7" fmla="*/ 6 h 12"/>
                  <a:gd name="T8" fmla="*/ 0 w 8"/>
                  <a:gd name="T9" fmla="*/ 5 h 12"/>
                  <a:gd name="T10" fmla="*/ 0 w 8"/>
                  <a:gd name="T11" fmla="*/ 4 h 12"/>
                  <a:gd name="T12" fmla="*/ 2 w 8"/>
                  <a:gd name="T13" fmla="*/ 4 h 12"/>
                  <a:gd name="T14" fmla="*/ 0 w 8"/>
                  <a:gd name="T15" fmla="*/ 2 h 12"/>
                  <a:gd name="T16" fmla="*/ 1 w 8"/>
                  <a:gd name="T17" fmla="*/ 0 h 12"/>
                  <a:gd name="T18" fmla="*/ 4 w 8"/>
                  <a:gd name="T19" fmla="*/ 0 h 12"/>
                  <a:gd name="T20" fmla="*/ 5 w 8"/>
                  <a:gd name="T21" fmla="*/ 2 h 12"/>
                  <a:gd name="T22" fmla="*/ 7 w 8"/>
                  <a:gd name="T23" fmla="*/ 3 h 12"/>
                  <a:gd name="T24" fmla="*/ 6 w 8"/>
                  <a:gd name="T25" fmla="*/ 5 h 12"/>
                  <a:gd name="T26" fmla="*/ 8 w 8"/>
                  <a:gd name="T27" fmla="*/ 8 h 12"/>
                  <a:gd name="T28" fmla="*/ 8 w 8"/>
                  <a:gd name="T2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2">
                    <a:moveTo>
                      <a:pt x="8" y="12"/>
                    </a:moveTo>
                    <a:lnTo>
                      <a:pt x="6" y="11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8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1" name="Freeform 2176">
                <a:extLst>
                  <a:ext uri="{FF2B5EF4-FFF2-40B4-BE49-F238E27FC236}">
                    <a16:creationId xmlns:a16="http://schemas.microsoft.com/office/drawing/2014/main" id="{00000000-0008-0000-0300-00004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596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2" name="Freeform 2177">
                <a:extLst>
                  <a:ext uri="{FF2B5EF4-FFF2-40B4-BE49-F238E27FC236}">
                    <a16:creationId xmlns:a16="http://schemas.microsoft.com/office/drawing/2014/main" id="{00000000-0008-0000-0300-00004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" y="59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3" name="Freeform 2178">
                <a:extLst>
                  <a:ext uri="{FF2B5EF4-FFF2-40B4-BE49-F238E27FC236}">
                    <a16:creationId xmlns:a16="http://schemas.microsoft.com/office/drawing/2014/main" id="{00000000-0008-0000-0300-00004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59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4" name="Freeform 2179">
                <a:extLst>
                  <a:ext uri="{FF2B5EF4-FFF2-40B4-BE49-F238E27FC236}">
                    <a16:creationId xmlns:a16="http://schemas.microsoft.com/office/drawing/2014/main" id="{00000000-0008-0000-0300-00004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" y="596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2 w 5"/>
                  <a:gd name="T5" fmla="*/ 0 h 1"/>
                  <a:gd name="T6" fmla="*/ 4 w 5"/>
                  <a:gd name="T7" fmla="*/ 1 h 1"/>
                  <a:gd name="T8" fmla="*/ 5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5" name="Freeform 2180">
                <a:extLst>
                  <a:ext uri="{FF2B5EF4-FFF2-40B4-BE49-F238E27FC236}">
                    <a16:creationId xmlns:a16="http://schemas.microsoft.com/office/drawing/2014/main" id="{00000000-0008-0000-0300-00004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" y="587"/>
                <a:ext cx="6" cy="11"/>
              </a:xfrm>
              <a:custGeom>
                <a:avLst/>
                <a:gdLst>
                  <a:gd name="T0" fmla="*/ 5 w 6"/>
                  <a:gd name="T1" fmla="*/ 9 h 11"/>
                  <a:gd name="T2" fmla="*/ 4 w 6"/>
                  <a:gd name="T3" fmla="*/ 9 h 11"/>
                  <a:gd name="T4" fmla="*/ 3 w 6"/>
                  <a:gd name="T5" fmla="*/ 11 h 11"/>
                  <a:gd name="T6" fmla="*/ 1 w 6"/>
                  <a:gd name="T7" fmla="*/ 10 h 11"/>
                  <a:gd name="T8" fmla="*/ 0 w 6"/>
                  <a:gd name="T9" fmla="*/ 9 h 11"/>
                  <a:gd name="T10" fmla="*/ 1 w 6"/>
                  <a:gd name="T11" fmla="*/ 8 h 11"/>
                  <a:gd name="T12" fmla="*/ 3 w 6"/>
                  <a:gd name="T13" fmla="*/ 7 h 11"/>
                  <a:gd name="T14" fmla="*/ 3 w 6"/>
                  <a:gd name="T15" fmla="*/ 6 h 11"/>
                  <a:gd name="T16" fmla="*/ 3 w 6"/>
                  <a:gd name="T17" fmla="*/ 5 h 11"/>
                  <a:gd name="T18" fmla="*/ 3 w 6"/>
                  <a:gd name="T19" fmla="*/ 3 h 11"/>
                  <a:gd name="T20" fmla="*/ 4 w 6"/>
                  <a:gd name="T21" fmla="*/ 0 h 11"/>
                  <a:gd name="T22" fmla="*/ 4 w 6"/>
                  <a:gd name="T23" fmla="*/ 0 h 11"/>
                  <a:gd name="T24" fmla="*/ 5 w 6"/>
                  <a:gd name="T25" fmla="*/ 0 h 11"/>
                  <a:gd name="T26" fmla="*/ 6 w 6"/>
                  <a:gd name="T2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1">
                    <a:moveTo>
                      <a:pt x="5" y="9"/>
                    </a:moveTo>
                    <a:lnTo>
                      <a:pt x="4" y="9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6" name="Freeform 2181">
                <a:extLst>
                  <a:ext uri="{FF2B5EF4-FFF2-40B4-BE49-F238E27FC236}">
                    <a16:creationId xmlns:a16="http://schemas.microsoft.com/office/drawing/2014/main" id="{00000000-0008-0000-0300-00004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" y="585"/>
                <a:ext cx="6" cy="13"/>
              </a:xfrm>
              <a:custGeom>
                <a:avLst/>
                <a:gdLst>
                  <a:gd name="T0" fmla="*/ 5 w 6"/>
                  <a:gd name="T1" fmla="*/ 0 h 13"/>
                  <a:gd name="T2" fmla="*/ 6 w 6"/>
                  <a:gd name="T3" fmla="*/ 1 h 13"/>
                  <a:gd name="T4" fmla="*/ 5 w 6"/>
                  <a:gd name="T5" fmla="*/ 5 h 13"/>
                  <a:gd name="T6" fmla="*/ 5 w 6"/>
                  <a:gd name="T7" fmla="*/ 8 h 13"/>
                  <a:gd name="T8" fmla="*/ 3 w 6"/>
                  <a:gd name="T9" fmla="*/ 10 h 13"/>
                  <a:gd name="T10" fmla="*/ 2 w 6"/>
                  <a:gd name="T11" fmla="*/ 11 h 13"/>
                  <a:gd name="T12" fmla="*/ 0 w 6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lnTo>
                      <a:pt x="6" y="1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0" y="1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7" name="Freeform 2182">
                <a:extLst>
                  <a:ext uri="{FF2B5EF4-FFF2-40B4-BE49-F238E27FC236}">
                    <a16:creationId xmlns:a16="http://schemas.microsoft.com/office/drawing/2014/main" id="{00000000-0008-0000-0300-00004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" y="59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8" name="Freeform 2183">
                <a:extLst>
                  <a:ext uri="{FF2B5EF4-FFF2-40B4-BE49-F238E27FC236}">
                    <a16:creationId xmlns:a16="http://schemas.microsoft.com/office/drawing/2014/main" id="{00000000-0008-0000-0300-00005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" y="588"/>
                <a:ext cx="6" cy="10"/>
              </a:xfrm>
              <a:custGeom>
                <a:avLst/>
                <a:gdLst>
                  <a:gd name="T0" fmla="*/ 0 w 6"/>
                  <a:gd name="T1" fmla="*/ 3 h 10"/>
                  <a:gd name="T2" fmla="*/ 0 w 6"/>
                  <a:gd name="T3" fmla="*/ 1 h 10"/>
                  <a:gd name="T4" fmla="*/ 0 w 6"/>
                  <a:gd name="T5" fmla="*/ 0 h 10"/>
                  <a:gd name="T6" fmla="*/ 2 w 6"/>
                  <a:gd name="T7" fmla="*/ 0 h 10"/>
                  <a:gd name="T8" fmla="*/ 5 w 6"/>
                  <a:gd name="T9" fmla="*/ 0 h 10"/>
                  <a:gd name="T10" fmla="*/ 6 w 6"/>
                  <a:gd name="T11" fmla="*/ 0 h 10"/>
                  <a:gd name="T12" fmla="*/ 6 w 6"/>
                  <a:gd name="T13" fmla="*/ 2 h 10"/>
                  <a:gd name="T14" fmla="*/ 6 w 6"/>
                  <a:gd name="T15" fmla="*/ 4 h 10"/>
                  <a:gd name="T16" fmla="*/ 5 w 6"/>
                  <a:gd name="T17" fmla="*/ 5 h 10"/>
                  <a:gd name="T18" fmla="*/ 4 w 6"/>
                  <a:gd name="T19" fmla="*/ 8 h 10"/>
                  <a:gd name="T20" fmla="*/ 3 w 6"/>
                  <a:gd name="T21" fmla="*/ 9 h 10"/>
                  <a:gd name="T22" fmla="*/ 2 w 6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0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49" name="Freeform 2184">
                <a:extLst>
                  <a:ext uri="{FF2B5EF4-FFF2-40B4-BE49-F238E27FC236}">
                    <a16:creationId xmlns:a16="http://schemas.microsoft.com/office/drawing/2014/main" id="{00000000-0008-0000-0300-00005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" y="59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0" name="Freeform 2185">
                <a:extLst>
                  <a:ext uri="{FF2B5EF4-FFF2-40B4-BE49-F238E27FC236}">
                    <a16:creationId xmlns:a16="http://schemas.microsoft.com/office/drawing/2014/main" id="{00000000-0008-0000-0300-00005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59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1" name="Freeform 2186">
                <a:extLst>
                  <a:ext uri="{FF2B5EF4-FFF2-40B4-BE49-F238E27FC236}">
                    <a16:creationId xmlns:a16="http://schemas.microsoft.com/office/drawing/2014/main" id="{00000000-0008-0000-0300-00005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59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2" name="Freeform 2187">
                <a:extLst>
                  <a:ext uri="{FF2B5EF4-FFF2-40B4-BE49-F238E27FC236}">
                    <a16:creationId xmlns:a16="http://schemas.microsoft.com/office/drawing/2014/main" id="{00000000-0008-0000-0300-00005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5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3" name="Freeform 2188">
                <a:extLst>
                  <a:ext uri="{FF2B5EF4-FFF2-40B4-BE49-F238E27FC236}">
                    <a16:creationId xmlns:a16="http://schemas.microsoft.com/office/drawing/2014/main" id="{00000000-0008-0000-0300-00005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" y="59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5 h 7"/>
                  <a:gd name="T4" fmla="*/ 5 w 7"/>
                  <a:gd name="T5" fmla="*/ 2 h 7"/>
                  <a:gd name="T6" fmla="*/ 6 w 7"/>
                  <a:gd name="T7" fmla="*/ 0 h 7"/>
                  <a:gd name="T8" fmla="*/ 7 w 7"/>
                  <a:gd name="T9" fmla="*/ 1 h 7"/>
                  <a:gd name="T10" fmla="*/ 7 w 7"/>
                  <a:gd name="T11" fmla="*/ 3 h 7"/>
                  <a:gd name="T12" fmla="*/ 7 w 7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2" y="5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4" name="Freeform 2189">
                <a:extLst>
                  <a:ext uri="{FF2B5EF4-FFF2-40B4-BE49-F238E27FC236}">
                    <a16:creationId xmlns:a16="http://schemas.microsoft.com/office/drawing/2014/main" id="{00000000-0008-0000-0300-00005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5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2 w 5"/>
                  <a:gd name="T5" fmla="*/ 0 h 2"/>
                  <a:gd name="T6" fmla="*/ 3 w 5"/>
                  <a:gd name="T7" fmla="*/ 1 h 2"/>
                  <a:gd name="T8" fmla="*/ 4 w 5"/>
                  <a:gd name="T9" fmla="*/ 2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5" name="Freeform 2190">
                <a:extLst>
                  <a:ext uri="{FF2B5EF4-FFF2-40B4-BE49-F238E27FC236}">
                    <a16:creationId xmlns:a16="http://schemas.microsoft.com/office/drawing/2014/main" id="{00000000-0008-0000-0300-00005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" y="594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3 w 5"/>
                  <a:gd name="T3" fmla="*/ 7 h 7"/>
                  <a:gd name="T4" fmla="*/ 3 w 5"/>
                  <a:gd name="T5" fmla="*/ 6 h 7"/>
                  <a:gd name="T6" fmla="*/ 5 w 5"/>
                  <a:gd name="T7" fmla="*/ 4 h 7"/>
                  <a:gd name="T8" fmla="*/ 5 w 5"/>
                  <a:gd name="T9" fmla="*/ 1 h 7"/>
                  <a:gd name="T10" fmla="*/ 3 w 5"/>
                  <a:gd name="T11" fmla="*/ 2 h 7"/>
                  <a:gd name="T12" fmla="*/ 2 w 5"/>
                  <a:gd name="T13" fmla="*/ 0 h 7"/>
                  <a:gd name="T14" fmla="*/ 1 w 5"/>
                  <a:gd name="T15" fmla="*/ 0 h 7"/>
                  <a:gd name="T16" fmla="*/ 0 w 5"/>
                  <a:gd name="T17" fmla="*/ 2 h 7"/>
                  <a:gd name="T18" fmla="*/ 1 w 5"/>
                  <a:gd name="T19" fmla="*/ 2 h 7"/>
                  <a:gd name="T20" fmla="*/ 1 w 5"/>
                  <a:gd name="T21" fmla="*/ 4 h 7"/>
                  <a:gd name="T22" fmla="*/ 0 w 5"/>
                  <a:gd name="T23" fmla="*/ 5 h 7"/>
                  <a:gd name="T24" fmla="*/ 0 w 5"/>
                  <a:gd name="T25" fmla="*/ 6 h 7"/>
                  <a:gd name="T26" fmla="*/ 1 w 5"/>
                  <a:gd name="T27" fmla="*/ 7 h 7"/>
                  <a:gd name="T28" fmla="*/ 1 w 5"/>
                  <a:gd name="T29" fmla="*/ 7 h 7"/>
                  <a:gd name="T30" fmla="*/ 2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3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6" name="Freeform 2191">
                <a:extLst>
                  <a:ext uri="{FF2B5EF4-FFF2-40B4-BE49-F238E27FC236}">
                    <a16:creationId xmlns:a16="http://schemas.microsoft.com/office/drawing/2014/main" id="{00000000-0008-0000-0300-00005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596"/>
                <a:ext cx="9" cy="7"/>
              </a:xfrm>
              <a:custGeom>
                <a:avLst/>
                <a:gdLst>
                  <a:gd name="T0" fmla="*/ 2 w 9"/>
                  <a:gd name="T1" fmla="*/ 7 h 7"/>
                  <a:gd name="T2" fmla="*/ 0 w 9"/>
                  <a:gd name="T3" fmla="*/ 7 h 7"/>
                  <a:gd name="T4" fmla="*/ 0 w 9"/>
                  <a:gd name="T5" fmla="*/ 5 h 7"/>
                  <a:gd name="T6" fmla="*/ 0 w 9"/>
                  <a:gd name="T7" fmla="*/ 5 h 7"/>
                  <a:gd name="T8" fmla="*/ 2 w 9"/>
                  <a:gd name="T9" fmla="*/ 2 h 7"/>
                  <a:gd name="T10" fmla="*/ 4 w 9"/>
                  <a:gd name="T11" fmla="*/ 3 h 7"/>
                  <a:gd name="T12" fmla="*/ 5 w 9"/>
                  <a:gd name="T13" fmla="*/ 3 h 7"/>
                  <a:gd name="T14" fmla="*/ 7 w 9"/>
                  <a:gd name="T15" fmla="*/ 0 h 7"/>
                  <a:gd name="T16" fmla="*/ 9 w 9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9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7" name="Freeform 2192">
                <a:extLst>
                  <a:ext uri="{FF2B5EF4-FFF2-40B4-BE49-F238E27FC236}">
                    <a16:creationId xmlns:a16="http://schemas.microsoft.com/office/drawing/2014/main" id="{00000000-0008-0000-0300-00005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60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6 w 7"/>
                  <a:gd name="T3" fmla="*/ 0 h 1"/>
                  <a:gd name="T4" fmla="*/ 4 w 7"/>
                  <a:gd name="T5" fmla="*/ 1 h 1"/>
                  <a:gd name="T6" fmla="*/ 2 w 7"/>
                  <a:gd name="T7" fmla="*/ 1 h 1"/>
                  <a:gd name="T8" fmla="*/ 0 w 7"/>
                  <a:gd name="T9" fmla="*/ 1 h 1"/>
                  <a:gd name="T10" fmla="*/ 0 w 7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8" name="Freeform 2193">
                <a:extLst>
                  <a:ext uri="{FF2B5EF4-FFF2-40B4-BE49-F238E27FC236}">
                    <a16:creationId xmlns:a16="http://schemas.microsoft.com/office/drawing/2014/main" id="{00000000-0008-0000-0300-00005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60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1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59" name="Freeform 2194">
                <a:extLst>
                  <a:ext uri="{FF2B5EF4-FFF2-40B4-BE49-F238E27FC236}">
                    <a16:creationId xmlns:a16="http://schemas.microsoft.com/office/drawing/2014/main" id="{00000000-0008-0000-0300-00005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04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3 w 7"/>
                  <a:gd name="T5" fmla="*/ 1 h 4"/>
                  <a:gd name="T6" fmla="*/ 5 w 7"/>
                  <a:gd name="T7" fmla="*/ 2 h 4"/>
                  <a:gd name="T8" fmla="*/ 7 w 7"/>
                  <a:gd name="T9" fmla="*/ 3 h 4"/>
                  <a:gd name="T10" fmla="*/ 7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0" name="Freeform 2195">
                <a:extLst>
                  <a:ext uri="{FF2B5EF4-FFF2-40B4-BE49-F238E27FC236}">
                    <a16:creationId xmlns:a16="http://schemas.microsoft.com/office/drawing/2014/main" id="{00000000-0008-0000-0300-00005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606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1" name="Freeform 2196">
                <a:extLst>
                  <a:ext uri="{FF2B5EF4-FFF2-40B4-BE49-F238E27FC236}">
                    <a16:creationId xmlns:a16="http://schemas.microsoft.com/office/drawing/2014/main" id="{00000000-0008-0000-0300-00005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60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3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2" name="Freeform 2197">
                <a:extLst>
                  <a:ext uri="{FF2B5EF4-FFF2-40B4-BE49-F238E27FC236}">
                    <a16:creationId xmlns:a16="http://schemas.microsoft.com/office/drawing/2014/main" id="{00000000-0008-0000-0300-00005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602"/>
                <a:ext cx="12" cy="8"/>
              </a:xfrm>
              <a:custGeom>
                <a:avLst/>
                <a:gdLst>
                  <a:gd name="T0" fmla="*/ 3 w 12"/>
                  <a:gd name="T1" fmla="*/ 8 h 8"/>
                  <a:gd name="T2" fmla="*/ 8 w 12"/>
                  <a:gd name="T3" fmla="*/ 6 h 8"/>
                  <a:gd name="T4" fmla="*/ 12 w 12"/>
                  <a:gd name="T5" fmla="*/ 6 h 8"/>
                  <a:gd name="T6" fmla="*/ 12 w 12"/>
                  <a:gd name="T7" fmla="*/ 4 h 8"/>
                  <a:gd name="T8" fmla="*/ 7 w 12"/>
                  <a:gd name="T9" fmla="*/ 3 h 8"/>
                  <a:gd name="T10" fmla="*/ 4 w 12"/>
                  <a:gd name="T11" fmla="*/ 0 h 8"/>
                  <a:gd name="T12" fmla="*/ 2 w 12"/>
                  <a:gd name="T13" fmla="*/ 0 h 8"/>
                  <a:gd name="T14" fmla="*/ 3 w 12"/>
                  <a:gd name="T15" fmla="*/ 2 h 8"/>
                  <a:gd name="T16" fmla="*/ 0 w 12"/>
                  <a:gd name="T17" fmla="*/ 2 h 8"/>
                  <a:gd name="T18" fmla="*/ 4 w 12"/>
                  <a:gd name="T19" fmla="*/ 4 h 8"/>
                  <a:gd name="T20" fmla="*/ 2 w 12"/>
                  <a:gd name="T21" fmla="*/ 6 h 8"/>
                  <a:gd name="T22" fmla="*/ 3 w 12"/>
                  <a:gd name="T23" fmla="*/ 8 h 8"/>
                  <a:gd name="T24" fmla="*/ 3 w 12"/>
                  <a:gd name="T2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8">
                    <a:moveTo>
                      <a:pt x="3" y="8"/>
                    </a:moveTo>
                    <a:lnTo>
                      <a:pt x="8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3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3" name="Freeform 2198">
                <a:extLst>
                  <a:ext uri="{FF2B5EF4-FFF2-40B4-BE49-F238E27FC236}">
                    <a16:creationId xmlns:a16="http://schemas.microsoft.com/office/drawing/2014/main" id="{00000000-0008-0000-0300-00005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0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1 h 3"/>
                  <a:gd name="T4" fmla="*/ 2 w 3"/>
                  <a:gd name="T5" fmla="*/ 1 h 3"/>
                  <a:gd name="T6" fmla="*/ 0 w 3"/>
                  <a:gd name="T7" fmla="*/ 2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4" name="Freeform 2199">
                <a:extLst>
                  <a:ext uri="{FF2B5EF4-FFF2-40B4-BE49-F238E27FC236}">
                    <a16:creationId xmlns:a16="http://schemas.microsoft.com/office/drawing/2014/main" id="{00000000-0008-0000-0300-00006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60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5" name="Freeform 2200">
                <a:extLst>
                  <a:ext uri="{FF2B5EF4-FFF2-40B4-BE49-F238E27FC236}">
                    <a16:creationId xmlns:a16="http://schemas.microsoft.com/office/drawing/2014/main" id="{00000000-0008-0000-0300-00006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609"/>
                <a:ext cx="5" cy="3"/>
              </a:xfrm>
              <a:custGeom>
                <a:avLst/>
                <a:gdLst>
                  <a:gd name="T0" fmla="*/ 3 w 5"/>
                  <a:gd name="T1" fmla="*/ 3 h 3"/>
                  <a:gd name="T2" fmla="*/ 4 w 5"/>
                  <a:gd name="T3" fmla="*/ 3 h 3"/>
                  <a:gd name="T4" fmla="*/ 4 w 5"/>
                  <a:gd name="T5" fmla="*/ 3 h 3"/>
                  <a:gd name="T6" fmla="*/ 3 w 5"/>
                  <a:gd name="T7" fmla="*/ 2 h 3"/>
                  <a:gd name="T8" fmla="*/ 1 w 5"/>
                  <a:gd name="T9" fmla="*/ 2 h 3"/>
                  <a:gd name="T10" fmla="*/ 0 w 5"/>
                  <a:gd name="T11" fmla="*/ 2 h 3"/>
                  <a:gd name="T12" fmla="*/ 0 w 5"/>
                  <a:gd name="T13" fmla="*/ 2 h 3"/>
                  <a:gd name="T14" fmla="*/ 0 w 5"/>
                  <a:gd name="T15" fmla="*/ 2 h 3"/>
                  <a:gd name="T16" fmla="*/ 2 w 5"/>
                  <a:gd name="T17" fmla="*/ 0 h 3"/>
                  <a:gd name="T18" fmla="*/ 3 w 5"/>
                  <a:gd name="T19" fmla="*/ 0 h 3"/>
                  <a:gd name="T20" fmla="*/ 5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6" name="Freeform 2201">
                <a:extLst>
                  <a:ext uri="{FF2B5EF4-FFF2-40B4-BE49-F238E27FC236}">
                    <a16:creationId xmlns:a16="http://schemas.microsoft.com/office/drawing/2014/main" id="{00000000-0008-0000-0300-00006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61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7" name="Freeform 2202">
                <a:extLst>
                  <a:ext uri="{FF2B5EF4-FFF2-40B4-BE49-F238E27FC236}">
                    <a16:creationId xmlns:a16="http://schemas.microsoft.com/office/drawing/2014/main" id="{00000000-0008-0000-0300-00006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612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8" name="Freeform 2203">
                <a:extLst>
                  <a:ext uri="{FF2B5EF4-FFF2-40B4-BE49-F238E27FC236}">
                    <a16:creationId xmlns:a16="http://schemas.microsoft.com/office/drawing/2014/main" id="{00000000-0008-0000-0300-00006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" y="61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69" name="Freeform 2204">
                <a:extLst>
                  <a:ext uri="{FF2B5EF4-FFF2-40B4-BE49-F238E27FC236}">
                    <a16:creationId xmlns:a16="http://schemas.microsoft.com/office/drawing/2014/main" id="{00000000-0008-0000-0300-00006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02"/>
                <a:ext cx="41" cy="12"/>
              </a:xfrm>
              <a:custGeom>
                <a:avLst/>
                <a:gdLst>
                  <a:gd name="T0" fmla="*/ 40 w 41"/>
                  <a:gd name="T1" fmla="*/ 11 h 12"/>
                  <a:gd name="T2" fmla="*/ 40 w 41"/>
                  <a:gd name="T3" fmla="*/ 12 h 12"/>
                  <a:gd name="T4" fmla="*/ 41 w 41"/>
                  <a:gd name="T5" fmla="*/ 10 h 12"/>
                  <a:gd name="T6" fmla="*/ 40 w 41"/>
                  <a:gd name="T7" fmla="*/ 10 h 12"/>
                  <a:gd name="T8" fmla="*/ 38 w 41"/>
                  <a:gd name="T9" fmla="*/ 9 h 12"/>
                  <a:gd name="T10" fmla="*/ 38 w 41"/>
                  <a:gd name="T11" fmla="*/ 8 h 12"/>
                  <a:gd name="T12" fmla="*/ 36 w 41"/>
                  <a:gd name="T13" fmla="*/ 8 h 12"/>
                  <a:gd name="T14" fmla="*/ 33 w 41"/>
                  <a:gd name="T15" fmla="*/ 8 h 12"/>
                  <a:gd name="T16" fmla="*/ 33 w 41"/>
                  <a:gd name="T17" fmla="*/ 9 h 12"/>
                  <a:gd name="T18" fmla="*/ 32 w 41"/>
                  <a:gd name="T19" fmla="*/ 10 h 12"/>
                  <a:gd name="T20" fmla="*/ 32 w 41"/>
                  <a:gd name="T21" fmla="*/ 10 h 12"/>
                  <a:gd name="T22" fmla="*/ 31 w 41"/>
                  <a:gd name="T23" fmla="*/ 11 h 12"/>
                  <a:gd name="T24" fmla="*/ 29 w 41"/>
                  <a:gd name="T25" fmla="*/ 11 h 12"/>
                  <a:gd name="T26" fmla="*/ 27 w 41"/>
                  <a:gd name="T27" fmla="*/ 9 h 12"/>
                  <a:gd name="T28" fmla="*/ 26 w 41"/>
                  <a:gd name="T29" fmla="*/ 8 h 12"/>
                  <a:gd name="T30" fmla="*/ 24 w 41"/>
                  <a:gd name="T31" fmla="*/ 8 h 12"/>
                  <a:gd name="T32" fmla="*/ 24 w 41"/>
                  <a:gd name="T33" fmla="*/ 8 h 12"/>
                  <a:gd name="T34" fmla="*/ 21 w 41"/>
                  <a:gd name="T35" fmla="*/ 9 h 12"/>
                  <a:gd name="T36" fmla="*/ 20 w 41"/>
                  <a:gd name="T37" fmla="*/ 9 h 12"/>
                  <a:gd name="T38" fmla="*/ 19 w 41"/>
                  <a:gd name="T39" fmla="*/ 7 h 12"/>
                  <a:gd name="T40" fmla="*/ 18 w 41"/>
                  <a:gd name="T41" fmla="*/ 7 h 12"/>
                  <a:gd name="T42" fmla="*/ 16 w 41"/>
                  <a:gd name="T43" fmla="*/ 6 h 12"/>
                  <a:gd name="T44" fmla="*/ 13 w 41"/>
                  <a:gd name="T45" fmla="*/ 6 h 12"/>
                  <a:gd name="T46" fmla="*/ 11 w 41"/>
                  <a:gd name="T47" fmla="*/ 7 h 12"/>
                  <a:gd name="T48" fmla="*/ 10 w 41"/>
                  <a:gd name="T49" fmla="*/ 4 h 12"/>
                  <a:gd name="T50" fmla="*/ 16 w 41"/>
                  <a:gd name="T51" fmla="*/ 5 h 12"/>
                  <a:gd name="T52" fmla="*/ 16 w 41"/>
                  <a:gd name="T53" fmla="*/ 4 h 12"/>
                  <a:gd name="T54" fmla="*/ 16 w 41"/>
                  <a:gd name="T55" fmla="*/ 4 h 12"/>
                  <a:gd name="T56" fmla="*/ 14 w 41"/>
                  <a:gd name="T57" fmla="*/ 3 h 12"/>
                  <a:gd name="T58" fmla="*/ 12 w 41"/>
                  <a:gd name="T59" fmla="*/ 3 h 12"/>
                  <a:gd name="T60" fmla="*/ 9 w 41"/>
                  <a:gd name="T61" fmla="*/ 3 h 12"/>
                  <a:gd name="T62" fmla="*/ 6 w 41"/>
                  <a:gd name="T63" fmla="*/ 2 h 12"/>
                  <a:gd name="T64" fmla="*/ 3 w 41"/>
                  <a:gd name="T65" fmla="*/ 1 h 12"/>
                  <a:gd name="T66" fmla="*/ 1 w 41"/>
                  <a:gd name="T67" fmla="*/ 1 h 12"/>
                  <a:gd name="T68" fmla="*/ 0 w 41"/>
                  <a:gd name="T69" fmla="*/ 0 h 12"/>
                  <a:gd name="T70" fmla="*/ 0 w 41"/>
                  <a:gd name="T7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12">
                    <a:moveTo>
                      <a:pt x="40" y="11"/>
                    </a:moveTo>
                    <a:lnTo>
                      <a:pt x="40" y="12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0" y="4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0" name="Freeform 2205">
                <a:extLst>
                  <a:ext uri="{FF2B5EF4-FFF2-40B4-BE49-F238E27FC236}">
                    <a16:creationId xmlns:a16="http://schemas.microsoft.com/office/drawing/2014/main" id="{00000000-0008-0000-0300-00006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" y="61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1 w 2"/>
                  <a:gd name="T5" fmla="*/ 1 h 3"/>
                  <a:gd name="T6" fmla="*/ 2 w 2"/>
                  <a:gd name="T7" fmla="*/ 0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1" name="Freeform 2206">
                <a:extLst>
                  <a:ext uri="{FF2B5EF4-FFF2-40B4-BE49-F238E27FC236}">
                    <a16:creationId xmlns:a16="http://schemas.microsoft.com/office/drawing/2014/main" id="{00000000-0008-0000-0300-00006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" y="61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1 h 3"/>
                  <a:gd name="T6" fmla="*/ 0 w 1"/>
                  <a:gd name="T7" fmla="*/ 0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2" name="Freeform 2207">
                <a:extLst>
                  <a:ext uri="{FF2B5EF4-FFF2-40B4-BE49-F238E27FC236}">
                    <a16:creationId xmlns:a16="http://schemas.microsoft.com/office/drawing/2014/main" id="{00000000-0008-0000-0300-00006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" y="61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0 h 3"/>
                  <a:gd name="T4" fmla="*/ 3 w 8"/>
                  <a:gd name="T5" fmla="*/ 0 h 3"/>
                  <a:gd name="T6" fmla="*/ 4 w 8"/>
                  <a:gd name="T7" fmla="*/ 0 h 3"/>
                  <a:gd name="T8" fmla="*/ 7 w 8"/>
                  <a:gd name="T9" fmla="*/ 2 h 3"/>
                  <a:gd name="T10" fmla="*/ 8 w 8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8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3" name="Freeform 2208">
                <a:extLst>
                  <a:ext uri="{FF2B5EF4-FFF2-40B4-BE49-F238E27FC236}">
                    <a16:creationId xmlns:a16="http://schemas.microsoft.com/office/drawing/2014/main" id="{00000000-0008-0000-0300-00006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61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4" name="Freeform 2209">
                <a:extLst>
                  <a:ext uri="{FF2B5EF4-FFF2-40B4-BE49-F238E27FC236}">
                    <a16:creationId xmlns:a16="http://schemas.microsoft.com/office/drawing/2014/main" id="{00000000-0008-0000-0300-00006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612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2 w 8"/>
                  <a:gd name="T3" fmla="*/ 3 h 3"/>
                  <a:gd name="T4" fmla="*/ 2 w 8"/>
                  <a:gd name="T5" fmla="*/ 3 h 3"/>
                  <a:gd name="T6" fmla="*/ 4 w 8"/>
                  <a:gd name="T7" fmla="*/ 2 h 3"/>
                  <a:gd name="T8" fmla="*/ 5 w 8"/>
                  <a:gd name="T9" fmla="*/ 1 h 3"/>
                  <a:gd name="T10" fmla="*/ 6 w 8"/>
                  <a:gd name="T11" fmla="*/ 0 h 3"/>
                  <a:gd name="T12" fmla="*/ 6 w 8"/>
                  <a:gd name="T13" fmla="*/ 0 h 3"/>
                  <a:gd name="T14" fmla="*/ 6 w 8"/>
                  <a:gd name="T15" fmla="*/ 0 h 3"/>
                  <a:gd name="T16" fmla="*/ 5 w 8"/>
                  <a:gd name="T17" fmla="*/ 0 h 3"/>
                  <a:gd name="T18" fmla="*/ 8 w 8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5" name="Freeform 2210">
                <a:extLst>
                  <a:ext uri="{FF2B5EF4-FFF2-40B4-BE49-F238E27FC236}">
                    <a16:creationId xmlns:a16="http://schemas.microsoft.com/office/drawing/2014/main" id="{00000000-0008-0000-0300-00006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10"/>
                <a:ext cx="11" cy="5"/>
              </a:xfrm>
              <a:custGeom>
                <a:avLst/>
                <a:gdLst>
                  <a:gd name="T0" fmla="*/ 0 w 11"/>
                  <a:gd name="T1" fmla="*/ 1 h 5"/>
                  <a:gd name="T2" fmla="*/ 1 w 11"/>
                  <a:gd name="T3" fmla="*/ 1 h 5"/>
                  <a:gd name="T4" fmla="*/ 2 w 11"/>
                  <a:gd name="T5" fmla="*/ 0 h 5"/>
                  <a:gd name="T6" fmla="*/ 5 w 11"/>
                  <a:gd name="T7" fmla="*/ 0 h 5"/>
                  <a:gd name="T8" fmla="*/ 7 w 11"/>
                  <a:gd name="T9" fmla="*/ 0 h 5"/>
                  <a:gd name="T10" fmla="*/ 7 w 11"/>
                  <a:gd name="T11" fmla="*/ 0 h 5"/>
                  <a:gd name="T12" fmla="*/ 9 w 11"/>
                  <a:gd name="T13" fmla="*/ 0 h 5"/>
                  <a:gd name="T14" fmla="*/ 11 w 11"/>
                  <a:gd name="T15" fmla="*/ 0 h 5"/>
                  <a:gd name="T16" fmla="*/ 9 w 11"/>
                  <a:gd name="T17" fmla="*/ 3 h 5"/>
                  <a:gd name="T18" fmla="*/ 9 w 11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9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6" name="Freeform 2211">
                <a:extLst>
                  <a:ext uri="{FF2B5EF4-FFF2-40B4-BE49-F238E27FC236}">
                    <a16:creationId xmlns:a16="http://schemas.microsoft.com/office/drawing/2014/main" id="{00000000-0008-0000-0300-00006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61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7" name="Freeform 2212">
                <a:extLst>
                  <a:ext uri="{FF2B5EF4-FFF2-40B4-BE49-F238E27FC236}">
                    <a16:creationId xmlns:a16="http://schemas.microsoft.com/office/drawing/2014/main" id="{00000000-0008-0000-0300-00006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" y="612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0 h 4"/>
                  <a:gd name="T4" fmla="*/ 1 w 3"/>
                  <a:gd name="T5" fmla="*/ 2 h 4"/>
                  <a:gd name="T6" fmla="*/ 2 w 3"/>
                  <a:gd name="T7" fmla="*/ 3 h 4"/>
                  <a:gd name="T8" fmla="*/ 3 w 3"/>
                  <a:gd name="T9" fmla="*/ 4 h 4"/>
                  <a:gd name="T10" fmla="*/ 3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8" name="Freeform 2213">
                <a:extLst>
                  <a:ext uri="{FF2B5EF4-FFF2-40B4-BE49-F238E27FC236}">
                    <a16:creationId xmlns:a16="http://schemas.microsoft.com/office/drawing/2014/main" id="{00000000-0008-0000-0300-00006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614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79" name="Freeform 2214">
                <a:extLst>
                  <a:ext uri="{FF2B5EF4-FFF2-40B4-BE49-F238E27FC236}">
                    <a16:creationId xmlns:a16="http://schemas.microsoft.com/office/drawing/2014/main" id="{00000000-0008-0000-0300-00006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614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2 w 2"/>
                  <a:gd name="T5" fmla="*/ 0 h 4"/>
                  <a:gd name="T6" fmla="*/ 1 w 2"/>
                  <a:gd name="T7" fmla="*/ 1 h 4"/>
                  <a:gd name="T8" fmla="*/ 0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2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0" name="Freeform 2215">
                <a:extLst>
                  <a:ext uri="{FF2B5EF4-FFF2-40B4-BE49-F238E27FC236}">
                    <a16:creationId xmlns:a16="http://schemas.microsoft.com/office/drawing/2014/main" id="{00000000-0008-0000-0300-00007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613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5 h 5"/>
                  <a:gd name="T4" fmla="*/ 0 w 1"/>
                  <a:gd name="T5" fmla="*/ 4 h 5"/>
                  <a:gd name="T6" fmla="*/ 0 w 1"/>
                  <a:gd name="T7" fmla="*/ 3 h 5"/>
                  <a:gd name="T8" fmla="*/ 1 w 1"/>
                  <a:gd name="T9" fmla="*/ 1 h 5"/>
                  <a:gd name="T10" fmla="*/ 1 w 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1" name="Freeform 2216">
                <a:extLst>
                  <a:ext uri="{FF2B5EF4-FFF2-40B4-BE49-F238E27FC236}">
                    <a16:creationId xmlns:a16="http://schemas.microsoft.com/office/drawing/2014/main" id="{00000000-0008-0000-0300-00007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618"/>
                <a:ext cx="8" cy="1"/>
              </a:xfrm>
              <a:custGeom>
                <a:avLst/>
                <a:gdLst>
                  <a:gd name="T0" fmla="*/ 8 w 8"/>
                  <a:gd name="T1" fmla="*/ 1 h 1"/>
                  <a:gd name="T2" fmla="*/ 5 w 8"/>
                  <a:gd name="T3" fmla="*/ 1 h 1"/>
                  <a:gd name="T4" fmla="*/ 3 w 8"/>
                  <a:gd name="T5" fmla="*/ 1 h 1"/>
                  <a:gd name="T6" fmla="*/ 1 w 8"/>
                  <a:gd name="T7" fmla="*/ 1 h 1"/>
                  <a:gd name="T8" fmla="*/ 0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2" name="Freeform 2217">
                <a:extLst>
                  <a:ext uri="{FF2B5EF4-FFF2-40B4-BE49-F238E27FC236}">
                    <a16:creationId xmlns:a16="http://schemas.microsoft.com/office/drawing/2014/main" id="{00000000-0008-0000-0300-00007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" y="619"/>
                <a:ext cx="15" cy="12"/>
              </a:xfrm>
              <a:custGeom>
                <a:avLst/>
                <a:gdLst>
                  <a:gd name="T0" fmla="*/ 14 w 15"/>
                  <a:gd name="T1" fmla="*/ 12 h 12"/>
                  <a:gd name="T2" fmla="*/ 15 w 15"/>
                  <a:gd name="T3" fmla="*/ 12 h 12"/>
                  <a:gd name="T4" fmla="*/ 13 w 15"/>
                  <a:gd name="T5" fmla="*/ 11 h 12"/>
                  <a:gd name="T6" fmla="*/ 11 w 15"/>
                  <a:gd name="T7" fmla="*/ 11 h 12"/>
                  <a:gd name="T8" fmla="*/ 9 w 15"/>
                  <a:gd name="T9" fmla="*/ 10 h 12"/>
                  <a:gd name="T10" fmla="*/ 7 w 15"/>
                  <a:gd name="T11" fmla="*/ 10 h 12"/>
                  <a:gd name="T12" fmla="*/ 6 w 15"/>
                  <a:gd name="T13" fmla="*/ 9 h 12"/>
                  <a:gd name="T14" fmla="*/ 5 w 15"/>
                  <a:gd name="T15" fmla="*/ 9 h 12"/>
                  <a:gd name="T16" fmla="*/ 5 w 15"/>
                  <a:gd name="T17" fmla="*/ 9 h 12"/>
                  <a:gd name="T18" fmla="*/ 5 w 15"/>
                  <a:gd name="T19" fmla="*/ 8 h 12"/>
                  <a:gd name="T20" fmla="*/ 5 w 15"/>
                  <a:gd name="T21" fmla="*/ 8 h 12"/>
                  <a:gd name="T22" fmla="*/ 6 w 15"/>
                  <a:gd name="T23" fmla="*/ 6 h 12"/>
                  <a:gd name="T24" fmla="*/ 8 w 15"/>
                  <a:gd name="T25" fmla="*/ 8 h 12"/>
                  <a:gd name="T26" fmla="*/ 9 w 15"/>
                  <a:gd name="T27" fmla="*/ 8 h 12"/>
                  <a:gd name="T28" fmla="*/ 10 w 15"/>
                  <a:gd name="T29" fmla="*/ 7 h 12"/>
                  <a:gd name="T30" fmla="*/ 8 w 15"/>
                  <a:gd name="T31" fmla="*/ 5 h 12"/>
                  <a:gd name="T32" fmla="*/ 7 w 15"/>
                  <a:gd name="T33" fmla="*/ 5 h 12"/>
                  <a:gd name="T34" fmla="*/ 12 w 15"/>
                  <a:gd name="T35" fmla="*/ 5 h 12"/>
                  <a:gd name="T36" fmla="*/ 13 w 15"/>
                  <a:gd name="T37" fmla="*/ 4 h 12"/>
                  <a:gd name="T38" fmla="*/ 10 w 15"/>
                  <a:gd name="T39" fmla="*/ 4 h 12"/>
                  <a:gd name="T40" fmla="*/ 8 w 15"/>
                  <a:gd name="T41" fmla="*/ 3 h 12"/>
                  <a:gd name="T42" fmla="*/ 5 w 15"/>
                  <a:gd name="T43" fmla="*/ 3 h 12"/>
                  <a:gd name="T44" fmla="*/ 0 w 15"/>
                  <a:gd name="T45" fmla="*/ 4 h 12"/>
                  <a:gd name="T46" fmla="*/ 0 w 15"/>
                  <a:gd name="T47" fmla="*/ 4 h 12"/>
                  <a:gd name="T48" fmla="*/ 0 w 15"/>
                  <a:gd name="T49" fmla="*/ 3 h 12"/>
                  <a:gd name="T50" fmla="*/ 1 w 15"/>
                  <a:gd name="T51" fmla="*/ 2 h 12"/>
                  <a:gd name="T52" fmla="*/ 5 w 15"/>
                  <a:gd name="T53" fmla="*/ 2 h 12"/>
                  <a:gd name="T54" fmla="*/ 7 w 15"/>
                  <a:gd name="T55" fmla="*/ 2 h 12"/>
                  <a:gd name="T56" fmla="*/ 9 w 15"/>
                  <a:gd name="T57" fmla="*/ 2 h 12"/>
                  <a:gd name="T58" fmla="*/ 11 w 15"/>
                  <a:gd name="T59" fmla="*/ 2 h 12"/>
                  <a:gd name="T60" fmla="*/ 12 w 15"/>
                  <a:gd name="T61" fmla="*/ 2 h 12"/>
                  <a:gd name="T62" fmla="*/ 12 w 15"/>
                  <a:gd name="T63" fmla="*/ 2 h 12"/>
                  <a:gd name="T64" fmla="*/ 12 w 15"/>
                  <a:gd name="T65" fmla="*/ 1 h 12"/>
                  <a:gd name="T66" fmla="*/ 10 w 15"/>
                  <a:gd name="T6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" h="12">
                    <a:moveTo>
                      <a:pt x="14" y="12"/>
                    </a:moveTo>
                    <a:lnTo>
                      <a:pt x="15" y="12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3" name="Freeform 2218">
                <a:extLst>
                  <a:ext uri="{FF2B5EF4-FFF2-40B4-BE49-F238E27FC236}">
                    <a16:creationId xmlns:a16="http://schemas.microsoft.com/office/drawing/2014/main" id="{00000000-0008-0000-0300-00007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" y="63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4" name="Freeform 2219">
                <a:extLst>
                  <a:ext uri="{FF2B5EF4-FFF2-40B4-BE49-F238E27FC236}">
                    <a16:creationId xmlns:a16="http://schemas.microsoft.com/office/drawing/2014/main" id="{00000000-0008-0000-0300-00007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" y="63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5" name="Freeform 2220">
                <a:extLst>
                  <a:ext uri="{FF2B5EF4-FFF2-40B4-BE49-F238E27FC236}">
                    <a16:creationId xmlns:a16="http://schemas.microsoft.com/office/drawing/2014/main" id="{00000000-0008-0000-0300-00007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63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6" name="Freeform 2221">
                <a:extLst>
                  <a:ext uri="{FF2B5EF4-FFF2-40B4-BE49-F238E27FC236}">
                    <a16:creationId xmlns:a16="http://schemas.microsoft.com/office/drawing/2014/main" id="{00000000-0008-0000-0300-00007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63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7" name="Line 2222">
                <a:extLst>
                  <a:ext uri="{FF2B5EF4-FFF2-40B4-BE49-F238E27FC236}">
                    <a16:creationId xmlns:a16="http://schemas.microsoft.com/office/drawing/2014/main" id="{00000000-0008-0000-0300-000077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" y="633"/>
                <a:ext cx="2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8" name="Freeform 2223">
                <a:extLst>
                  <a:ext uri="{FF2B5EF4-FFF2-40B4-BE49-F238E27FC236}">
                    <a16:creationId xmlns:a16="http://schemas.microsoft.com/office/drawing/2014/main" id="{00000000-0008-0000-0300-00007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3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89" name="Freeform 2224">
                <a:extLst>
                  <a:ext uri="{FF2B5EF4-FFF2-40B4-BE49-F238E27FC236}">
                    <a16:creationId xmlns:a16="http://schemas.microsoft.com/office/drawing/2014/main" id="{00000000-0008-0000-0300-00007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" y="630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1 w 6"/>
                  <a:gd name="T3" fmla="*/ 0 h 3"/>
                  <a:gd name="T4" fmla="*/ 4 w 6"/>
                  <a:gd name="T5" fmla="*/ 2 h 3"/>
                  <a:gd name="T6" fmla="*/ 4 w 6"/>
                  <a:gd name="T7" fmla="*/ 1 h 3"/>
                  <a:gd name="T8" fmla="*/ 6 w 6"/>
                  <a:gd name="T9" fmla="*/ 2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6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0" name="Freeform 2225">
                <a:extLst>
                  <a:ext uri="{FF2B5EF4-FFF2-40B4-BE49-F238E27FC236}">
                    <a16:creationId xmlns:a16="http://schemas.microsoft.com/office/drawing/2014/main" id="{00000000-0008-0000-0300-00007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" y="633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0 h 1"/>
                  <a:gd name="T4" fmla="*/ 3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1" name="Freeform 2226">
                <a:extLst>
                  <a:ext uri="{FF2B5EF4-FFF2-40B4-BE49-F238E27FC236}">
                    <a16:creationId xmlns:a16="http://schemas.microsoft.com/office/drawing/2014/main" id="{00000000-0008-0000-0300-00007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6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2" name="Freeform 2227">
                <a:extLst>
                  <a:ext uri="{FF2B5EF4-FFF2-40B4-BE49-F238E27FC236}">
                    <a16:creationId xmlns:a16="http://schemas.microsoft.com/office/drawing/2014/main" id="{00000000-0008-0000-0300-00007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631"/>
                <a:ext cx="5" cy="3"/>
              </a:xfrm>
              <a:custGeom>
                <a:avLst/>
                <a:gdLst>
                  <a:gd name="T0" fmla="*/ 4 w 5"/>
                  <a:gd name="T1" fmla="*/ 2 h 3"/>
                  <a:gd name="T2" fmla="*/ 1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3" name="Freeform 2228">
                <a:extLst>
                  <a:ext uri="{FF2B5EF4-FFF2-40B4-BE49-F238E27FC236}">
                    <a16:creationId xmlns:a16="http://schemas.microsoft.com/office/drawing/2014/main" id="{00000000-0008-0000-0300-00007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30"/>
                <a:ext cx="4" cy="5"/>
              </a:xfrm>
              <a:custGeom>
                <a:avLst/>
                <a:gdLst>
                  <a:gd name="T0" fmla="*/ 2 w 4"/>
                  <a:gd name="T1" fmla="*/ 3 h 5"/>
                  <a:gd name="T2" fmla="*/ 3 w 4"/>
                  <a:gd name="T3" fmla="*/ 5 h 5"/>
                  <a:gd name="T4" fmla="*/ 4 w 4"/>
                  <a:gd name="T5" fmla="*/ 4 h 5"/>
                  <a:gd name="T6" fmla="*/ 4 w 4"/>
                  <a:gd name="T7" fmla="*/ 4 h 5"/>
                  <a:gd name="T8" fmla="*/ 4 w 4"/>
                  <a:gd name="T9" fmla="*/ 4 h 5"/>
                  <a:gd name="T10" fmla="*/ 3 w 4"/>
                  <a:gd name="T11" fmla="*/ 3 h 5"/>
                  <a:gd name="T12" fmla="*/ 3 w 4"/>
                  <a:gd name="T13" fmla="*/ 2 h 5"/>
                  <a:gd name="T14" fmla="*/ 2 w 4"/>
                  <a:gd name="T15" fmla="*/ 1 h 5"/>
                  <a:gd name="T16" fmla="*/ 1 w 4"/>
                  <a:gd name="T17" fmla="*/ 1 h 5"/>
                  <a:gd name="T18" fmla="*/ 0 w 4"/>
                  <a:gd name="T19" fmla="*/ 0 h 5"/>
                  <a:gd name="T20" fmla="*/ 0 w 4"/>
                  <a:gd name="T21" fmla="*/ 0 h 5"/>
                  <a:gd name="T22" fmla="*/ 0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2" y="3"/>
                    </a:move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4" name="Freeform 2229">
                <a:extLst>
                  <a:ext uri="{FF2B5EF4-FFF2-40B4-BE49-F238E27FC236}">
                    <a16:creationId xmlns:a16="http://schemas.microsoft.com/office/drawing/2014/main" id="{00000000-0008-0000-0300-00007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34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5" name="Line 2230">
                <a:extLst>
                  <a:ext uri="{FF2B5EF4-FFF2-40B4-BE49-F238E27FC236}">
                    <a16:creationId xmlns:a16="http://schemas.microsoft.com/office/drawing/2014/main" id="{00000000-0008-0000-0300-00007F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635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6" name="Freeform 2231">
                <a:extLst>
                  <a:ext uri="{FF2B5EF4-FFF2-40B4-BE49-F238E27FC236}">
                    <a16:creationId xmlns:a16="http://schemas.microsoft.com/office/drawing/2014/main" id="{00000000-0008-0000-0300-00008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633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1 w 5"/>
                  <a:gd name="T5" fmla="*/ 1 h 2"/>
                  <a:gd name="T6" fmla="*/ 3 w 5"/>
                  <a:gd name="T7" fmla="*/ 1 h 2"/>
                  <a:gd name="T8" fmla="*/ 3 w 5"/>
                  <a:gd name="T9" fmla="*/ 2 h 2"/>
                  <a:gd name="T10" fmla="*/ 5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7" name="Freeform 2232">
                <a:extLst>
                  <a:ext uri="{FF2B5EF4-FFF2-40B4-BE49-F238E27FC236}">
                    <a16:creationId xmlns:a16="http://schemas.microsoft.com/office/drawing/2014/main" id="{00000000-0008-0000-0300-00008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637"/>
                <a:ext cx="3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8" name="Freeform 2233">
                <a:extLst>
                  <a:ext uri="{FF2B5EF4-FFF2-40B4-BE49-F238E27FC236}">
                    <a16:creationId xmlns:a16="http://schemas.microsoft.com/office/drawing/2014/main" id="{00000000-0008-0000-0300-00008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" y="637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99" name="Freeform 2234">
                <a:extLst>
                  <a:ext uri="{FF2B5EF4-FFF2-40B4-BE49-F238E27FC236}">
                    <a16:creationId xmlns:a16="http://schemas.microsoft.com/office/drawing/2014/main" id="{00000000-0008-0000-0300-00008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" y="637"/>
                <a:ext cx="6" cy="1"/>
              </a:xfrm>
              <a:custGeom>
                <a:avLst/>
                <a:gdLst>
                  <a:gd name="T0" fmla="*/ 6 w 6"/>
                  <a:gd name="T1" fmla="*/ 1 h 1"/>
                  <a:gd name="T2" fmla="*/ 5 w 6"/>
                  <a:gd name="T3" fmla="*/ 1 h 1"/>
                  <a:gd name="T4" fmla="*/ 1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0" name="Freeform 2235">
                <a:extLst>
                  <a:ext uri="{FF2B5EF4-FFF2-40B4-BE49-F238E27FC236}">
                    <a16:creationId xmlns:a16="http://schemas.microsoft.com/office/drawing/2014/main" id="{00000000-0008-0000-0300-00008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" y="634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4 w 5"/>
                  <a:gd name="T3" fmla="*/ 5 h 5"/>
                  <a:gd name="T4" fmla="*/ 2 w 5"/>
                  <a:gd name="T5" fmla="*/ 5 h 5"/>
                  <a:gd name="T6" fmla="*/ 1 w 5"/>
                  <a:gd name="T7" fmla="*/ 5 h 5"/>
                  <a:gd name="T8" fmla="*/ 2 w 5"/>
                  <a:gd name="T9" fmla="*/ 4 h 5"/>
                  <a:gd name="T10" fmla="*/ 0 w 5"/>
                  <a:gd name="T11" fmla="*/ 4 h 5"/>
                  <a:gd name="T12" fmla="*/ 0 w 5"/>
                  <a:gd name="T13" fmla="*/ 1 h 5"/>
                  <a:gd name="T14" fmla="*/ 3 w 5"/>
                  <a:gd name="T15" fmla="*/ 2 h 5"/>
                  <a:gd name="T16" fmla="*/ 3 w 5"/>
                  <a:gd name="T17" fmla="*/ 0 h 5"/>
                  <a:gd name="T18" fmla="*/ 5 w 5"/>
                  <a:gd name="T19" fmla="*/ 0 h 5"/>
                  <a:gd name="T20" fmla="*/ 5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1" name="Freeform 2236">
                <a:extLst>
                  <a:ext uri="{FF2B5EF4-FFF2-40B4-BE49-F238E27FC236}">
                    <a16:creationId xmlns:a16="http://schemas.microsoft.com/office/drawing/2014/main" id="{00000000-0008-0000-0300-00008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635"/>
                <a:ext cx="4" cy="5"/>
              </a:xfrm>
              <a:custGeom>
                <a:avLst/>
                <a:gdLst>
                  <a:gd name="T0" fmla="*/ 3 w 4"/>
                  <a:gd name="T1" fmla="*/ 5 h 5"/>
                  <a:gd name="T2" fmla="*/ 4 w 4"/>
                  <a:gd name="T3" fmla="*/ 4 h 5"/>
                  <a:gd name="T4" fmla="*/ 4 w 4"/>
                  <a:gd name="T5" fmla="*/ 3 h 5"/>
                  <a:gd name="T6" fmla="*/ 4 w 4"/>
                  <a:gd name="T7" fmla="*/ 1 h 5"/>
                  <a:gd name="T8" fmla="*/ 2 w 4"/>
                  <a:gd name="T9" fmla="*/ 0 h 5"/>
                  <a:gd name="T10" fmla="*/ 0 w 4"/>
                  <a:gd name="T11" fmla="*/ 2 h 5"/>
                  <a:gd name="T12" fmla="*/ 3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2" name="Line 2237">
                <a:extLst>
                  <a:ext uri="{FF2B5EF4-FFF2-40B4-BE49-F238E27FC236}">
                    <a16:creationId xmlns:a16="http://schemas.microsoft.com/office/drawing/2014/main" id="{00000000-0008-0000-0300-000086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640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3" name="Freeform 2238">
                <a:extLst>
                  <a:ext uri="{FF2B5EF4-FFF2-40B4-BE49-F238E27FC236}">
                    <a16:creationId xmlns:a16="http://schemas.microsoft.com/office/drawing/2014/main" id="{00000000-0008-0000-0300-00008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3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4" name="Freeform 2239">
                <a:extLst>
                  <a:ext uri="{FF2B5EF4-FFF2-40B4-BE49-F238E27FC236}">
                    <a16:creationId xmlns:a16="http://schemas.microsoft.com/office/drawing/2014/main" id="{00000000-0008-0000-0300-00008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638"/>
                <a:ext cx="10" cy="3"/>
              </a:xfrm>
              <a:custGeom>
                <a:avLst/>
                <a:gdLst>
                  <a:gd name="T0" fmla="*/ 0 w 10"/>
                  <a:gd name="T1" fmla="*/ 3 h 3"/>
                  <a:gd name="T2" fmla="*/ 2 w 10"/>
                  <a:gd name="T3" fmla="*/ 3 h 3"/>
                  <a:gd name="T4" fmla="*/ 3 w 10"/>
                  <a:gd name="T5" fmla="*/ 3 h 3"/>
                  <a:gd name="T6" fmla="*/ 4 w 10"/>
                  <a:gd name="T7" fmla="*/ 2 h 3"/>
                  <a:gd name="T8" fmla="*/ 4 w 10"/>
                  <a:gd name="T9" fmla="*/ 1 h 3"/>
                  <a:gd name="T10" fmla="*/ 4 w 10"/>
                  <a:gd name="T11" fmla="*/ 1 h 3"/>
                  <a:gd name="T12" fmla="*/ 6 w 10"/>
                  <a:gd name="T13" fmla="*/ 1 h 3"/>
                  <a:gd name="T14" fmla="*/ 6 w 10"/>
                  <a:gd name="T15" fmla="*/ 3 h 3"/>
                  <a:gd name="T16" fmla="*/ 7 w 10"/>
                  <a:gd name="T17" fmla="*/ 3 h 3"/>
                  <a:gd name="T18" fmla="*/ 6 w 10"/>
                  <a:gd name="T19" fmla="*/ 1 h 3"/>
                  <a:gd name="T20" fmla="*/ 9 w 10"/>
                  <a:gd name="T21" fmla="*/ 0 h 3"/>
                  <a:gd name="T22" fmla="*/ 10 w 10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5" name="Freeform 2240">
                <a:extLst>
                  <a:ext uri="{FF2B5EF4-FFF2-40B4-BE49-F238E27FC236}">
                    <a16:creationId xmlns:a16="http://schemas.microsoft.com/office/drawing/2014/main" id="{00000000-0008-0000-0300-00008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" y="64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6" name="Freeform 2241">
                <a:extLst>
                  <a:ext uri="{FF2B5EF4-FFF2-40B4-BE49-F238E27FC236}">
                    <a16:creationId xmlns:a16="http://schemas.microsoft.com/office/drawing/2014/main" id="{00000000-0008-0000-0300-00008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64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2 h 4"/>
                  <a:gd name="T4" fmla="*/ 3 w 4"/>
                  <a:gd name="T5" fmla="*/ 1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7" name="Freeform 2242">
                <a:extLst>
                  <a:ext uri="{FF2B5EF4-FFF2-40B4-BE49-F238E27FC236}">
                    <a16:creationId xmlns:a16="http://schemas.microsoft.com/office/drawing/2014/main" id="{00000000-0008-0000-0300-00008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" y="641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0 w 4"/>
                  <a:gd name="T5" fmla="*/ 1 h 3"/>
                  <a:gd name="T6" fmla="*/ 3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8" name="Freeform 2243">
                <a:extLst>
                  <a:ext uri="{FF2B5EF4-FFF2-40B4-BE49-F238E27FC236}">
                    <a16:creationId xmlns:a16="http://schemas.microsoft.com/office/drawing/2014/main" id="{00000000-0008-0000-0300-00008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" y="641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3 w 4"/>
                  <a:gd name="T5" fmla="*/ 0 h 5"/>
                  <a:gd name="T6" fmla="*/ 2 w 4"/>
                  <a:gd name="T7" fmla="*/ 3 h 5"/>
                  <a:gd name="T8" fmla="*/ 2 w 4"/>
                  <a:gd name="T9" fmla="*/ 4 h 5"/>
                  <a:gd name="T10" fmla="*/ 0 w 4"/>
                  <a:gd name="T11" fmla="*/ 5 h 5"/>
                  <a:gd name="T12" fmla="*/ 0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09" name="Freeform 2244">
                <a:extLst>
                  <a:ext uri="{FF2B5EF4-FFF2-40B4-BE49-F238E27FC236}">
                    <a16:creationId xmlns:a16="http://schemas.microsoft.com/office/drawing/2014/main" id="{00000000-0008-0000-0300-00008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" y="644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5 w 6"/>
                  <a:gd name="T3" fmla="*/ 2 h 3"/>
                  <a:gd name="T4" fmla="*/ 4 w 6"/>
                  <a:gd name="T5" fmla="*/ 2 h 3"/>
                  <a:gd name="T6" fmla="*/ 0 w 6"/>
                  <a:gd name="T7" fmla="*/ 2 h 3"/>
                  <a:gd name="T8" fmla="*/ 2 w 6"/>
                  <a:gd name="T9" fmla="*/ 1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0" name="Freeform 2245">
                <a:extLst>
                  <a:ext uri="{FF2B5EF4-FFF2-40B4-BE49-F238E27FC236}">
                    <a16:creationId xmlns:a16="http://schemas.microsoft.com/office/drawing/2014/main" id="{00000000-0008-0000-0300-00008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64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1" name="Freeform 2246">
                <a:extLst>
                  <a:ext uri="{FF2B5EF4-FFF2-40B4-BE49-F238E27FC236}">
                    <a16:creationId xmlns:a16="http://schemas.microsoft.com/office/drawing/2014/main" id="{00000000-0008-0000-0300-00008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" y="646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2" name="Freeform 2247">
                <a:extLst>
                  <a:ext uri="{FF2B5EF4-FFF2-40B4-BE49-F238E27FC236}">
                    <a16:creationId xmlns:a16="http://schemas.microsoft.com/office/drawing/2014/main" id="{00000000-0008-0000-0300-00009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" y="643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1 w 2"/>
                  <a:gd name="T3" fmla="*/ 3 h 6"/>
                  <a:gd name="T4" fmla="*/ 2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1" y="3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3" name="Line 2248">
                <a:extLst>
                  <a:ext uri="{FF2B5EF4-FFF2-40B4-BE49-F238E27FC236}">
                    <a16:creationId xmlns:a16="http://schemas.microsoft.com/office/drawing/2014/main" id="{00000000-0008-0000-0300-000091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" y="647"/>
                <a:ext cx="2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4" name="Freeform 2249">
                <a:extLst>
                  <a:ext uri="{FF2B5EF4-FFF2-40B4-BE49-F238E27FC236}">
                    <a16:creationId xmlns:a16="http://schemas.microsoft.com/office/drawing/2014/main" id="{00000000-0008-0000-0300-00009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64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5" name="Freeform 2250">
                <a:extLst>
                  <a:ext uri="{FF2B5EF4-FFF2-40B4-BE49-F238E27FC236}">
                    <a16:creationId xmlns:a16="http://schemas.microsoft.com/office/drawing/2014/main" id="{00000000-0008-0000-0300-00009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64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6" name="Freeform 2251">
                <a:extLst>
                  <a:ext uri="{FF2B5EF4-FFF2-40B4-BE49-F238E27FC236}">
                    <a16:creationId xmlns:a16="http://schemas.microsoft.com/office/drawing/2014/main" id="{00000000-0008-0000-0300-00009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" y="64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7" name="Freeform 2252">
                <a:extLst>
                  <a:ext uri="{FF2B5EF4-FFF2-40B4-BE49-F238E27FC236}">
                    <a16:creationId xmlns:a16="http://schemas.microsoft.com/office/drawing/2014/main" id="{00000000-0008-0000-0300-00009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" y="64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8" name="Freeform 2253">
                <a:extLst>
                  <a:ext uri="{FF2B5EF4-FFF2-40B4-BE49-F238E27FC236}">
                    <a16:creationId xmlns:a16="http://schemas.microsoft.com/office/drawing/2014/main" id="{00000000-0008-0000-0300-00009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64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19" name="Freeform 2254">
                <a:extLst>
                  <a:ext uri="{FF2B5EF4-FFF2-40B4-BE49-F238E27FC236}">
                    <a16:creationId xmlns:a16="http://schemas.microsoft.com/office/drawing/2014/main" id="{00000000-0008-0000-0300-00009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" y="650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0" name="Freeform 2255">
                <a:extLst>
                  <a:ext uri="{FF2B5EF4-FFF2-40B4-BE49-F238E27FC236}">
                    <a16:creationId xmlns:a16="http://schemas.microsoft.com/office/drawing/2014/main" id="{00000000-0008-0000-0300-00009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65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1" name="Line 2256">
                <a:extLst>
                  <a:ext uri="{FF2B5EF4-FFF2-40B4-BE49-F238E27FC236}">
                    <a16:creationId xmlns:a16="http://schemas.microsoft.com/office/drawing/2014/main" id="{00000000-0008-0000-0300-000099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" y="651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2" name="Freeform 2257">
                <a:extLst>
                  <a:ext uri="{FF2B5EF4-FFF2-40B4-BE49-F238E27FC236}">
                    <a16:creationId xmlns:a16="http://schemas.microsoft.com/office/drawing/2014/main" id="{00000000-0008-0000-0300-00009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3" name="Freeform 2258">
                <a:extLst>
                  <a:ext uri="{FF2B5EF4-FFF2-40B4-BE49-F238E27FC236}">
                    <a16:creationId xmlns:a16="http://schemas.microsoft.com/office/drawing/2014/main" id="{00000000-0008-0000-0300-00009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" y="65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4" name="Freeform 2259">
                <a:extLst>
                  <a:ext uri="{FF2B5EF4-FFF2-40B4-BE49-F238E27FC236}">
                    <a16:creationId xmlns:a16="http://schemas.microsoft.com/office/drawing/2014/main" id="{00000000-0008-0000-0300-00009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" y="651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5" name="Line 2260">
                <a:extLst>
                  <a:ext uri="{FF2B5EF4-FFF2-40B4-BE49-F238E27FC236}">
                    <a16:creationId xmlns:a16="http://schemas.microsoft.com/office/drawing/2014/main" id="{00000000-0008-0000-0300-00009D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" y="653"/>
                <a:ext cx="2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6" name="Freeform 2261">
                <a:extLst>
                  <a:ext uri="{FF2B5EF4-FFF2-40B4-BE49-F238E27FC236}">
                    <a16:creationId xmlns:a16="http://schemas.microsoft.com/office/drawing/2014/main" id="{00000000-0008-0000-0300-00009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5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1 h 2"/>
                  <a:gd name="T4" fmla="*/ 1 w 4"/>
                  <a:gd name="T5" fmla="*/ 0 h 2"/>
                  <a:gd name="T6" fmla="*/ 1 w 4"/>
                  <a:gd name="T7" fmla="*/ 2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7" name="Freeform 2262">
                <a:extLst>
                  <a:ext uri="{FF2B5EF4-FFF2-40B4-BE49-F238E27FC236}">
                    <a16:creationId xmlns:a16="http://schemas.microsoft.com/office/drawing/2014/main" id="{00000000-0008-0000-0300-00009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652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3 w 5"/>
                  <a:gd name="T5" fmla="*/ 1 h 2"/>
                  <a:gd name="T6" fmla="*/ 2 w 5"/>
                  <a:gd name="T7" fmla="*/ 2 h 2"/>
                  <a:gd name="T8" fmla="*/ 1 w 5"/>
                  <a:gd name="T9" fmla="*/ 2 h 2"/>
                  <a:gd name="T10" fmla="*/ 0 w 5"/>
                  <a:gd name="T11" fmla="*/ 2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8" name="Freeform 2263">
                <a:extLst>
                  <a:ext uri="{FF2B5EF4-FFF2-40B4-BE49-F238E27FC236}">
                    <a16:creationId xmlns:a16="http://schemas.microsoft.com/office/drawing/2014/main" id="{00000000-0008-0000-0300-0000A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649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2 w 4"/>
                  <a:gd name="T3" fmla="*/ 5 h 6"/>
                  <a:gd name="T4" fmla="*/ 0 w 4"/>
                  <a:gd name="T5" fmla="*/ 4 h 6"/>
                  <a:gd name="T6" fmla="*/ 0 w 4"/>
                  <a:gd name="T7" fmla="*/ 4 h 6"/>
                  <a:gd name="T8" fmla="*/ 0 w 4"/>
                  <a:gd name="T9" fmla="*/ 4 h 6"/>
                  <a:gd name="T10" fmla="*/ 0 w 4"/>
                  <a:gd name="T11" fmla="*/ 3 h 6"/>
                  <a:gd name="T12" fmla="*/ 0 w 4"/>
                  <a:gd name="T13" fmla="*/ 3 h 6"/>
                  <a:gd name="T14" fmla="*/ 1 w 4"/>
                  <a:gd name="T15" fmla="*/ 2 h 6"/>
                  <a:gd name="T16" fmla="*/ 2 w 4"/>
                  <a:gd name="T17" fmla="*/ 1 h 6"/>
                  <a:gd name="T18" fmla="*/ 3 w 4"/>
                  <a:gd name="T19" fmla="*/ 1 h 6"/>
                  <a:gd name="T20" fmla="*/ 4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29" name="Freeform 2264">
                <a:extLst>
                  <a:ext uri="{FF2B5EF4-FFF2-40B4-BE49-F238E27FC236}">
                    <a16:creationId xmlns:a16="http://schemas.microsoft.com/office/drawing/2014/main" id="{00000000-0008-0000-0300-0000A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655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0" name="Freeform 2265">
                <a:extLst>
                  <a:ext uri="{FF2B5EF4-FFF2-40B4-BE49-F238E27FC236}">
                    <a16:creationId xmlns:a16="http://schemas.microsoft.com/office/drawing/2014/main" id="{00000000-0008-0000-0300-0000A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" y="651"/>
                <a:ext cx="8" cy="4"/>
              </a:xfrm>
              <a:custGeom>
                <a:avLst/>
                <a:gdLst>
                  <a:gd name="T0" fmla="*/ 7 w 8"/>
                  <a:gd name="T1" fmla="*/ 4 h 4"/>
                  <a:gd name="T2" fmla="*/ 6 w 8"/>
                  <a:gd name="T3" fmla="*/ 3 h 4"/>
                  <a:gd name="T4" fmla="*/ 7 w 8"/>
                  <a:gd name="T5" fmla="*/ 2 h 4"/>
                  <a:gd name="T6" fmla="*/ 8 w 8"/>
                  <a:gd name="T7" fmla="*/ 1 h 4"/>
                  <a:gd name="T8" fmla="*/ 8 w 8"/>
                  <a:gd name="T9" fmla="*/ 0 h 4"/>
                  <a:gd name="T10" fmla="*/ 7 w 8"/>
                  <a:gd name="T11" fmla="*/ 0 h 4"/>
                  <a:gd name="T12" fmla="*/ 7 w 8"/>
                  <a:gd name="T13" fmla="*/ 1 h 4"/>
                  <a:gd name="T14" fmla="*/ 5 w 8"/>
                  <a:gd name="T15" fmla="*/ 2 h 4"/>
                  <a:gd name="T16" fmla="*/ 3 w 8"/>
                  <a:gd name="T17" fmla="*/ 3 h 4"/>
                  <a:gd name="T18" fmla="*/ 1 w 8"/>
                  <a:gd name="T19" fmla="*/ 3 h 4"/>
                  <a:gd name="T20" fmla="*/ 0 w 8"/>
                  <a:gd name="T21" fmla="*/ 2 h 4"/>
                  <a:gd name="T22" fmla="*/ 0 w 8"/>
                  <a:gd name="T23" fmla="*/ 1 h 4"/>
                  <a:gd name="T24" fmla="*/ 0 w 8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7" y="4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1" name="Freeform 2266">
                <a:extLst>
                  <a:ext uri="{FF2B5EF4-FFF2-40B4-BE49-F238E27FC236}">
                    <a16:creationId xmlns:a16="http://schemas.microsoft.com/office/drawing/2014/main" id="{00000000-0008-0000-0300-0000A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" y="65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3 w 3"/>
                  <a:gd name="T5" fmla="*/ 0 h 3"/>
                  <a:gd name="T6" fmla="*/ 1 w 3"/>
                  <a:gd name="T7" fmla="*/ 1 h 3"/>
                  <a:gd name="T8" fmla="*/ 0 w 3"/>
                  <a:gd name="T9" fmla="*/ 2 h 3"/>
                  <a:gd name="T10" fmla="*/ 0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2" name="Freeform 2267">
                <a:extLst>
                  <a:ext uri="{FF2B5EF4-FFF2-40B4-BE49-F238E27FC236}">
                    <a16:creationId xmlns:a16="http://schemas.microsoft.com/office/drawing/2014/main" id="{00000000-0008-0000-0300-0000A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" y="653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5 w 6"/>
                  <a:gd name="T3" fmla="*/ 2 h 4"/>
                  <a:gd name="T4" fmla="*/ 2 w 6"/>
                  <a:gd name="T5" fmla="*/ 3 h 4"/>
                  <a:gd name="T6" fmla="*/ 2 w 6"/>
                  <a:gd name="T7" fmla="*/ 4 h 4"/>
                  <a:gd name="T8" fmla="*/ 0 w 6"/>
                  <a:gd name="T9" fmla="*/ 4 h 4"/>
                  <a:gd name="T10" fmla="*/ 0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5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3" name="Freeform 2268">
                <a:extLst>
                  <a:ext uri="{FF2B5EF4-FFF2-40B4-BE49-F238E27FC236}">
                    <a16:creationId xmlns:a16="http://schemas.microsoft.com/office/drawing/2014/main" id="{00000000-0008-0000-0300-0000A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" y="65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4" name="Freeform 2269">
                <a:extLst>
                  <a:ext uri="{FF2B5EF4-FFF2-40B4-BE49-F238E27FC236}">
                    <a16:creationId xmlns:a16="http://schemas.microsoft.com/office/drawing/2014/main" id="{00000000-0008-0000-0300-0000A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" y="65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5" name="Freeform 2270">
                <a:extLst>
                  <a:ext uri="{FF2B5EF4-FFF2-40B4-BE49-F238E27FC236}">
                    <a16:creationId xmlns:a16="http://schemas.microsoft.com/office/drawing/2014/main" id="{00000000-0008-0000-0300-0000A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646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2 w 9"/>
                  <a:gd name="T3" fmla="*/ 9 h 11"/>
                  <a:gd name="T4" fmla="*/ 4 w 9"/>
                  <a:gd name="T5" fmla="*/ 7 h 11"/>
                  <a:gd name="T6" fmla="*/ 5 w 9"/>
                  <a:gd name="T7" fmla="*/ 9 h 11"/>
                  <a:gd name="T8" fmla="*/ 6 w 9"/>
                  <a:gd name="T9" fmla="*/ 8 h 11"/>
                  <a:gd name="T10" fmla="*/ 8 w 9"/>
                  <a:gd name="T11" fmla="*/ 7 h 11"/>
                  <a:gd name="T12" fmla="*/ 9 w 9"/>
                  <a:gd name="T13" fmla="*/ 3 h 11"/>
                  <a:gd name="T14" fmla="*/ 9 w 9"/>
                  <a:gd name="T15" fmla="*/ 2 h 11"/>
                  <a:gd name="T16" fmla="*/ 5 w 9"/>
                  <a:gd name="T17" fmla="*/ 0 h 11"/>
                  <a:gd name="T18" fmla="*/ 5 w 9"/>
                  <a:gd name="T19" fmla="*/ 5 h 11"/>
                  <a:gd name="T20" fmla="*/ 3 w 9"/>
                  <a:gd name="T21" fmla="*/ 3 h 11"/>
                  <a:gd name="T22" fmla="*/ 2 w 9"/>
                  <a:gd name="T23" fmla="*/ 3 h 11"/>
                  <a:gd name="T24" fmla="*/ 2 w 9"/>
                  <a:gd name="T25" fmla="*/ 6 h 11"/>
                  <a:gd name="T26" fmla="*/ 0 w 9"/>
                  <a:gd name="T27" fmla="*/ 7 h 11"/>
                  <a:gd name="T28" fmla="*/ 0 w 9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1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6" name="Line 2271">
                <a:extLst>
                  <a:ext uri="{FF2B5EF4-FFF2-40B4-BE49-F238E27FC236}">
                    <a16:creationId xmlns:a16="http://schemas.microsoft.com/office/drawing/2014/main" id="{00000000-0008-0000-0300-0000A8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657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7" name="Freeform 2272">
                <a:extLst>
                  <a:ext uri="{FF2B5EF4-FFF2-40B4-BE49-F238E27FC236}">
                    <a16:creationId xmlns:a16="http://schemas.microsoft.com/office/drawing/2014/main" id="{00000000-0008-0000-0300-0000A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" y="655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3 w 7"/>
                  <a:gd name="T3" fmla="*/ 0 h 2"/>
                  <a:gd name="T4" fmla="*/ 4 w 7"/>
                  <a:gd name="T5" fmla="*/ 1 h 2"/>
                  <a:gd name="T6" fmla="*/ 4 w 7"/>
                  <a:gd name="T7" fmla="*/ 1 h 2"/>
                  <a:gd name="T8" fmla="*/ 6 w 7"/>
                  <a:gd name="T9" fmla="*/ 2 h 2"/>
                  <a:gd name="T10" fmla="*/ 7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8" name="Line 2273">
                <a:extLst>
                  <a:ext uri="{FF2B5EF4-FFF2-40B4-BE49-F238E27FC236}">
                    <a16:creationId xmlns:a16="http://schemas.microsoft.com/office/drawing/2014/main" id="{00000000-0008-0000-0300-0000AA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657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39" name="Freeform 2274">
                <a:extLst>
                  <a:ext uri="{FF2B5EF4-FFF2-40B4-BE49-F238E27FC236}">
                    <a16:creationId xmlns:a16="http://schemas.microsoft.com/office/drawing/2014/main" id="{00000000-0008-0000-0300-0000A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65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0" name="Freeform 2275">
                <a:extLst>
                  <a:ext uri="{FF2B5EF4-FFF2-40B4-BE49-F238E27FC236}">
                    <a16:creationId xmlns:a16="http://schemas.microsoft.com/office/drawing/2014/main" id="{00000000-0008-0000-0300-0000A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" y="65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1 h 2"/>
                  <a:gd name="T4" fmla="*/ 1 w 4"/>
                  <a:gd name="T5" fmla="*/ 0 h 2"/>
                  <a:gd name="T6" fmla="*/ 4 w 4"/>
                  <a:gd name="T7" fmla="*/ 0 h 2"/>
                  <a:gd name="T8" fmla="*/ 4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1" name="Freeform 2276">
                <a:extLst>
                  <a:ext uri="{FF2B5EF4-FFF2-40B4-BE49-F238E27FC236}">
                    <a16:creationId xmlns:a16="http://schemas.microsoft.com/office/drawing/2014/main" id="{00000000-0008-0000-0300-0000A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" y="657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1 h 1"/>
                  <a:gd name="T4" fmla="*/ 3 w 5"/>
                  <a:gd name="T5" fmla="*/ 1 h 1"/>
                  <a:gd name="T6" fmla="*/ 5 w 5"/>
                  <a:gd name="T7" fmla="*/ 1 h 1"/>
                  <a:gd name="T8" fmla="*/ 5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2" name="Line 2277">
                <a:extLst>
                  <a:ext uri="{FF2B5EF4-FFF2-40B4-BE49-F238E27FC236}">
                    <a16:creationId xmlns:a16="http://schemas.microsoft.com/office/drawing/2014/main" id="{00000000-0008-0000-0300-0000AE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" y="658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3" name="Freeform 2278">
                <a:extLst>
                  <a:ext uri="{FF2B5EF4-FFF2-40B4-BE49-F238E27FC236}">
                    <a16:creationId xmlns:a16="http://schemas.microsoft.com/office/drawing/2014/main" id="{00000000-0008-0000-0300-0000A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" y="656"/>
                <a:ext cx="10" cy="3"/>
              </a:xfrm>
              <a:custGeom>
                <a:avLst/>
                <a:gdLst>
                  <a:gd name="T0" fmla="*/ 10 w 10"/>
                  <a:gd name="T1" fmla="*/ 1 h 3"/>
                  <a:gd name="T2" fmla="*/ 10 w 10"/>
                  <a:gd name="T3" fmla="*/ 2 h 3"/>
                  <a:gd name="T4" fmla="*/ 7 w 10"/>
                  <a:gd name="T5" fmla="*/ 2 h 3"/>
                  <a:gd name="T6" fmla="*/ 7 w 10"/>
                  <a:gd name="T7" fmla="*/ 3 h 3"/>
                  <a:gd name="T8" fmla="*/ 5 w 10"/>
                  <a:gd name="T9" fmla="*/ 3 h 3"/>
                  <a:gd name="T10" fmla="*/ 0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10" y="1"/>
                    </a:moveTo>
                    <a:lnTo>
                      <a:pt x="10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4" name="Freeform 2279">
                <a:extLst>
                  <a:ext uri="{FF2B5EF4-FFF2-40B4-BE49-F238E27FC236}">
                    <a16:creationId xmlns:a16="http://schemas.microsoft.com/office/drawing/2014/main" id="{00000000-0008-0000-0300-0000B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" y="65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5" name="Freeform 2280">
                <a:extLst>
                  <a:ext uri="{FF2B5EF4-FFF2-40B4-BE49-F238E27FC236}">
                    <a16:creationId xmlns:a16="http://schemas.microsoft.com/office/drawing/2014/main" id="{00000000-0008-0000-0300-0000B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653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4 h 6"/>
                  <a:gd name="T4" fmla="*/ 4 w 4"/>
                  <a:gd name="T5" fmla="*/ 3 h 6"/>
                  <a:gd name="T6" fmla="*/ 3 w 4"/>
                  <a:gd name="T7" fmla="*/ 3 h 6"/>
                  <a:gd name="T8" fmla="*/ 3 w 4"/>
                  <a:gd name="T9" fmla="*/ 1 h 6"/>
                  <a:gd name="T10" fmla="*/ 2 w 4"/>
                  <a:gd name="T11" fmla="*/ 0 h 6"/>
                  <a:gd name="T12" fmla="*/ 0 w 4"/>
                  <a:gd name="T13" fmla="*/ 3 h 6"/>
                  <a:gd name="T14" fmla="*/ 1 w 4"/>
                  <a:gd name="T15" fmla="*/ 6 h 6"/>
                  <a:gd name="T16" fmla="*/ 3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6" name="Freeform 2281">
                <a:extLst>
                  <a:ext uri="{FF2B5EF4-FFF2-40B4-BE49-F238E27FC236}">
                    <a16:creationId xmlns:a16="http://schemas.microsoft.com/office/drawing/2014/main" id="{00000000-0008-0000-0300-0000B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" y="65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7" name="Freeform 2282">
                <a:extLst>
                  <a:ext uri="{FF2B5EF4-FFF2-40B4-BE49-F238E27FC236}">
                    <a16:creationId xmlns:a16="http://schemas.microsoft.com/office/drawing/2014/main" id="{00000000-0008-0000-0300-0000B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56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3 w 4"/>
                  <a:gd name="T3" fmla="*/ 1 h 4"/>
                  <a:gd name="T4" fmla="*/ 3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3 w 4"/>
                  <a:gd name="T11" fmla="*/ 3 h 4"/>
                  <a:gd name="T12" fmla="*/ 3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8" name="Freeform 2283">
                <a:extLst>
                  <a:ext uri="{FF2B5EF4-FFF2-40B4-BE49-F238E27FC236}">
                    <a16:creationId xmlns:a16="http://schemas.microsoft.com/office/drawing/2014/main" id="{00000000-0008-0000-0300-0000B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" y="658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0 h 2"/>
                  <a:gd name="T4" fmla="*/ 1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4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49" name="Freeform 2284">
                <a:extLst>
                  <a:ext uri="{FF2B5EF4-FFF2-40B4-BE49-F238E27FC236}">
                    <a16:creationId xmlns:a16="http://schemas.microsoft.com/office/drawing/2014/main" id="{00000000-0008-0000-0300-0000B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6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0" name="Freeform 2285">
                <a:extLst>
                  <a:ext uri="{FF2B5EF4-FFF2-40B4-BE49-F238E27FC236}">
                    <a16:creationId xmlns:a16="http://schemas.microsoft.com/office/drawing/2014/main" id="{00000000-0008-0000-0300-0000B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" y="656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1 w 9"/>
                  <a:gd name="T3" fmla="*/ 4 h 5"/>
                  <a:gd name="T4" fmla="*/ 2 w 9"/>
                  <a:gd name="T5" fmla="*/ 5 h 5"/>
                  <a:gd name="T6" fmla="*/ 3 w 9"/>
                  <a:gd name="T7" fmla="*/ 5 h 5"/>
                  <a:gd name="T8" fmla="*/ 3 w 9"/>
                  <a:gd name="T9" fmla="*/ 4 h 5"/>
                  <a:gd name="T10" fmla="*/ 4 w 9"/>
                  <a:gd name="T11" fmla="*/ 1 h 5"/>
                  <a:gd name="T12" fmla="*/ 5 w 9"/>
                  <a:gd name="T13" fmla="*/ 0 h 5"/>
                  <a:gd name="T14" fmla="*/ 5 w 9"/>
                  <a:gd name="T15" fmla="*/ 1 h 5"/>
                  <a:gd name="T16" fmla="*/ 7 w 9"/>
                  <a:gd name="T17" fmla="*/ 2 h 5"/>
                  <a:gd name="T18" fmla="*/ 8 w 9"/>
                  <a:gd name="T19" fmla="*/ 3 h 5"/>
                  <a:gd name="T20" fmla="*/ 8 w 9"/>
                  <a:gd name="T21" fmla="*/ 3 h 5"/>
                  <a:gd name="T22" fmla="*/ 9 w 9"/>
                  <a:gd name="T2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1" name="Freeform 2286">
                <a:extLst>
                  <a:ext uri="{FF2B5EF4-FFF2-40B4-BE49-F238E27FC236}">
                    <a16:creationId xmlns:a16="http://schemas.microsoft.com/office/drawing/2014/main" id="{00000000-0008-0000-0300-0000B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" y="639"/>
                <a:ext cx="30" cy="22"/>
              </a:xfrm>
              <a:custGeom>
                <a:avLst/>
                <a:gdLst>
                  <a:gd name="T0" fmla="*/ 30 w 30"/>
                  <a:gd name="T1" fmla="*/ 0 h 22"/>
                  <a:gd name="T2" fmla="*/ 27 w 30"/>
                  <a:gd name="T3" fmla="*/ 2 h 22"/>
                  <a:gd name="T4" fmla="*/ 25 w 30"/>
                  <a:gd name="T5" fmla="*/ 3 h 22"/>
                  <a:gd name="T6" fmla="*/ 25 w 30"/>
                  <a:gd name="T7" fmla="*/ 4 h 22"/>
                  <a:gd name="T8" fmla="*/ 22 w 30"/>
                  <a:gd name="T9" fmla="*/ 6 h 22"/>
                  <a:gd name="T10" fmla="*/ 22 w 30"/>
                  <a:gd name="T11" fmla="*/ 6 h 22"/>
                  <a:gd name="T12" fmla="*/ 21 w 30"/>
                  <a:gd name="T13" fmla="*/ 5 h 22"/>
                  <a:gd name="T14" fmla="*/ 20 w 30"/>
                  <a:gd name="T15" fmla="*/ 5 h 22"/>
                  <a:gd name="T16" fmla="*/ 20 w 30"/>
                  <a:gd name="T17" fmla="*/ 6 h 22"/>
                  <a:gd name="T18" fmla="*/ 20 w 30"/>
                  <a:gd name="T19" fmla="*/ 7 h 22"/>
                  <a:gd name="T20" fmla="*/ 20 w 30"/>
                  <a:gd name="T21" fmla="*/ 9 h 22"/>
                  <a:gd name="T22" fmla="*/ 18 w 30"/>
                  <a:gd name="T23" fmla="*/ 11 h 22"/>
                  <a:gd name="T24" fmla="*/ 20 w 30"/>
                  <a:gd name="T25" fmla="*/ 14 h 22"/>
                  <a:gd name="T26" fmla="*/ 20 w 30"/>
                  <a:gd name="T27" fmla="*/ 18 h 22"/>
                  <a:gd name="T28" fmla="*/ 21 w 30"/>
                  <a:gd name="T29" fmla="*/ 19 h 22"/>
                  <a:gd name="T30" fmla="*/ 21 w 30"/>
                  <a:gd name="T31" fmla="*/ 20 h 22"/>
                  <a:gd name="T32" fmla="*/ 20 w 30"/>
                  <a:gd name="T33" fmla="*/ 20 h 22"/>
                  <a:gd name="T34" fmla="*/ 19 w 30"/>
                  <a:gd name="T35" fmla="*/ 21 h 22"/>
                  <a:gd name="T36" fmla="*/ 17 w 30"/>
                  <a:gd name="T37" fmla="*/ 19 h 22"/>
                  <a:gd name="T38" fmla="*/ 15 w 30"/>
                  <a:gd name="T39" fmla="*/ 19 h 22"/>
                  <a:gd name="T40" fmla="*/ 14 w 30"/>
                  <a:gd name="T41" fmla="*/ 21 h 22"/>
                  <a:gd name="T42" fmla="*/ 11 w 30"/>
                  <a:gd name="T43" fmla="*/ 21 h 22"/>
                  <a:gd name="T44" fmla="*/ 10 w 30"/>
                  <a:gd name="T45" fmla="*/ 21 h 22"/>
                  <a:gd name="T46" fmla="*/ 8 w 30"/>
                  <a:gd name="T47" fmla="*/ 22 h 22"/>
                  <a:gd name="T48" fmla="*/ 7 w 30"/>
                  <a:gd name="T49" fmla="*/ 20 h 22"/>
                  <a:gd name="T50" fmla="*/ 9 w 30"/>
                  <a:gd name="T51" fmla="*/ 20 h 22"/>
                  <a:gd name="T52" fmla="*/ 10 w 30"/>
                  <a:gd name="T53" fmla="*/ 19 h 22"/>
                  <a:gd name="T54" fmla="*/ 13 w 30"/>
                  <a:gd name="T55" fmla="*/ 18 h 22"/>
                  <a:gd name="T56" fmla="*/ 14 w 30"/>
                  <a:gd name="T57" fmla="*/ 17 h 22"/>
                  <a:gd name="T58" fmla="*/ 13 w 30"/>
                  <a:gd name="T59" fmla="*/ 16 h 22"/>
                  <a:gd name="T60" fmla="*/ 14 w 30"/>
                  <a:gd name="T61" fmla="*/ 15 h 22"/>
                  <a:gd name="T62" fmla="*/ 15 w 30"/>
                  <a:gd name="T63" fmla="*/ 13 h 22"/>
                  <a:gd name="T64" fmla="*/ 13 w 30"/>
                  <a:gd name="T65" fmla="*/ 14 h 22"/>
                  <a:gd name="T66" fmla="*/ 13 w 30"/>
                  <a:gd name="T67" fmla="*/ 15 h 22"/>
                  <a:gd name="T68" fmla="*/ 12 w 30"/>
                  <a:gd name="T69" fmla="*/ 16 h 22"/>
                  <a:gd name="T70" fmla="*/ 9 w 30"/>
                  <a:gd name="T71" fmla="*/ 19 h 22"/>
                  <a:gd name="T72" fmla="*/ 6 w 30"/>
                  <a:gd name="T73" fmla="*/ 18 h 22"/>
                  <a:gd name="T74" fmla="*/ 5 w 30"/>
                  <a:gd name="T75" fmla="*/ 18 h 22"/>
                  <a:gd name="T76" fmla="*/ 1 w 30"/>
                  <a:gd name="T77" fmla="*/ 17 h 22"/>
                  <a:gd name="T78" fmla="*/ 0 w 30"/>
                  <a:gd name="T7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" h="22">
                    <a:moveTo>
                      <a:pt x="30" y="1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1" y="17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2" name="Freeform 2287">
                <a:extLst>
                  <a:ext uri="{FF2B5EF4-FFF2-40B4-BE49-F238E27FC236}">
                    <a16:creationId xmlns:a16="http://schemas.microsoft.com/office/drawing/2014/main" id="{00000000-0008-0000-0300-0000B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" y="65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3" name="Freeform 2288">
                <a:extLst>
                  <a:ext uri="{FF2B5EF4-FFF2-40B4-BE49-F238E27FC236}">
                    <a16:creationId xmlns:a16="http://schemas.microsoft.com/office/drawing/2014/main" id="{00000000-0008-0000-0300-0000B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66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4" name="Freeform 2289">
                <a:extLst>
                  <a:ext uri="{FF2B5EF4-FFF2-40B4-BE49-F238E27FC236}">
                    <a16:creationId xmlns:a16="http://schemas.microsoft.com/office/drawing/2014/main" id="{00000000-0008-0000-0300-0000B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659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2 h 3"/>
                  <a:gd name="T6" fmla="*/ 4 w 4"/>
                  <a:gd name="T7" fmla="*/ 2 h 3"/>
                  <a:gd name="T8" fmla="*/ 1 w 4"/>
                  <a:gd name="T9" fmla="*/ 2 h 3"/>
                  <a:gd name="T10" fmla="*/ 1 w 4"/>
                  <a:gd name="T11" fmla="*/ 3 h 3"/>
                  <a:gd name="T12" fmla="*/ 0 w 4"/>
                  <a:gd name="T13" fmla="*/ 3 h 3"/>
                  <a:gd name="T14" fmla="*/ 0 w 4"/>
                  <a:gd name="T15" fmla="*/ 2 h 3"/>
                  <a:gd name="T16" fmla="*/ 0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5" name="Freeform 2290">
                <a:extLst>
                  <a:ext uri="{FF2B5EF4-FFF2-40B4-BE49-F238E27FC236}">
                    <a16:creationId xmlns:a16="http://schemas.microsoft.com/office/drawing/2014/main" id="{00000000-0008-0000-0300-0000B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661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3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6" name="Line 2291">
                <a:extLst>
                  <a:ext uri="{FF2B5EF4-FFF2-40B4-BE49-F238E27FC236}">
                    <a16:creationId xmlns:a16="http://schemas.microsoft.com/office/drawing/2014/main" id="{00000000-0008-0000-0300-0000BC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" y="662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7" name="Freeform 2292">
                <a:extLst>
                  <a:ext uri="{FF2B5EF4-FFF2-40B4-BE49-F238E27FC236}">
                    <a16:creationId xmlns:a16="http://schemas.microsoft.com/office/drawing/2014/main" id="{00000000-0008-0000-0300-0000B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" y="6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8" name="Freeform 2293">
                <a:extLst>
                  <a:ext uri="{FF2B5EF4-FFF2-40B4-BE49-F238E27FC236}">
                    <a16:creationId xmlns:a16="http://schemas.microsoft.com/office/drawing/2014/main" id="{00000000-0008-0000-0300-0000B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656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4 h 6"/>
                  <a:gd name="T4" fmla="*/ 0 w 7"/>
                  <a:gd name="T5" fmla="*/ 3 h 6"/>
                  <a:gd name="T6" fmla="*/ 1 w 7"/>
                  <a:gd name="T7" fmla="*/ 3 h 6"/>
                  <a:gd name="T8" fmla="*/ 2 w 7"/>
                  <a:gd name="T9" fmla="*/ 3 h 6"/>
                  <a:gd name="T10" fmla="*/ 3 w 7"/>
                  <a:gd name="T11" fmla="*/ 2 h 6"/>
                  <a:gd name="T12" fmla="*/ 3 w 7"/>
                  <a:gd name="T13" fmla="*/ 2 h 6"/>
                  <a:gd name="T14" fmla="*/ 4 w 7"/>
                  <a:gd name="T15" fmla="*/ 2 h 6"/>
                  <a:gd name="T16" fmla="*/ 5 w 7"/>
                  <a:gd name="T17" fmla="*/ 3 h 6"/>
                  <a:gd name="T18" fmla="*/ 5 w 7"/>
                  <a:gd name="T19" fmla="*/ 3 h 6"/>
                  <a:gd name="T20" fmla="*/ 6 w 7"/>
                  <a:gd name="T21" fmla="*/ 3 h 6"/>
                  <a:gd name="T22" fmla="*/ 5 w 7"/>
                  <a:gd name="T23" fmla="*/ 2 h 6"/>
                  <a:gd name="T24" fmla="*/ 5 w 7"/>
                  <a:gd name="T25" fmla="*/ 2 h 6"/>
                  <a:gd name="T26" fmla="*/ 6 w 7"/>
                  <a:gd name="T27" fmla="*/ 0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59" name="Line 2294">
                <a:extLst>
                  <a:ext uri="{FF2B5EF4-FFF2-40B4-BE49-F238E27FC236}">
                    <a16:creationId xmlns:a16="http://schemas.microsoft.com/office/drawing/2014/main" id="{00000000-0008-0000-0300-0000BF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" y="661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0" name="Freeform 2295">
                <a:extLst>
                  <a:ext uri="{FF2B5EF4-FFF2-40B4-BE49-F238E27FC236}">
                    <a16:creationId xmlns:a16="http://schemas.microsoft.com/office/drawing/2014/main" id="{00000000-0008-0000-0300-0000C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" y="662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1" name="Line 2296">
                <a:extLst>
                  <a:ext uri="{FF2B5EF4-FFF2-40B4-BE49-F238E27FC236}">
                    <a16:creationId xmlns:a16="http://schemas.microsoft.com/office/drawing/2014/main" id="{00000000-0008-0000-0300-0000C1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" y="661"/>
                <a:ext cx="2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2" name="Freeform 2297">
                <a:extLst>
                  <a:ext uri="{FF2B5EF4-FFF2-40B4-BE49-F238E27FC236}">
                    <a16:creationId xmlns:a16="http://schemas.microsoft.com/office/drawing/2014/main" id="{00000000-0008-0000-0300-0000C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" y="65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2 w 2"/>
                  <a:gd name="T5" fmla="*/ 1 h 3"/>
                  <a:gd name="T6" fmla="*/ 2 w 2"/>
                  <a:gd name="T7" fmla="*/ 3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3" name="Freeform 2298">
                <a:extLst>
                  <a:ext uri="{FF2B5EF4-FFF2-40B4-BE49-F238E27FC236}">
                    <a16:creationId xmlns:a16="http://schemas.microsoft.com/office/drawing/2014/main" id="{00000000-0008-0000-0300-0000C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" y="662"/>
                <a:ext cx="4" cy="0"/>
              </a:xfrm>
              <a:custGeom>
                <a:avLst/>
                <a:gdLst>
                  <a:gd name="T0" fmla="*/ 0 w 4"/>
                  <a:gd name="T1" fmla="*/ 1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4" name="Freeform 2299">
                <a:extLst>
                  <a:ext uri="{FF2B5EF4-FFF2-40B4-BE49-F238E27FC236}">
                    <a16:creationId xmlns:a16="http://schemas.microsoft.com/office/drawing/2014/main" id="{00000000-0008-0000-0300-0000C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5" name="Freeform 2300">
                <a:extLst>
                  <a:ext uri="{FF2B5EF4-FFF2-40B4-BE49-F238E27FC236}">
                    <a16:creationId xmlns:a16="http://schemas.microsoft.com/office/drawing/2014/main" id="{00000000-0008-0000-0300-0000C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644"/>
                <a:ext cx="11" cy="18"/>
              </a:xfrm>
              <a:custGeom>
                <a:avLst/>
                <a:gdLst>
                  <a:gd name="T0" fmla="*/ 2 w 11"/>
                  <a:gd name="T1" fmla="*/ 18 h 18"/>
                  <a:gd name="T2" fmla="*/ 1 w 11"/>
                  <a:gd name="T3" fmla="*/ 17 h 18"/>
                  <a:gd name="T4" fmla="*/ 0 w 11"/>
                  <a:gd name="T5" fmla="*/ 17 h 18"/>
                  <a:gd name="T6" fmla="*/ 0 w 11"/>
                  <a:gd name="T7" fmla="*/ 16 h 18"/>
                  <a:gd name="T8" fmla="*/ 1 w 11"/>
                  <a:gd name="T9" fmla="*/ 16 h 18"/>
                  <a:gd name="T10" fmla="*/ 4 w 11"/>
                  <a:gd name="T11" fmla="*/ 15 h 18"/>
                  <a:gd name="T12" fmla="*/ 4 w 11"/>
                  <a:gd name="T13" fmla="*/ 15 h 18"/>
                  <a:gd name="T14" fmla="*/ 7 w 11"/>
                  <a:gd name="T15" fmla="*/ 15 h 18"/>
                  <a:gd name="T16" fmla="*/ 8 w 11"/>
                  <a:gd name="T17" fmla="*/ 15 h 18"/>
                  <a:gd name="T18" fmla="*/ 9 w 11"/>
                  <a:gd name="T19" fmla="*/ 15 h 18"/>
                  <a:gd name="T20" fmla="*/ 10 w 11"/>
                  <a:gd name="T21" fmla="*/ 13 h 18"/>
                  <a:gd name="T22" fmla="*/ 11 w 11"/>
                  <a:gd name="T23" fmla="*/ 13 h 18"/>
                  <a:gd name="T24" fmla="*/ 11 w 11"/>
                  <a:gd name="T25" fmla="*/ 12 h 18"/>
                  <a:gd name="T26" fmla="*/ 9 w 11"/>
                  <a:gd name="T27" fmla="*/ 12 h 18"/>
                  <a:gd name="T28" fmla="*/ 8 w 11"/>
                  <a:gd name="T29" fmla="*/ 13 h 18"/>
                  <a:gd name="T30" fmla="*/ 6 w 11"/>
                  <a:gd name="T31" fmla="*/ 13 h 18"/>
                  <a:gd name="T32" fmla="*/ 3 w 11"/>
                  <a:gd name="T33" fmla="*/ 13 h 18"/>
                  <a:gd name="T34" fmla="*/ 2 w 11"/>
                  <a:gd name="T35" fmla="*/ 13 h 18"/>
                  <a:gd name="T36" fmla="*/ 1 w 11"/>
                  <a:gd name="T37" fmla="*/ 12 h 18"/>
                  <a:gd name="T38" fmla="*/ 2 w 11"/>
                  <a:gd name="T39" fmla="*/ 9 h 18"/>
                  <a:gd name="T40" fmla="*/ 0 w 11"/>
                  <a:gd name="T41" fmla="*/ 7 h 18"/>
                  <a:gd name="T42" fmla="*/ 0 w 11"/>
                  <a:gd name="T43" fmla="*/ 7 h 18"/>
                  <a:gd name="T44" fmla="*/ 2 w 11"/>
                  <a:gd name="T45" fmla="*/ 5 h 18"/>
                  <a:gd name="T46" fmla="*/ 2 w 11"/>
                  <a:gd name="T47" fmla="*/ 5 h 18"/>
                  <a:gd name="T48" fmla="*/ 3 w 11"/>
                  <a:gd name="T49" fmla="*/ 3 h 18"/>
                  <a:gd name="T50" fmla="*/ 4 w 11"/>
                  <a:gd name="T51" fmla="*/ 1 h 18"/>
                  <a:gd name="T52" fmla="*/ 6 w 11"/>
                  <a:gd name="T5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" h="18">
                    <a:moveTo>
                      <a:pt x="2" y="18"/>
                    </a:move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6" name="Freeform 2301">
                <a:extLst>
                  <a:ext uri="{FF2B5EF4-FFF2-40B4-BE49-F238E27FC236}">
                    <a16:creationId xmlns:a16="http://schemas.microsoft.com/office/drawing/2014/main" id="{00000000-0008-0000-0300-0000C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" y="6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7" name="Freeform 2302">
                <a:extLst>
                  <a:ext uri="{FF2B5EF4-FFF2-40B4-BE49-F238E27FC236}">
                    <a16:creationId xmlns:a16="http://schemas.microsoft.com/office/drawing/2014/main" id="{00000000-0008-0000-0300-0000C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6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8" name="Freeform 2303">
                <a:extLst>
                  <a:ext uri="{FF2B5EF4-FFF2-40B4-BE49-F238E27FC236}">
                    <a16:creationId xmlns:a16="http://schemas.microsoft.com/office/drawing/2014/main" id="{00000000-0008-0000-0300-0000C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" y="66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69" name="Line 2304">
                <a:extLst>
                  <a:ext uri="{FF2B5EF4-FFF2-40B4-BE49-F238E27FC236}">
                    <a16:creationId xmlns:a16="http://schemas.microsoft.com/office/drawing/2014/main" id="{00000000-0008-0000-0300-0000C9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662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0" name="Freeform 2305">
                <a:extLst>
                  <a:ext uri="{FF2B5EF4-FFF2-40B4-BE49-F238E27FC236}">
                    <a16:creationId xmlns:a16="http://schemas.microsoft.com/office/drawing/2014/main" id="{00000000-0008-0000-0300-0000C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66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1" name="Freeform 2306">
                <a:extLst>
                  <a:ext uri="{FF2B5EF4-FFF2-40B4-BE49-F238E27FC236}">
                    <a16:creationId xmlns:a16="http://schemas.microsoft.com/office/drawing/2014/main" id="{00000000-0008-0000-0300-0000C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662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2" name="Freeform 2307">
                <a:extLst>
                  <a:ext uri="{FF2B5EF4-FFF2-40B4-BE49-F238E27FC236}">
                    <a16:creationId xmlns:a16="http://schemas.microsoft.com/office/drawing/2014/main" id="{00000000-0008-0000-0300-0000C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6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3" name="Freeform 2308">
                <a:extLst>
                  <a:ext uri="{FF2B5EF4-FFF2-40B4-BE49-F238E27FC236}">
                    <a16:creationId xmlns:a16="http://schemas.microsoft.com/office/drawing/2014/main" id="{00000000-0008-0000-0300-0000C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" y="662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2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4" name="Freeform 2309">
                <a:extLst>
                  <a:ext uri="{FF2B5EF4-FFF2-40B4-BE49-F238E27FC236}">
                    <a16:creationId xmlns:a16="http://schemas.microsoft.com/office/drawing/2014/main" id="{00000000-0008-0000-0300-0000C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66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5" name="Freeform 2310">
                <a:extLst>
                  <a:ext uri="{FF2B5EF4-FFF2-40B4-BE49-F238E27FC236}">
                    <a16:creationId xmlns:a16="http://schemas.microsoft.com/office/drawing/2014/main" id="{00000000-0008-0000-0300-0000C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66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4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1 h 4"/>
                  <a:gd name="T10" fmla="*/ 1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6" name="Freeform 2311">
                <a:extLst>
                  <a:ext uri="{FF2B5EF4-FFF2-40B4-BE49-F238E27FC236}">
                    <a16:creationId xmlns:a16="http://schemas.microsoft.com/office/drawing/2014/main" id="{00000000-0008-0000-0300-0000D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" y="66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2 w 3"/>
                  <a:gd name="T5" fmla="*/ 0 h 3"/>
                  <a:gd name="T6" fmla="*/ 2 w 3"/>
                  <a:gd name="T7" fmla="*/ 0 h 3"/>
                  <a:gd name="T8" fmla="*/ 3 w 3"/>
                  <a:gd name="T9" fmla="*/ 2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7" name="Freeform 2312">
                <a:extLst>
                  <a:ext uri="{FF2B5EF4-FFF2-40B4-BE49-F238E27FC236}">
                    <a16:creationId xmlns:a16="http://schemas.microsoft.com/office/drawing/2014/main" id="{00000000-0008-0000-0300-0000D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665"/>
                <a:ext cx="4" cy="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2 h 4"/>
                  <a:gd name="T4" fmla="*/ 3 w 4"/>
                  <a:gd name="T5" fmla="*/ 0 h 4"/>
                  <a:gd name="T6" fmla="*/ 1 w 4"/>
                  <a:gd name="T7" fmla="*/ 0 h 4"/>
                  <a:gd name="T8" fmla="*/ 0 w 4"/>
                  <a:gd name="T9" fmla="*/ 0 h 4"/>
                  <a:gd name="T10" fmla="*/ 1 w 4"/>
                  <a:gd name="T11" fmla="*/ 1 h 4"/>
                  <a:gd name="T12" fmla="*/ 1 w 4"/>
                  <a:gd name="T13" fmla="*/ 2 h 4"/>
                  <a:gd name="T14" fmla="*/ 2 w 4"/>
                  <a:gd name="T15" fmla="*/ 2 h 4"/>
                  <a:gd name="T16" fmla="*/ 2 w 4"/>
                  <a:gd name="T17" fmla="*/ 3 h 4"/>
                  <a:gd name="T18" fmla="*/ 3 w 4"/>
                  <a:gd name="T19" fmla="*/ 4 h 4"/>
                  <a:gd name="T20" fmla="*/ 3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8" name="Freeform 2313">
                <a:extLst>
                  <a:ext uri="{FF2B5EF4-FFF2-40B4-BE49-F238E27FC236}">
                    <a16:creationId xmlns:a16="http://schemas.microsoft.com/office/drawing/2014/main" id="{00000000-0008-0000-0300-0000D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664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5 h 6"/>
                  <a:gd name="T4" fmla="*/ 1 w 4"/>
                  <a:gd name="T5" fmla="*/ 3 h 6"/>
                  <a:gd name="T6" fmla="*/ 0 w 4"/>
                  <a:gd name="T7" fmla="*/ 0 h 6"/>
                  <a:gd name="T8" fmla="*/ 3 w 4"/>
                  <a:gd name="T9" fmla="*/ 0 h 6"/>
                  <a:gd name="T10" fmla="*/ 4 w 4"/>
                  <a:gd name="T11" fmla="*/ 3 h 6"/>
                  <a:gd name="T12" fmla="*/ 4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3"/>
                    </a:lnTo>
                    <a:lnTo>
                      <a:pt x="4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79" name="Freeform 2314">
                <a:extLst>
                  <a:ext uri="{FF2B5EF4-FFF2-40B4-BE49-F238E27FC236}">
                    <a16:creationId xmlns:a16="http://schemas.microsoft.com/office/drawing/2014/main" id="{00000000-0008-0000-0300-0000D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67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0" name="Freeform 2315">
                <a:extLst>
                  <a:ext uri="{FF2B5EF4-FFF2-40B4-BE49-F238E27FC236}">
                    <a16:creationId xmlns:a16="http://schemas.microsoft.com/office/drawing/2014/main" id="{00000000-0008-0000-0300-0000D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" y="663"/>
                <a:ext cx="7" cy="8"/>
              </a:xfrm>
              <a:custGeom>
                <a:avLst/>
                <a:gdLst>
                  <a:gd name="T0" fmla="*/ 3 w 7"/>
                  <a:gd name="T1" fmla="*/ 8 h 8"/>
                  <a:gd name="T2" fmla="*/ 2 w 7"/>
                  <a:gd name="T3" fmla="*/ 8 h 8"/>
                  <a:gd name="T4" fmla="*/ 1 w 7"/>
                  <a:gd name="T5" fmla="*/ 8 h 8"/>
                  <a:gd name="T6" fmla="*/ 0 w 7"/>
                  <a:gd name="T7" fmla="*/ 7 h 8"/>
                  <a:gd name="T8" fmla="*/ 0 w 7"/>
                  <a:gd name="T9" fmla="*/ 7 h 8"/>
                  <a:gd name="T10" fmla="*/ 0 w 7"/>
                  <a:gd name="T11" fmla="*/ 5 h 8"/>
                  <a:gd name="T12" fmla="*/ 1 w 7"/>
                  <a:gd name="T13" fmla="*/ 3 h 8"/>
                  <a:gd name="T14" fmla="*/ 0 w 7"/>
                  <a:gd name="T15" fmla="*/ 1 h 8"/>
                  <a:gd name="T16" fmla="*/ 0 w 7"/>
                  <a:gd name="T17" fmla="*/ 0 h 8"/>
                  <a:gd name="T18" fmla="*/ 2 w 7"/>
                  <a:gd name="T19" fmla="*/ 1 h 8"/>
                  <a:gd name="T20" fmla="*/ 2 w 7"/>
                  <a:gd name="T21" fmla="*/ 2 h 8"/>
                  <a:gd name="T22" fmla="*/ 3 w 7"/>
                  <a:gd name="T23" fmla="*/ 2 h 8"/>
                  <a:gd name="T24" fmla="*/ 3 w 7"/>
                  <a:gd name="T25" fmla="*/ 2 h 8"/>
                  <a:gd name="T26" fmla="*/ 3 w 7"/>
                  <a:gd name="T27" fmla="*/ 1 h 8"/>
                  <a:gd name="T28" fmla="*/ 3 w 7"/>
                  <a:gd name="T29" fmla="*/ 0 h 8"/>
                  <a:gd name="T30" fmla="*/ 4 w 7"/>
                  <a:gd name="T31" fmla="*/ 0 h 8"/>
                  <a:gd name="T32" fmla="*/ 4 w 7"/>
                  <a:gd name="T33" fmla="*/ 0 h 8"/>
                  <a:gd name="T34" fmla="*/ 7 w 7"/>
                  <a:gd name="T35" fmla="*/ 0 h 8"/>
                  <a:gd name="T36" fmla="*/ 7 w 7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1" name="Freeform 2316">
                <a:extLst>
                  <a:ext uri="{FF2B5EF4-FFF2-40B4-BE49-F238E27FC236}">
                    <a16:creationId xmlns:a16="http://schemas.microsoft.com/office/drawing/2014/main" id="{00000000-0008-0000-0300-0000D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671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2" name="Freeform 2317">
                <a:extLst>
                  <a:ext uri="{FF2B5EF4-FFF2-40B4-BE49-F238E27FC236}">
                    <a16:creationId xmlns:a16="http://schemas.microsoft.com/office/drawing/2014/main" id="{00000000-0008-0000-0300-0000D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67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3" name="Freeform 2318">
                <a:extLst>
                  <a:ext uri="{FF2B5EF4-FFF2-40B4-BE49-F238E27FC236}">
                    <a16:creationId xmlns:a16="http://schemas.microsoft.com/office/drawing/2014/main" id="{00000000-0008-0000-0300-0000D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668"/>
                <a:ext cx="14" cy="5"/>
              </a:xfrm>
              <a:custGeom>
                <a:avLst/>
                <a:gdLst>
                  <a:gd name="T0" fmla="*/ 14 w 14"/>
                  <a:gd name="T1" fmla="*/ 3 h 5"/>
                  <a:gd name="T2" fmla="*/ 14 w 14"/>
                  <a:gd name="T3" fmla="*/ 3 h 5"/>
                  <a:gd name="T4" fmla="*/ 13 w 14"/>
                  <a:gd name="T5" fmla="*/ 3 h 5"/>
                  <a:gd name="T6" fmla="*/ 12 w 14"/>
                  <a:gd name="T7" fmla="*/ 2 h 5"/>
                  <a:gd name="T8" fmla="*/ 12 w 14"/>
                  <a:gd name="T9" fmla="*/ 2 h 5"/>
                  <a:gd name="T10" fmla="*/ 11 w 14"/>
                  <a:gd name="T11" fmla="*/ 2 h 5"/>
                  <a:gd name="T12" fmla="*/ 12 w 14"/>
                  <a:gd name="T13" fmla="*/ 0 h 5"/>
                  <a:gd name="T14" fmla="*/ 11 w 14"/>
                  <a:gd name="T15" fmla="*/ 0 h 5"/>
                  <a:gd name="T16" fmla="*/ 9 w 14"/>
                  <a:gd name="T17" fmla="*/ 1 h 5"/>
                  <a:gd name="T18" fmla="*/ 7 w 14"/>
                  <a:gd name="T19" fmla="*/ 1 h 5"/>
                  <a:gd name="T20" fmla="*/ 6 w 14"/>
                  <a:gd name="T21" fmla="*/ 1 h 5"/>
                  <a:gd name="T22" fmla="*/ 5 w 14"/>
                  <a:gd name="T23" fmla="*/ 4 h 5"/>
                  <a:gd name="T24" fmla="*/ 4 w 14"/>
                  <a:gd name="T25" fmla="*/ 5 h 5"/>
                  <a:gd name="T26" fmla="*/ 3 w 14"/>
                  <a:gd name="T27" fmla="*/ 4 h 5"/>
                  <a:gd name="T28" fmla="*/ 1 w 14"/>
                  <a:gd name="T29" fmla="*/ 4 h 5"/>
                  <a:gd name="T30" fmla="*/ 1 w 14"/>
                  <a:gd name="T31" fmla="*/ 2 h 5"/>
                  <a:gd name="T32" fmla="*/ 0 w 14"/>
                  <a:gd name="T3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5">
                    <a:moveTo>
                      <a:pt x="14" y="3"/>
                    </a:moveTo>
                    <a:lnTo>
                      <a:pt x="14" y="3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4" name="Freeform 2319">
                <a:extLst>
                  <a:ext uri="{FF2B5EF4-FFF2-40B4-BE49-F238E27FC236}">
                    <a16:creationId xmlns:a16="http://schemas.microsoft.com/office/drawing/2014/main" id="{00000000-0008-0000-0300-0000D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" y="666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7 h 7"/>
                  <a:gd name="T4" fmla="*/ 2 w 3"/>
                  <a:gd name="T5" fmla="*/ 6 h 7"/>
                  <a:gd name="T6" fmla="*/ 1 w 3"/>
                  <a:gd name="T7" fmla="*/ 5 h 7"/>
                  <a:gd name="T8" fmla="*/ 0 w 3"/>
                  <a:gd name="T9" fmla="*/ 2 h 7"/>
                  <a:gd name="T10" fmla="*/ 0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5" name="Freeform 2320">
                <a:extLst>
                  <a:ext uri="{FF2B5EF4-FFF2-40B4-BE49-F238E27FC236}">
                    <a16:creationId xmlns:a16="http://schemas.microsoft.com/office/drawing/2014/main" id="{00000000-0008-0000-0300-0000D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67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1 w 1"/>
                  <a:gd name="T5" fmla="*/ 1 h 3"/>
                  <a:gd name="T6" fmla="*/ 1 w 1"/>
                  <a:gd name="T7" fmla="*/ 0 h 3"/>
                  <a:gd name="T8" fmla="*/ 1 w 1"/>
                  <a:gd name="T9" fmla="*/ 1 h 3"/>
                  <a:gd name="T10" fmla="*/ 0 w 1"/>
                  <a:gd name="T11" fmla="*/ 0 h 3"/>
                  <a:gd name="T12" fmla="*/ 0 w 1"/>
                  <a:gd name="T13" fmla="*/ 0 h 3"/>
                  <a:gd name="T14" fmla="*/ 0 w 1"/>
                  <a:gd name="T15" fmla="*/ 1 h 3"/>
                  <a:gd name="T16" fmla="*/ 0 w 1"/>
                  <a:gd name="T17" fmla="*/ 2 h 3"/>
                  <a:gd name="T18" fmla="*/ 0 w 1"/>
                  <a:gd name="T19" fmla="*/ 3 h 3"/>
                  <a:gd name="T20" fmla="*/ 1 w 1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6" name="Line 2321">
                <a:extLst>
                  <a:ext uri="{FF2B5EF4-FFF2-40B4-BE49-F238E27FC236}">
                    <a16:creationId xmlns:a16="http://schemas.microsoft.com/office/drawing/2014/main" id="{00000000-0008-0000-0300-0000DA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" y="675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7" name="Freeform 2322">
                <a:extLst>
                  <a:ext uri="{FF2B5EF4-FFF2-40B4-BE49-F238E27FC236}">
                    <a16:creationId xmlns:a16="http://schemas.microsoft.com/office/drawing/2014/main" id="{00000000-0008-0000-0300-0000D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" y="667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2 h 8"/>
                  <a:gd name="T6" fmla="*/ 5 w 6"/>
                  <a:gd name="T7" fmla="*/ 3 h 8"/>
                  <a:gd name="T8" fmla="*/ 2 w 6"/>
                  <a:gd name="T9" fmla="*/ 4 h 8"/>
                  <a:gd name="T10" fmla="*/ 1 w 6"/>
                  <a:gd name="T11" fmla="*/ 5 h 8"/>
                  <a:gd name="T12" fmla="*/ 0 w 6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8" name="Freeform 2323">
                <a:extLst>
                  <a:ext uri="{FF2B5EF4-FFF2-40B4-BE49-F238E27FC236}">
                    <a16:creationId xmlns:a16="http://schemas.microsoft.com/office/drawing/2014/main" id="{00000000-0008-0000-0300-0000D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" y="67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89" name="Freeform 2324">
                <a:extLst>
                  <a:ext uri="{FF2B5EF4-FFF2-40B4-BE49-F238E27FC236}">
                    <a16:creationId xmlns:a16="http://schemas.microsoft.com/office/drawing/2014/main" id="{00000000-0008-0000-0300-0000DD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7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0" name="Freeform 2325">
                <a:extLst>
                  <a:ext uri="{FF2B5EF4-FFF2-40B4-BE49-F238E27FC236}">
                    <a16:creationId xmlns:a16="http://schemas.microsoft.com/office/drawing/2014/main" id="{00000000-0008-0000-0300-0000D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" y="670"/>
                <a:ext cx="9" cy="6"/>
              </a:xfrm>
              <a:custGeom>
                <a:avLst/>
                <a:gdLst>
                  <a:gd name="T0" fmla="*/ 0 w 9"/>
                  <a:gd name="T1" fmla="*/ 5 h 6"/>
                  <a:gd name="T2" fmla="*/ 1 w 9"/>
                  <a:gd name="T3" fmla="*/ 3 h 6"/>
                  <a:gd name="T4" fmla="*/ 3 w 9"/>
                  <a:gd name="T5" fmla="*/ 2 h 6"/>
                  <a:gd name="T6" fmla="*/ 4 w 9"/>
                  <a:gd name="T7" fmla="*/ 1 h 6"/>
                  <a:gd name="T8" fmla="*/ 6 w 9"/>
                  <a:gd name="T9" fmla="*/ 0 h 6"/>
                  <a:gd name="T10" fmla="*/ 7 w 9"/>
                  <a:gd name="T11" fmla="*/ 2 h 6"/>
                  <a:gd name="T12" fmla="*/ 9 w 9"/>
                  <a:gd name="T13" fmla="*/ 4 h 6"/>
                  <a:gd name="T14" fmla="*/ 9 w 9"/>
                  <a:gd name="T15" fmla="*/ 5 h 6"/>
                  <a:gd name="T16" fmla="*/ 8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1" name="Freeform 2326">
                <a:extLst>
                  <a:ext uri="{FF2B5EF4-FFF2-40B4-BE49-F238E27FC236}">
                    <a16:creationId xmlns:a16="http://schemas.microsoft.com/office/drawing/2014/main" id="{00000000-0008-0000-0300-0000D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67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1 h 4"/>
                  <a:gd name="T4" fmla="*/ 0 w 3"/>
                  <a:gd name="T5" fmla="*/ 0 h 4"/>
                  <a:gd name="T6" fmla="*/ 1 w 3"/>
                  <a:gd name="T7" fmla="*/ 3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2" name="Freeform 2327">
                <a:extLst>
                  <a:ext uri="{FF2B5EF4-FFF2-40B4-BE49-F238E27FC236}">
                    <a16:creationId xmlns:a16="http://schemas.microsoft.com/office/drawing/2014/main" id="{00000000-0008-0000-0300-0000E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6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3" name="Freeform 2328">
                <a:extLst>
                  <a:ext uri="{FF2B5EF4-FFF2-40B4-BE49-F238E27FC236}">
                    <a16:creationId xmlns:a16="http://schemas.microsoft.com/office/drawing/2014/main" id="{00000000-0008-0000-0300-0000E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67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4" name="Freeform 2329">
                <a:extLst>
                  <a:ext uri="{FF2B5EF4-FFF2-40B4-BE49-F238E27FC236}">
                    <a16:creationId xmlns:a16="http://schemas.microsoft.com/office/drawing/2014/main" id="{00000000-0008-0000-0300-0000E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676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5" name="Freeform 2330">
                <a:extLst>
                  <a:ext uri="{FF2B5EF4-FFF2-40B4-BE49-F238E27FC236}">
                    <a16:creationId xmlns:a16="http://schemas.microsoft.com/office/drawing/2014/main" id="{00000000-0008-0000-0300-0000E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672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6 w 7"/>
                  <a:gd name="T3" fmla="*/ 6 h 7"/>
                  <a:gd name="T4" fmla="*/ 4 w 7"/>
                  <a:gd name="T5" fmla="*/ 6 h 7"/>
                  <a:gd name="T6" fmla="*/ 3 w 7"/>
                  <a:gd name="T7" fmla="*/ 4 h 7"/>
                  <a:gd name="T8" fmla="*/ 2 w 7"/>
                  <a:gd name="T9" fmla="*/ 3 h 7"/>
                  <a:gd name="T10" fmla="*/ 2 w 7"/>
                  <a:gd name="T11" fmla="*/ 2 h 7"/>
                  <a:gd name="T12" fmla="*/ 0 w 7"/>
                  <a:gd name="T13" fmla="*/ 0 h 7"/>
                  <a:gd name="T14" fmla="*/ 1 w 7"/>
                  <a:gd name="T15" fmla="*/ 0 h 7"/>
                  <a:gd name="T16" fmla="*/ 1 w 7"/>
                  <a:gd name="T17" fmla="*/ 0 h 7"/>
                  <a:gd name="T18" fmla="*/ 3 w 7"/>
                  <a:gd name="T19" fmla="*/ 0 h 7"/>
                  <a:gd name="T20" fmla="*/ 5 w 7"/>
                  <a:gd name="T21" fmla="*/ 3 h 7"/>
                  <a:gd name="T22" fmla="*/ 6 w 7"/>
                  <a:gd name="T23" fmla="*/ 3 h 7"/>
                  <a:gd name="T24" fmla="*/ 7 w 7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6" y="6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6" name="Line 2331">
                <a:extLst>
                  <a:ext uri="{FF2B5EF4-FFF2-40B4-BE49-F238E27FC236}">
                    <a16:creationId xmlns:a16="http://schemas.microsoft.com/office/drawing/2014/main" id="{00000000-0008-0000-0300-0000E4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" y="677"/>
                <a:ext cx="2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7" name="Freeform 2332">
                <a:extLst>
                  <a:ext uri="{FF2B5EF4-FFF2-40B4-BE49-F238E27FC236}">
                    <a16:creationId xmlns:a16="http://schemas.microsoft.com/office/drawing/2014/main" id="{00000000-0008-0000-0300-0000E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671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3 w 4"/>
                  <a:gd name="T3" fmla="*/ 8 h 9"/>
                  <a:gd name="T4" fmla="*/ 2 w 4"/>
                  <a:gd name="T5" fmla="*/ 6 h 9"/>
                  <a:gd name="T6" fmla="*/ 1 w 4"/>
                  <a:gd name="T7" fmla="*/ 6 h 9"/>
                  <a:gd name="T8" fmla="*/ 0 w 4"/>
                  <a:gd name="T9" fmla="*/ 5 h 9"/>
                  <a:gd name="T10" fmla="*/ 1 w 4"/>
                  <a:gd name="T11" fmla="*/ 3 h 9"/>
                  <a:gd name="T12" fmla="*/ 1 w 4"/>
                  <a:gd name="T13" fmla="*/ 3 h 9"/>
                  <a:gd name="T14" fmla="*/ 3 w 4"/>
                  <a:gd name="T15" fmla="*/ 3 h 9"/>
                  <a:gd name="T16" fmla="*/ 4 w 4"/>
                  <a:gd name="T17" fmla="*/ 2 h 9"/>
                  <a:gd name="T18" fmla="*/ 3 w 4"/>
                  <a:gd name="T19" fmla="*/ 1 h 9"/>
                  <a:gd name="T20" fmla="*/ 4 w 4"/>
                  <a:gd name="T21" fmla="*/ 0 h 9"/>
                  <a:gd name="T22" fmla="*/ 4 w 4"/>
                  <a:gd name="T23" fmla="*/ 0 h 9"/>
                  <a:gd name="T24" fmla="*/ 4 w 4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3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8" name="Freeform 2333">
                <a:extLst>
                  <a:ext uri="{FF2B5EF4-FFF2-40B4-BE49-F238E27FC236}">
                    <a16:creationId xmlns:a16="http://schemas.microsoft.com/office/drawing/2014/main" id="{00000000-0008-0000-0300-0000E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6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1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99" name="Freeform 2334">
                <a:extLst>
                  <a:ext uri="{FF2B5EF4-FFF2-40B4-BE49-F238E27FC236}">
                    <a16:creationId xmlns:a16="http://schemas.microsoft.com/office/drawing/2014/main" id="{00000000-0008-0000-0300-0000E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676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1 w 8"/>
                  <a:gd name="T3" fmla="*/ 2 h 8"/>
                  <a:gd name="T4" fmla="*/ 4 w 8"/>
                  <a:gd name="T5" fmla="*/ 3 h 8"/>
                  <a:gd name="T6" fmla="*/ 4 w 8"/>
                  <a:gd name="T7" fmla="*/ 7 h 8"/>
                  <a:gd name="T8" fmla="*/ 6 w 8"/>
                  <a:gd name="T9" fmla="*/ 8 h 8"/>
                  <a:gd name="T10" fmla="*/ 6 w 8"/>
                  <a:gd name="T11" fmla="*/ 5 h 8"/>
                  <a:gd name="T12" fmla="*/ 6 w 8"/>
                  <a:gd name="T13" fmla="*/ 5 h 8"/>
                  <a:gd name="T14" fmla="*/ 7 w 8"/>
                  <a:gd name="T15" fmla="*/ 7 h 8"/>
                  <a:gd name="T16" fmla="*/ 8 w 8"/>
                  <a:gd name="T1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1" y="2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8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0" name="Freeform 2335">
                <a:extLst>
                  <a:ext uri="{FF2B5EF4-FFF2-40B4-BE49-F238E27FC236}">
                    <a16:creationId xmlns:a16="http://schemas.microsoft.com/office/drawing/2014/main" id="{00000000-0008-0000-0300-0000E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680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4 h 6"/>
                  <a:gd name="T4" fmla="*/ 3 w 3"/>
                  <a:gd name="T5" fmla="*/ 4 h 6"/>
                  <a:gd name="T6" fmla="*/ 1 w 3"/>
                  <a:gd name="T7" fmla="*/ 3 h 6"/>
                  <a:gd name="T8" fmla="*/ 2 w 3"/>
                  <a:gd name="T9" fmla="*/ 2 h 6"/>
                  <a:gd name="T10" fmla="*/ 0 w 3"/>
                  <a:gd name="T11" fmla="*/ 0 h 6"/>
                  <a:gd name="T12" fmla="*/ 0 w 3"/>
                  <a:gd name="T13" fmla="*/ 5 h 6"/>
                  <a:gd name="T14" fmla="*/ 2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1" name="Freeform 2336">
                <a:extLst>
                  <a:ext uri="{FF2B5EF4-FFF2-40B4-BE49-F238E27FC236}">
                    <a16:creationId xmlns:a16="http://schemas.microsoft.com/office/drawing/2014/main" id="{00000000-0008-0000-0300-0000E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" y="677"/>
                <a:ext cx="8" cy="10"/>
              </a:xfrm>
              <a:custGeom>
                <a:avLst/>
                <a:gdLst>
                  <a:gd name="T0" fmla="*/ 7 w 8"/>
                  <a:gd name="T1" fmla="*/ 10 h 10"/>
                  <a:gd name="T2" fmla="*/ 8 w 8"/>
                  <a:gd name="T3" fmla="*/ 9 h 10"/>
                  <a:gd name="T4" fmla="*/ 5 w 8"/>
                  <a:gd name="T5" fmla="*/ 6 h 10"/>
                  <a:gd name="T6" fmla="*/ 5 w 8"/>
                  <a:gd name="T7" fmla="*/ 4 h 10"/>
                  <a:gd name="T8" fmla="*/ 4 w 8"/>
                  <a:gd name="T9" fmla="*/ 3 h 10"/>
                  <a:gd name="T10" fmla="*/ 4 w 8"/>
                  <a:gd name="T11" fmla="*/ 2 h 10"/>
                  <a:gd name="T12" fmla="*/ 0 w 8"/>
                  <a:gd name="T13" fmla="*/ 0 h 10"/>
                  <a:gd name="T14" fmla="*/ 0 w 8"/>
                  <a:gd name="T15" fmla="*/ 1 h 10"/>
                  <a:gd name="T16" fmla="*/ 0 w 8"/>
                  <a:gd name="T17" fmla="*/ 3 h 10"/>
                  <a:gd name="T18" fmla="*/ 0 w 8"/>
                  <a:gd name="T19" fmla="*/ 4 h 10"/>
                  <a:gd name="T20" fmla="*/ 2 w 8"/>
                  <a:gd name="T21" fmla="*/ 6 h 10"/>
                  <a:gd name="T22" fmla="*/ 7 w 8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0">
                    <a:moveTo>
                      <a:pt x="7" y="10"/>
                    </a:moveTo>
                    <a:lnTo>
                      <a:pt x="8" y="9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7" y="1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2" name="Freeform 2337">
                <a:extLst>
                  <a:ext uri="{FF2B5EF4-FFF2-40B4-BE49-F238E27FC236}">
                    <a16:creationId xmlns:a16="http://schemas.microsoft.com/office/drawing/2014/main" id="{00000000-0008-0000-0300-0000E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" y="685"/>
                <a:ext cx="4" cy="5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1 h 5"/>
                  <a:gd name="T4" fmla="*/ 0 w 4"/>
                  <a:gd name="T5" fmla="*/ 0 h 5"/>
                  <a:gd name="T6" fmla="*/ 2 w 4"/>
                  <a:gd name="T7" fmla="*/ 4 h 5"/>
                  <a:gd name="T8" fmla="*/ 3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3" name="Freeform 2338">
                <a:extLst>
                  <a:ext uri="{FF2B5EF4-FFF2-40B4-BE49-F238E27FC236}">
                    <a16:creationId xmlns:a16="http://schemas.microsoft.com/office/drawing/2014/main" id="{00000000-0008-0000-0300-0000E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676"/>
                <a:ext cx="21" cy="14"/>
              </a:xfrm>
              <a:custGeom>
                <a:avLst/>
                <a:gdLst>
                  <a:gd name="T0" fmla="*/ 21 w 21"/>
                  <a:gd name="T1" fmla="*/ 0 h 14"/>
                  <a:gd name="T2" fmla="*/ 20 w 21"/>
                  <a:gd name="T3" fmla="*/ 1 h 14"/>
                  <a:gd name="T4" fmla="*/ 18 w 21"/>
                  <a:gd name="T5" fmla="*/ 2 h 14"/>
                  <a:gd name="T6" fmla="*/ 17 w 21"/>
                  <a:gd name="T7" fmla="*/ 4 h 14"/>
                  <a:gd name="T8" fmla="*/ 17 w 21"/>
                  <a:gd name="T9" fmla="*/ 5 h 14"/>
                  <a:gd name="T10" fmla="*/ 16 w 21"/>
                  <a:gd name="T11" fmla="*/ 4 h 14"/>
                  <a:gd name="T12" fmla="*/ 14 w 21"/>
                  <a:gd name="T13" fmla="*/ 6 h 14"/>
                  <a:gd name="T14" fmla="*/ 13 w 21"/>
                  <a:gd name="T15" fmla="*/ 6 h 14"/>
                  <a:gd name="T16" fmla="*/ 13 w 21"/>
                  <a:gd name="T17" fmla="*/ 6 h 14"/>
                  <a:gd name="T18" fmla="*/ 13 w 21"/>
                  <a:gd name="T19" fmla="*/ 6 h 14"/>
                  <a:gd name="T20" fmla="*/ 13 w 21"/>
                  <a:gd name="T21" fmla="*/ 8 h 14"/>
                  <a:gd name="T22" fmla="*/ 12 w 21"/>
                  <a:gd name="T23" fmla="*/ 9 h 14"/>
                  <a:gd name="T24" fmla="*/ 11 w 21"/>
                  <a:gd name="T25" fmla="*/ 10 h 14"/>
                  <a:gd name="T26" fmla="*/ 9 w 21"/>
                  <a:gd name="T27" fmla="*/ 11 h 14"/>
                  <a:gd name="T28" fmla="*/ 7 w 21"/>
                  <a:gd name="T29" fmla="*/ 11 h 14"/>
                  <a:gd name="T30" fmla="*/ 6 w 21"/>
                  <a:gd name="T31" fmla="*/ 12 h 14"/>
                  <a:gd name="T32" fmla="*/ 6 w 21"/>
                  <a:gd name="T33" fmla="*/ 13 h 14"/>
                  <a:gd name="T34" fmla="*/ 3 w 21"/>
                  <a:gd name="T35" fmla="*/ 14 h 14"/>
                  <a:gd name="T36" fmla="*/ 3 w 21"/>
                  <a:gd name="T37" fmla="*/ 14 h 14"/>
                  <a:gd name="T38" fmla="*/ 2 w 21"/>
                  <a:gd name="T39" fmla="*/ 13 h 14"/>
                  <a:gd name="T40" fmla="*/ 2 w 21"/>
                  <a:gd name="T41" fmla="*/ 13 h 14"/>
                  <a:gd name="T42" fmla="*/ 2 w 21"/>
                  <a:gd name="T43" fmla="*/ 10 h 14"/>
                  <a:gd name="T44" fmla="*/ 1 w 21"/>
                  <a:gd name="T45" fmla="*/ 8 h 14"/>
                  <a:gd name="T46" fmla="*/ 0 w 21"/>
                  <a:gd name="T47" fmla="*/ 7 h 14"/>
                  <a:gd name="T48" fmla="*/ 0 w 21"/>
                  <a:gd name="T49" fmla="*/ 6 h 14"/>
                  <a:gd name="T50" fmla="*/ 1 w 21"/>
                  <a:gd name="T51" fmla="*/ 7 h 14"/>
                  <a:gd name="T52" fmla="*/ 2 w 21"/>
                  <a:gd name="T53" fmla="*/ 8 h 14"/>
                  <a:gd name="T54" fmla="*/ 2 w 21"/>
                  <a:gd name="T55" fmla="*/ 7 h 14"/>
                  <a:gd name="T56" fmla="*/ 2 w 21"/>
                  <a:gd name="T57" fmla="*/ 6 h 14"/>
                  <a:gd name="T58" fmla="*/ 0 w 21"/>
                  <a:gd name="T59" fmla="*/ 3 h 14"/>
                  <a:gd name="T60" fmla="*/ 2 w 21"/>
                  <a:gd name="T61" fmla="*/ 3 h 14"/>
                  <a:gd name="T62" fmla="*/ 2 w 21"/>
                  <a:gd name="T63" fmla="*/ 3 h 14"/>
                  <a:gd name="T64" fmla="*/ 2 w 21"/>
                  <a:gd name="T6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14">
                    <a:moveTo>
                      <a:pt x="21" y="0"/>
                    </a:moveTo>
                    <a:lnTo>
                      <a:pt x="20" y="1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04" name="Line 2339">
                <a:extLst>
                  <a:ext uri="{FF2B5EF4-FFF2-40B4-BE49-F238E27FC236}">
                    <a16:creationId xmlns:a16="http://schemas.microsoft.com/office/drawing/2014/main" id="{00000000-0008-0000-0300-0000EC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" y="686"/>
                <a:ext cx="1" cy="4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620" name="Group 2541">
              <a:extLst>
                <a:ext uri="{FF2B5EF4-FFF2-40B4-BE49-F238E27FC236}">
                  <a16:creationId xmlns:a16="http://schemas.microsoft.com/office/drawing/2014/main" id="{00000000-0008-0000-0300-00000800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9"/>
              <a:ext cx="217" cy="173"/>
              <a:chOff x="0" y="679"/>
              <a:chExt cx="217" cy="173"/>
            </a:xfrm>
          </p:grpSpPr>
          <p:sp>
            <p:nvSpPr>
              <p:cNvPr id="2705" name="Freeform 2341">
                <a:extLst>
                  <a:ext uri="{FF2B5EF4-FFF2-40B4-BE49-F238E27FC236}">
                    <a16:creationId xmlns:a16="http://schemas.microsoft.com/office/drawing/2014/main" id="{00000000-0008-0000-0300-00005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679"/>
                <a:ext cx="3" cy="13"/>
              </a:xfrm>
              <a:custGeom>
                <a:avLst/>
                <a:gdLst>
                  <a:gd name="T0" fmla="*/ 0 w 3"/>
                  <a:gd name="T1" fmla="*/ 13 h 13"/>
                  <a:gd name="T2" fmla="*/ 1 w 3"/>
                  <a:gd name="T3" fmla="*/ 11 h 13"/>
                  <a:gd name="T4" fmla="*/ 1 w 3"/>
                  <a:gd name="T5" fmla="*/ 9 h 13"/>
                  <a:gd name="T6" fmla="*/ 2 w 3"/>
                  <a:gd name="T7" fmla="*/ 7 h 13"/>
                  <a:gd name="T8" fmla="*/ 2 w 3"/>
                  <a:gd name="T9" fmla="*/ 5 h 13"/>
                  <a:gd name="T10" fmla="*/ 2 w 3"/>
                  <a:gd name="T11" fmla="*/ 4 h 13"/>
                  <a:gd name="T12" fmla="*/ 3 w 3"/>
                  <a:gd name="T13" fmla="*/ 4 h 13"/>
                  <a:gd name="T14" fmla="*/ 0 w 3"/>
                  <a:gd name="T15" fmla="*/ 3 h 13"/>
                  <a:gd name="T16" fmla="*/ 0 w 3"/>
                  <a:gd name="T17" fmla="*/ 2 h 13"/>
                  <a:gd name="T18" fmla="*/ 0 w 3"/>
                  <a:gd name="T19" fmla="*/ 1 h 13"/>
                  <a:gd name="T20" fmla="*/ 1 w 3"/>
                  <a:gd name="T21" fmla="*/ 1 h 13"/>
                  <a:gd name="T22" fmla="*/ 2 w 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3">
                    <a:moveTo>
                      <a:pt x="0" y="13"/>
                    </a:moveTo>
                    <a:lnTo>
                      <a:pt x="1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06" name="Line 2342">
                <a:extLst>
                  <a:ext uri="{FF2B5EF4-FFF2-40B4-BE49-F238E27FC236}">
                    <a16:creationId xmlns:a16="http://schemas.microsoft.com/office/drawing/2014/main" id="{00000000-0008-0000-0300-00005E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" y="690"/>
                <a:ext cx="1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07" name="Freeform 2343">
                <a:extLst>
                  <a:ext uri="{FF2B5EF4-FFF2-40B4-BE49-F238E27FC236}">
                    <a16:creationId xmlns:a16="http://schemas.microsoft.com/office/drawing/2014/main" id="{00000000-0008-0000-0300-00005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686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5 w 5"/>
                  <a:gd name="T3" fmla="*/ 6 h 6"/>
                  <a:gd name="T4" fmla="*/ 5 w 5"/>
                  <a:gd name="T5" fmla="*/ 5 h 6"/>
                  <a:gd name="T6" fmla="*/ 5 w 5"/>
                  <a:gd name="T7" fmla="*/ 4 h 6"/>
                  <a:gd name="T8" fmla="*/ 4 w 5"/>
                  <a:gd name="T9" fmla="*/ 2 h 6"/>
                  <a:gd name="T10" fmla="*/ 3 w 5"/>
                  <a:gd name="T11" fmla="*/ 1 h 6"/>
                  <a:gd name="T12" fmla="*/ 3 w 5"/>
                  <a:gd name="T13" fmla="*/ 1 h 6"/>
                  <a:gd name="T14" fmla="*/ 2 w 5"/>
                  <a:gd name="T15" fmla="*/ 1 h 6"/>
                  <a:gd name="T16" fmla="*/ 1 w 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08" name="Freeform 2344">
                <a:extLst>
                  <a:ext uri="{FF2B5EF4-FFF2-40B4-BE49-F238E27FC236}">
                    <a16:creationId xmlns:a16="http://schemas.microsoft.com/office/drawing/2014/main" id="{00000000-0008-0000-0300-00006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686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2 w 4"/>
                  <a:gd name="T3" fmla="*/ 6 h 8"/>
                  <a:gd name="T4" fmla="*/ 0 w 4"/>
                  <a:gd name="T5" fmla="*/ 1 h 8"/>
                  <a:gd name="T6" fmla="*/ 2 w 4"/>
                  <a:gd name="T7" fmla="*/ 0 h 8"/>
                  <a:gd name="T8" fmla="*/ 4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2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09" name="Freeform 2345">
                <a:extLst>
                  <a:ext uri="{FF2B5EF4-FFF2-40B4-BE49-F238E27FC236}">
                    <a16:creationId xmlns:a16="http://schemas.microsoft.com/office/drawing/2014/main" id="{00000000-0008-0000-0300-000061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69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0" name="Freeform 2346">
                <a:extLst>
                  <a:ext uri="{FF2B5EF4-FFF2-40B4-BE49-F238E27FC236}">
                    <a16:creationId xmlns:a16="http://schemas.microsoft.com/office/drawing/2014/main" id="{00000000-0008-0000-0300-000062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683"/>
                <a:ext cx="12" cy="15"/>
              </a:xfrm>
              <a:custGeom>
                <a:avLst/>
                <a:gdLst>
                  <a:gd name="T0" fmla="*/ 12 w 12"/>
                  <a:gd name="T1" fmla="*/ 3 h 15"/>
                  <a:gd name="T2" fmla="*/ 12 w 12"/>
                  <a:gd name="T3" fmla="*/ 1 h 15"/>
                  <a:gd name="T4" fmla="*/ 11 w 12"/>
                  <a:gd name="T5" fmla="*/ 0 h 15"/>
                  <a:gd name="T6" fmla="*/ 11 w 12"/>
                  <a:gd name="T7" fmla="*/ 0 h 15"/>
                  <a:gd name="T8" fmla="*/ 8 w 12"/>
                  <a:gd name="T9" fmla="*/ 4 h 15"/>
                  <a:gd name="T10" fmla="*/ 4 w 12"/>
                  <a:gd name="T11" fmla="*/ 6 h 15"/>
                  <a:gd name="T12" fmla="*/ 4 w 12"/>
                  <a:gd name="T13" fmla="*/ 8 h 15"/>
                  <a:gd name="T14" fmla="*/ 0 w 12"/>
                  <a:gd name="T15" fmla="*/ 9 h 15"/>
                  <a:gd name="T16" fmla="*/ 2 w 12"/>
                  <a:gd name="T17" fmla="*/ 11 h 15"/>
                  <a:gd name="T18" fmla="*/ 5 w 12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5">
                    <a:moveTo>
                      <a:pt x="12" y="3"/>
                    </a:moveTo>
                    <a:lnTo>
                      <a:pt x="12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5" y="1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1" name="Freeform 2347">
                <a:extLst>
                  <a:ext uri="{FF2B5EF4-FFF2-40B4-BE49-F238E27FC236}">
                    <a16:creationId xmlns:a16="http://schemas.microsoft.com/office/drawing/2014/main" id="{00000000-0008-0000-0300-00006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" y="692"/>
                <a:ext cx="5" cy="7"/>
              </a:xfrm>
              <a:custGeom>
                <a:avLst/>
                <a:gdLst>
                  <a:gd name="T0" fmla="*/ 0 w 5"/>
                  <a:gd name="T1" fmla="*/ 6 h 7"/>
                  <a:gd name="T2" fmla="*/ 1 w 5"/>
                  <a:gd name="T3" fmla="*/ 7 h 7"/>
                  <a:gd name="T4" fmla="*/ 2 w 5"/>
                  <a:gd name="T5" fmla="*/ 6 h 7"/>
                  <a:gd name="T6" fmla="*/ 2 w 5"/>
                  <a:gd name="T7" fmla="*/ 5 h 7"/>
                  <a:gd name="T8" fmla="*/ 5 w 5"/>
                  <a:gd name="T9" fmla="*/ 4 h 7"/>
                  <a:gd name="T10" fmla="*/ 5 w 5"/>
                  <a:gd name="T11" fmla="*/ 1 h 7"/>
                  <a:gd name="T12" fmla="*/ 5 w 5"/>
                  <a:gd name="T13" fmla="*/ 0 h 7"/>
                  <a:gd name="T14" fmla="*/ 5 w 5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2" name="Freeform 2348">
                <a:extLst>
                  <a:ext uri="{FF2B5EF4-FFF2-40B4-BE49-F238E27FC236}">
                    <a16:creationId xmlns:a16="http://schemas.microsoft.com/office/drawing/2014/main" id="{00000000-0008-0000-0300-00006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692"/>
                <a:ext cx="6" cy="7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0 h 7"/>
                  <a:gd name="T4" fmla="*/ 1 w 6"/>
                  <a:gd name="T5" fmla="*/ 0 h 7"/>
                  <a:gd name="T6" fmla="*/ 3 w 6"/>
                  <a:gd name="T7" fmla="*/ 1 h 7"/>
                  <a:gd name="T8" fmla="*/ 4 w 6"/>
                  <a:gd name="T9" fmla="*/ 3 h 7"/>
                  <a:gd name="T10" fmla="*/ 5 w 6"/>
                  <a:gd name="T11" fmla="*/ 5 h 7"/>
                  <a:gd name="T12" fmla="*/ 6 w 6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6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3" name="Freeform 2349">
                <a:extLst>
                  <a:ext uri="{FF2B5EF4-FFF2-40B4-BE49-F238E27FC236}">
                    <a16:creationId xmlns:a16="http://schemas.microsoft.com/office/drawing/2014/main" id="{00000000-0008-0000-0300-00006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" y="689"/>
                <a:ext cx="8" cy="11"/>
              </a:xfrm>
              <a:custGeom>
                <a:avLst/>
                <a:gdLst>
                  <a:gd name="T0" fmla="*/ 3 w 8"/>
                  <a:gd name="T1" fmla="*/ 2 h 11"/>
                  <a:gd name="T2" fmla="*/ 0 w 8"/>
                  <a:gd name="T3" fmla="*/ 0 h 11"/>
                  <a:gd name="T4" fmla="*/ 6 w 8"/>
                  <a:gd name="T5" fmla="*/ 11 h 11"/>
                  <a:gd name="T6" fmla="*/ 8 w 8"/>
                  <a:gd name="T7" fmla="*/ 10 h 11"/>
                  <a:gd name="T8" fmla="*/ 7 w 8"/>
                  <a:gd name="T9" fmla="*/ 8 h 11"/>
                  <a:gd name="T10" fmla="*/ 7 w 8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3" y="2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7" y="8"/>
                    </a:lnTo>
                    <a:lnTo>
                      <a:pt x="7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4" name="Freeform 2350">
                <a:extLst>
                  <a:ext uri="{FF2B5EF4-FFF2-40B4-BE49-F238E27FC236}">
                    <a16:creationId xmlns:a16="http://schemas.microsoft.com/office/drawing/2014/main" id="{00000000-0008-0000-0300-00006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" y="692"/>
                <a:ext cx="9" cy="8"/>
              </a:xfrm>
              <a:custGeom>
                <a:avLst/>
                <a:gdLst>
                  <a:gd name="T0" fmla="*/ 0 w 9"/>
                  <a:gd name="T1" fmla="*/ 7 h 8"/>
                  <a:gd name="T2" fmla="*/ 1 w 9"/>
                  <a:gd name="T3" fmla="*/ 8 h 8"/>
                  <a:gd name="T4" fmla="*/ 2 w 9"/>
                  <a:gd name="T5" fmla="*/ 8 h 8"/>
                  <a:gd name="T6" fmla="*/ 3 w 9"/>
                  <a:gd name="T7" fmla="*/ 8 h 8"/>
                  <a:gd name="T8" fmla="*/ 4 w 9"/>
                  <a:gd name="T9" fmla="*/ 8 h 8"/>
                  <a:gd name="T10" fmla="*/ 5 w 9"/>
                  <a:gd name="T11" fmla="*/ 7 h 8"/>
                  <a:gd name="T12" fmla="*/ 5 w 9"/>
                  <a:gd name="T13" fmla="*/ 7 h 8"/>
                  <a:gd name="T14" fmla="*/ 6 w 9"/>
                  <a:gd name="T15" fmla="*/ 6 h 8"/>
                  <a:gd name="T16" fmla="*/ 8 w 9"/>
                  <a:gd name="T17" fmla="*/ 6 h 8"/>
                  <a:gd name="T18" fmla="*/ 8 w 9"/>
                  <a:gd name="T19" fmla="*/ 5 h 8"/>
                  <a:gd name="T20" fmla="*/ 8 w 9"/>
                  <a:gd name="T21" fmla="*/ 4 h 8"/>
                  <a:gd name="T22" fmla="*/ 9 w 9"/>
                  <a:gd name="T23" fmla="*/ 0 h 8"/>
                  <a:gd name="T24" fmla="*/ 9 w 9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0" y="7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5" name="Freeform 2351">
                <a:extLst>
                  <a:ext uri="{FF2B5EF4-FFF2-40B4-BE49-F238E27FC236}">
                    <a16:creationId xmlns:a16="http://schemas.microsoft.com/office/drawing/2014/main" id="{00000000-0008-0000-0300-00006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" y="70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6" name="Freeform 2352">
                <a:extLst>
                  <a:ext uri="{FF2B5EF4-FFF2-40B4-BE49-F238E27FC236}">
                    <a16:creationId xmlns:a16="http://schemas.microsoft.com/office/drawing/2014/main" id="{00000000-0008-0000-0300-00006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" y="7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7" name="Freeform 2353">
                <a:extLst>
                  <a:ext uri="{FF2B5EF4-FFF2-40B4-BE49-F238E27FC236}">
                    <a16:creationId xmlns:a16="http://schemas.microsoft.com/office/drawing/2014/main" id="{00000000-0008-0000-0300-00006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" y="696"/>
                <a:ext cx="16" cy="8"/>
              </a:xfrm>
              <a:custGeom>
                <a:avLst/>
                <a:gdLst>
                  <a:gd name="T0" fmla="*/ 16 w 16"/>
                  <a:gd name="T1" fmla="*/ 5 h 8"/>
                  <a:gd name="T2" fmla="*/ 15 w 16"/>
                  <a:gd name="T3" fmla="*/ 5 h 8"/>
                  <a:gd name="T4" fmla="*/ 13 w 16"/>
                  <a:gd name="T5" fmla="*/ 4 h 8"/>
                  <a:gd name="T6" fmla="*/ 12 w 16"/>
                  <a:gd name="T7" fmla="*/ 5 h 8"/>
                  <a:gd name="T8" fmla="*/ 11 w 16"/>
                  <a:gd name="T9" fmla="*/ 5 h 8"/>
                  <a:gd name="T10" fmla="*/ 10 w 16"/>
                  <a:gd name="T11" fmla="*/ 5 h 8"/>
                  <a:gd name="T12" fmla="*/ 12 w 16"/>
                  <a:gd name="T13" fmla="*/ 3 h 8"/>
                  <a:gd name="T14" fmla="*/ 13 w 16"/>
                  <a:gd name="T15" fmla="*/ 1 h 8"/>
                  <a:gd name="T16" fmla="*/ 14 w 16"/>
                  <a:gd name="T17" fmla="*/ 0 h 8"/>
                  <a:gd name="T18" fmla="*/ 13 w 16"/>
                  <a:gd name="T19" fmla="*/ 0 h 8"/>
                  <a:gd name="T20" fmla="*/ 12 w 16"/>
                  <a:gd name="T21" fmla="*/ 1 h 8"/>
                  <a:gd name="T22" fmla="*/ 11 w 16"/>
                  <a:gd name="T23" fmla="*/ 2 h 8"/>
                  <a:gd name="T24" fmla="*/ 11 w 16"/>
                  <a:gd name="T25" fmla="*/ 1 h 8"/>
                  <a:gd name="T26" fmla="*/ 10 w 16"/>
                  <a:gd name="T27" fmla="*/ 1 h 8"/>
                  <a:gd name="T28" fmla="*/ 10 w 16"/>
                  <a:gd name="T29" fmla="*/ 3 h 8"/>
                  <a:gd name="T30" fmla="*/ 10 w 16"/>
                  <a:gd name="T31" fmla="*/ 3 h 8"/>
                  <a:gd name="T32" fmla="*/ 9 w 16"/>
                  <a:gd name="T33" fmla="*/ 5 h 8"/>
                  <a:gd name="T34" fmla="*/ 9 w 16"/>
                  <a:gd name="T35" fmla="*/ 5 h 8"/>
                  <a:gd name="T36" fmla="*/ 7 w 16"/>
                  <a:gd name="T37" fmla="*/ 5 h 8"/>
                  <a:gd name="T38" fmla="*/ 6 w 16"/>
                  <a:gd name="T39" fmla="*/ 5 h 8"/>
                  <a:gd name="T40" fmla="*/ 5 w 16"/>
                  <a:gd name="T41" fmla="*/ 6 h 8"/>
                  <a:gd name="T42" fmla="*/ 3 w 16"/>
                  <a:gd name="T43" fmla="*/ 8 h 8"/>
                  <a:gd name="T44" fmla="*/ 2 w 16"/>
                  <a:gd name="T45" fmla="*/ 7 h 8"/>
                  <a:gd name="T46" fmla="*/ 1 w 16"/>
                  <a:gd name="T47" fmla="*/ 6 h 8"/>
                  <a:gd name="T48" fmla="*/ 1 w 16"/>
                  <a:gd name="T49" fmla="*/ 6 h 8"/>
                  <a:gd name="T50" fmla="*/ 3 w 16"/>
                  <a:gd name="T51" fmla="*/ 4 h 8"/>
                  <a:gd name="T52" fmla="*/ 4 w 16"/>
                  <a:gd name="T53" fmla="*/ 3 h 8"/>
                  <a:gd name="T54" fmla="*/ 4 w 16"/>
                  <a:gd name="T55" fmla="*/ 2 h 8"/>
                  <a:gd name="T56" fmla="*/ 2 w 16"/>
                  <a:gd name="T57" fmla="*/ 4 h 8"/>
                  <a:gd name="T58" fmla="*/ 1 w 16"/>
                  <a:gd name="T59" fmla="*/ 5 h 8"/>
                  <a:gd name="T60" fmla="*/ 0 w 16"/>
                  <a:gd name="T6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" h="8">
                    <a:moveTo>
                      <a:pt x="16" y="5"/>
                    </a:moveTo>
                    <a:lnTo>
                      <a:pt x="15" y="5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8" name="Freeform 2354">
                <a:extLst>
                  <a:ext uri="{FF2B5EF4-FFF2-40B4-BE49-F238E27FC236}">
                    <a16:creationId xmlns:a16="http://schemas.microsoft.com/office/drawing/2014/main" id="{00000000-0008-0000-0300-00006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" y="701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9 w 9"/>
                  <a:gd name="T3" fmla="*/ 1 h 3"/>
                  <a:gd name="T4" fmla="*/ 7 w 9"/>
                  <a:gd name="T5" fmla="*/ 1 h 3"/>
                  <a:gd name="T6" fmla="*/ 6 w 9"/>
                  <a:gd name="T7" fmla="*/ 1 h 3"/>
                  <a:gd name="T8" fmla="*/ 5 w 9"/>
                  <a:gd name="T9" fmla="*/ 1 h 3"/>
                  <a:gd name="T10" fmla="*/ 4 w 9"/>
                  <a:gd name="T11" fmla="*/ 2 h 3"/>
                  <a:gd name="T12" fmla="*/ 3 w 9"/>
                  <a:gd name="T13" fmla="*/ 2 h 3"/>
                  <a:gd name="T14" fmla="*/ 2 w 9"/>
                  <a:gd name="T15" fmla="*/ 3 h 3"/>
                  <a:gd name="T16" fmla="*/ 0 w 9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19" name="Freeform 2355">
                <a:extLst>
                  <a:ext uri="{FF2B5EF4-FFF2-40B4-BE49-F238E27FC236}">
                    <a16:creationId xmlns:a16="http://schemas.microsoft.com/office/drawing/2014/main" id="{00000000-0008-0000-0300-00006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702"/>
                <a:ext cx="10" cy="3"/>
              </a:xfrm>
              <a:custGeom>
                <a:avLst/>
                <a:gdLst>
                  <a:gd name="T0" fmla="*/ 0 w 10"/>
                  <a:gd name="T1" fmla="*/ 3 h 3"/>
                  <a:gd name="T2" fmla="*/ 1 w 10"/>
                  <a:gd name="T3" fmla="*/ 2 h 3"/>
                  <a:gd name="T4" fmla="*/ 3 w 10"/>
                  <a:gd name="T5" fmla="*/ 0 h 3"/>
                  <a:gd name="T6" fmla="*/ 4 w 10"/>
                  <a:gd name="T7" fmla="*/ 0 h 3"/>
                  <a:gd name="T8" fmla="*/ 5 w 10"/>
                  <a:gd name="T9" fmla="*/ 0 h 3"/>
                  <a:gd name="T10" fmla="*/ 5 w 10"/>
                  <a:gd name="T11" fmla="*/ 0 h 3"/>
                  <a:gd name="T12" fmla="*/ 8 w 10"/>
                  <a:gd name="T13" fmla="*/ 0 h 3"/>
                  <a:gd name="T14" fmla="*/ 10 w 10"/>
                  <a:gd name="T15" fmla="*/ 1 h 3"/>
                  <a:gd name="T16" fmla="*/ 10 w 10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0" name="Freeform 2356">
                <a:extLst>
                  <a:ext uri="{FF2B5EF4-FFF2-40B4-BE49-F238E27FC236}">
                    <a16:creationId xmlns:a16="http://schemas.microsoft.com/office/drawing/2014/main" id="{00000000-0008-0000-0300-00006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" y="70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3 w 3"/>
                  <a:gd name="T7" fmla="*/ 3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1" name="Freeform 2357">
                <a:extLst>
                  <a:ext uri="{FF2B5EF4-FFF2-40B4-BE49-F238E27FC236}">
                    <a16:creationId xmlns:a16="http://schemas.microsoft.com/office/drawing/2014/main" id="{00000000-0008-0000-0300-00006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" y="70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2 h 3"/>
                  <a:gd name="T4" fmla="*/ 2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2" name="Freeform 2358">
                <a:extLst>
                  <a:ext uri="{FF2B5EF4-FFF2-40B4-BE49-F238E27FC236}">
                    <a16:creationId xmlns:a16="http://schemas.microsoft.com/office/drawing/2014/main" id="{00000000-0008-0000-0300-00006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7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3" name="Freeform 2359">
                <a:extLst>
                  <a:ext uri="{FF2B5EF4-FFF2-40B4-BE49-F238E27FC236}">
                    <a16:creationId xmlns:a16="http://schemas.microsoft.com/office/drawing/2014/main" id="{00000000-0008-0000-0300-00006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705"/>
                <a:ext cx="2" cy="5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5 h 5"/>
                  <a:gd name="T4" fmla="*/ 0 w 2"/>
                  <a:gd name="T5" fmla="*/ 5 h 5"/>
                  <a:gd name="T6" fmla="*/ 0 w 2"/>
                  <a:gd name="T7" fmla="*/ 4 h 5"/>
                  <a:gd name="T8" fmla="*/ 0 w 2"/>
                  <a:gd name="T9" fmla="*/ 4 h 5"/>
                  <a:gd name="T10" fmla="*/ 0 w 2"/>
                  <a:gd name="T11" fmla="*/ 3 h 5"/>
                  <a:gd name="T12" fmla="*/ 0 w 2"/>
                  <a:gd name="T13" fmla="*/ 1 h 5"/>
                  <a:gd name="T14" fmla="*/ 0 w 2"/>
                  <a:gd name="T15" fmla="*/ 0 h 5"/>
                  <a:gd name="T16" fmla="*/ 1 w 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4" name="Freeform 2360">
                <a:extLst>
                  <a:ext uri="{FF2B5EF4-FFF2-40B4-BE49-F238E27FC236}">
                    <a16:creationId xmlns:a16="http://schemas.microsoft.com/office/drawing/2014/main" id="{00000000-0008-0000-0300-00007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" y="704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0 w 15"/>
                  <a:gd name="T3" fmla="*/ 12 h 12"/>
                  <a:gd name="T4" fmla="*/ 2 w 15"/>
                  <a:gd name="T5" fmla="*/ 11 h 12"/>
                  <a:gd name="T6" fmla="*/ 3 w 15"/>
                  <a:gd name="T7" fmla="*/ 10 h 12"/>
                  <a:gd name="T8" fmla="*/ 3 w 15"/>
                  <a:gd name="T9" fmla="*/ 9 h 12"/>
                  <a:gd name="T10" fmla="*/ 4 w 15"/>
                  <a:gd name="T11" fmla="*/ 7 h 12"/>
                  <a:gd name="T12" fmla="*/ 6 w 15"/>
                  <a:gd name="T13" fmla="*/ 6 h 12"/>
                  <a:gd name="T14" fmla="*/ 8 w 15"/>
                  <a:gd name="T15" fmla="*/ 5 h 12"/>
                  <a:gd name="T16" fmla="*/ 8 w 15"/>
                  <a:gd name="T17" fmla="*/ 4 h 12"/>
                  <a:gd name="T18" fmla="*/ 8 w 15"/>
                  <a:gd name="T19" fmla="*/ 3 h 12"/>
                  <a:gd name="T20" fmla="*/ 9 w 15"/>
                  <a:gd name="T21" fmla="*/ 3 h 12"/>
                  <a:gd name="T22" fmla="*/ 9 w 15"/>
                  <a:gd name="T23" fmla="*/ 3 h 12"/>
                  <a:gd name="T24" fmla="*/ 11 w 15"/>
                  <a:gd name="T25" fmla="*/ 3 h 12"/>
                  <a:gd name="T26" fmla="*/ 13 w 15"/>
                  <a:gd name="T27" fmla="*/ 3 h 12"/>
                  <a:gd name="T28" fmla="*/ 13 w 15"/>
                  <a:gd name="T29" fmla="*/ 1 h 12"/>
                  <a:gd name="T30" fmla="*/ 15 w 15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lnTo>
                      <a:pt x="0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5" name="Freeform 2361">
                <a:extLst>
                  <a:ext uri="{FF2B5EF4-FFF2-40B4-BE49-F238E27FC236}">
                    <a16:creationId xmlns:a16="http://schemas.microsoft.com/office/drawing/2014/main" id="{00000000-0008-0000-0300-000071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00"/>
                <a:ext cx="14" cy="16"/>
              </a:xfrm>
              <a:custGeom>
                <a:avLst/>
                <a:gdLst>
                  <a:gd name="T0" fmla="*/ 14 w 14"/>
                  <a:gd name="T1" fmla="*/ 4 h 16"/>
                  <a:gd name="T2" fmla="*/ 12 w 14"/>
                  <a:gd name="T3" fmla="*/ 5 h 16"/>
                  <a:gd name="T4" fmla="*/ 12 w 14"/>
                  <a:gd name="T5" fmla="*/ 5 h 16"/>
                  <a:gd name="T6" fmla="*/ 11 w 14"/>
                  <a:gd name="T7" fmla="*/ 3 h 16"/>
                  <a:gd name="T8" fmla="*/ 11 w 14"/>
                  <a:gd name="T9" fmla="*/ 2 h 16"/>
                  <a:gd name="T10" fmla="*/ 11 w 14"/>
                  <a:gd name="T11" fmla="*/ 0 h 16"/>
                  <a:gd name="T12" fmla="*/ 10 w 14"/>
                  <a:gd name="T13" fmla="*/ 0 h 16"/>
                  <a:gd name="T14" fmla="*/ 10 w 14"/>
                  <a:gd name="T15" fmla="*/ 3 h 16"/>
                  <a:gd name="T16" fmla="*/ 11 w 14"/>
                  <a:gd name="T17" fmla="*/ 4 h 16"/>
                  <a:gd name="T18" fmla="*/ 11 w 14"/>
                  <a:gd name="T19" fmla="*/ 5 h 16"/>
                  <a:gd name="T20" fmla="*/ 12 w 14"/>
                  <a:gd name="T21" fmla="*/ 6 h 16"/>
                  <a:gd name="T22" fmla="*/ 9 w 14"/>
                  <a:gd name="T23" fmla="*/ 6 h 16"/>
                  <a:gd name="T24" fmla="*/ 8 w 14"/>
                  <a:gd name="T25" fmla="*/ 6 h 16"/>
                  <a:gd name="T26" fmla="*/ 9 w 14"/>
                  <a:gd name="T27" fmla="*/ 8 h 16"/>
                  <a:gd name="T28" fmla="*/ 9 w 14"/>
                  <a:gd name="T29" fmla="*/ 9 h 16"/>
                  <a:gd name="T30" fmla="*/ 8 w 14"/>
                  <a:gd name="T31" fmla="*/ 9 h 16"/>
                  <a:gd name="T32" fmla="*/ 8 w 14"/>
                  <a:gd name="T33" fmla="*/ 9 h 16"/>
                  <a:gd name="T34" fmla="*/ 8 w 14"/>
                  <a:gd name="T35" fmla="*/ 10 h 16"/>
                  <a:gd name="T36" fmla="*/ 8 w 14"/>
                  <a:gd name="T37" fmla="*/ 12 h 16"/>
                  <a:gd name="T38" fmla="*/ 7 w 14"/>
                  <a:gd name="T39" fmla="*/ 14 h 16"/>
                  <a:gd name="T40" fmla="*/ 6 w 14"/>
                  <a:gd name="T41" fmla="*/ 14 h 16"/>
                  <a:gd name="T42" fmla="*/ 3 w 14"/>
                  <a:gd name="T43" fmla="*/ 11 h 16"/>
                  <a:gd name="T44" fmla="*/ 3 w 14"/>
                  <a:gd name="T45" fmla="*/ 12 h 16"/>
                  <a:gd name="T46" fmla="*/ 3 w 14"/>
                  <a:gd name="T47" fmla="*/ 12 h 16"/>
                  <a:gd name="T48" fmla="*/ 2 w 14"/>
                  <a:gd name="T49" fmla="*/ 14 h 16"/>
                  <a:gd name="T50" fmla="*/ 0 w 14"/>
                  <a:gd name="T5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16">
                    <a:moveTo>
                      <a:pt x="14" y="4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4"/>
                    </a:lnTo>
                    <a:lnTo>
                      <a:pt x="0" y="1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6" name="Line 2362">
                <a:extLst>
                  <a:ext uri="{FF2B5EF4-FFF2-40B4-BE49-F238E27FC236}">
                    <a16:creationId xmlns:a16="http://schemas.microsoft.com/office/drawing/2014/main" id="{00000000-0008-0000-0300-000072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716"/>
                <a:ext cx="2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7" name="Freeform 2363">
                <a:extLst>
                  <a:ext uri="{FF2B5EF4-FFF2-40B4-BE49-F238E27FC236}">
                    <a16:creationId xmlns:a16="http://schemas.microsoft.com/office/drawing/2014/main" id="{00000000-0008-0000-0300-00007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71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8" name="Freeform 2364">
                <a:extLst>
                  <a:ext uri="{FF2B5EF4-FFF2-40B4-BE49-F238E27FC236}">
                    <a16:creationId xmlns:a16="http://schemas.microsoft.com/office/drawing/2014/main" id="{00000000-0008-0000-0300-00007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16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29" name="Freeform 2365">
                <a:extLst>
                  <a:ext uri="{FF2B5EF4-FFF2-40B4-BE49-F238E27FC236}">
                    <a16:creationId xmlns:a16="http://schemas.microsoft.com/office/drawing/2014/main" id="{00000000-0008-0000-0300-00007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" y="701"/>
                <a:ext cx="18" cy="17"/>
              </a:xfrm>
              <a:custGeom>
                <a:avLst/>
                <a:gdLst>
                  <a:gd name="T0" fmla="*/ 18 w 18"/>
                  <a:gd name="T1" fmla="*/ 15 h 17"/>
                  <a:gd name="T2" fmla="*/ 18 w 18"/>
                  <a:gd name="T3" fmla="*/ 14 h 17"/>
                  <a:gd name="T4" fmla="*/ 18 w 18"/>
                  <a:gd name="T5" fmla="*/ 14 h 17"/>
                  <a:gd name="T6" fmla="*/ 18 w 18"/>
                  <a:gd name="T7" fmla="*/ 14 h 17"/>
                  <a:gd name="T8" fmla="*/ 14 w 18"/>
                  <a:gd name="T9" fmla="*/ 15 h 17"/>
                  <a:gd name="T10" fmla="*/ 13 w 18"/>
                  <a:gd name="T11" fmla="*/ 15 h 17"/>
                  <a:gd name="T12" fmla="*/ 12 w 18"/>
                  <a:gd name="T13" fmla="*/ 16 h 17"/>
                  <a:gd name="T14" fmla="*/ 10 w 18"/>
                  <a:gd name="T15" fmla="*/ 16 h 17"/>
                  <a:gd name="T16" fmla="*/ 10 w 18"/>
                  <a:gd name="T17" fmla="*/ 16 h 17"/>
                  <a:gd name="T18" fmla="*/ 10 w 18"/>
                  <a:gd name="T19" fmla="*/ 15 h 17"/>
                  <a:gd name="T20" fmla="*/ 10 w 18"/>
                  <a:gd name="T21" fmla="*/ 13 h 17"/>
                  <a:gd name="T22" fmla="*/ 12 w 18"/>
                  <a:gd name="T23" fmla="*/ 12 h 17"/>
                  <a:gd name="T24" fmla="*/ 13 w 18"/>
                  <a:gd name="T25" fmla="*/ 12 h 17"/>
                  <a:gd name="T26" fmla="*/ 15 w 18"/>
                  <a:gd name="T27" fmla="*/ 12 h 17"/>
                  <a:gd name="T28" fmla="*/ 15 w 18"/>
                  <a:gd name="T29" fmla="*/ 11 h 17"/>
                  <a:gd name="T30" fmla="*/ 12 w 18"/>
                  <a:gd name="T31" fmla="*/ 11 h 17"/>
                  <a:gd name="T32" fmla="*/ 13 w 18"/>
                  <a:gd name="T33" fmla="*/ 9 h 17"/>
                  <a:gd name="T34" fmla="*/ 12 w 18"/>
                  <a:gd name="T35" fmla="*/ 9 h 17"/>
                  <a:gd name="T36" fmla="*/ 13 w 18"/>
                  <a:gd name="T37" fmla="*/ 7 h 17"/>
                  <a:gd name="T38" fmla="*/ 13 w 18"/>
                  <a:gd name="T39" fmla="*/ 7 h 17"/>
                  <a:gd name="T40" fmla="*/ 14 w 18"/>
                  <a:gd name="T41" fmla="*/ 6 h 17"/>
                  <a:gd name="T42" fmla="*/ 14 w 18"/>
                  <a:gd name="T43" fmla="*/ 5 h 17"/>
                  <a:gd name="T44" fmla="*/ 15 w 18"/>
                  <a:gd name="T45" fmla="*/ 4 h 17"/>
                  <a:gd name="T46" fmla="*/ 15 w 18"/>
                  <a:gd name="T47" fmla="*/ 3 h 17"/>
                  <a:gd name="T48" fmla="*/ 17 w 18"/>
                  <a:gd name="T49" fmla="*/ 3 h 17"/>
                  <a:gd name="T50" fmla="*/ 18 w 18"/>
                  <a:gd name="T51" fmla="*/ 2 h 17"/>
                  <a:gd name="T52" fmla="*/ 17 w 18"/>
                  <a:gd name="T53" fmla="*/ 1 h 17"/>
                  <a:gd name="T54" fmla="*/ 17 w 18"/>
                  <a:gd name="T55" fmla="*/ 0 h 17"/>
                  <a:gd name="T56" fmla="*/ 16 w 18"/>
                  <a:gd name="T57" fmla="*/ 1 h 17"/>
                  <a:gd name="T58" fmla="*/ 16 w 18"/>
                  <a:gd name="T59" fmla="*/ 2 h 17"/>
                  <a:gd name="T60" fmla="*/ 14 w 18"/>
                  <a:gd name="T61" fmla="*/ 2 h 17"/>
                  <a:gd name="T62" fmla="*/ 13 w 18"/>
                  <a:gd name="T63" fmla="*/ 5 h 17"/>
                  <a:gd name="T64" fmla="*/ 11 w 18"/>
                  <a:gd name="T65" fmla="*/ 7 h 17"/>
                  <a:gd name="T66" fmla="*/ 11 w 18"/>
                  <a:gd name="T67" fmla="*/ 8 h 17"/>
                  <a:gd name="T68" fmla="*/ 10 w 18"/>
                  <a:gd name="T69" fmla="*/ 8 h 17"/>
                  <a:gd name="T70" fmla="*/ 10 w 18"/>
                  <a:gd name="T71" fmla="*/ 9 h 17"/>
                  <a:gd name="T72" fmla="*/ 10 w 18"/>
                  <a:gd name="T73" fmla="*/ 9 h 17"/>
                  <a:gd name="T74" fmla="*/ 9 w 18"/>
                  <a:gd name="T75" fmla="*/ 11 h 17"/>
                  <a:gd name="T76" fmla="*/ 9 w 18"/>
                  <a:gd name="T77" fmla="*/ 13 h 17"/>
                  <a:gd name="T78" fmla="*/ 8 w 18"/>
                  <a:gd name="T79" fmla="*/ 13 h 17"/>
                  <a:gd name="T80" fmla="*/ 8 w 18"/>
                  <a:gd name="T81" fmla="*/ 13 h 17"/>
                  <a:gd name="T82" fmla="*/ 7 w 18"/>
                  <a:gd name="T83" fmla="*/ 14 h 17"/>
                  <a:gd name="T84" fmla="*/ 6 w 18"/>
                  <a:gd name="T85" fmla="*/ 14 h 17"/>
                  <a:gd name="T86" fmla="*/ 6 w 18"/>
                  <a:gd name="T87" fmla="*/ 15 h 17"/>
                  <a:gd name="T88" fmla="*/ 5 w 18"/>
                  <a:gd name="T89" fmla="*/ 17 h 17"/>
                  <a:gd name="T90" fmla="*/ 5 w 18"/>
                  <a:gd name="T91" fmla="*/ 15 h 17"/>
                  <a:gd name="T92" fmla="*/ 4 w 18"/>
                  <a:gd name="T93" fmla="*/ 15 h 17"/>
                  <a:gd name="T94" fmla="*/ 3 w 18"/>
                  <a:gd name="T95" fmla="*/ 14 h 17"/>
                  <a:gd name="T96" fmla="*/ 2 w 18"/>
                  <a:gd name="T97" fmla="*/ 13 h 17"/>
                  <a:gd name="T98" fmla="*/ 3 w 18"/>
                  <a:gd name="T99" fmla="*/ 12 h 17"/>
                  <a:gd name="T100" fmla="*/ 3 w 18"/>
                  <a:gd name="T101" fmla="*/ 11 h 17"/>
                  <a:gd name="T102" fmla="*/ 3 w 18"/>
                  <a:gd name="T103" fmla="*/ 10 h 17"/>
                  <a:gd name="T104" fmla="*/ 1 w 18"/>
                  <a:gd name="T105" fmla="*/ 11 h 17"/>
                  <a:gd name="T106" fmla="*/ 0 w 18"/>
                  <a:gd name="T107" fmla="*/ 11 h 17"/>
                  <a:gd name="T108" fmla="*/ 0 w 18"/>
                  <a:gd name="T109" fmla="*/ 10 h 17"/>
                  <a:gd name="T110" fmla="*/ 0 w 18"/>
                  <a:gd name="T111" fmla="*/ 9 h 17"/>
                  <a:gd name="T112" fmla="*/ 1 w 18"/>
                  <a:gd name="T113" fmla="*/ 9 h 17"/>
                  <a:gd name="T114" fmla="*/ 2 w 18"/>
                  <a:gd name="T115" fmla="*/ 9 h 17"/>
                  <a:gd name="T116" fmla="*/ 2 w 18"/>
                  <a:gd name="T11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" h="17">
                    <a:moveTo>
                      <a:pt x="18" y="15"/>
                    </a:move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0" name="Freeform 2366">
                <a:extLst>
                  <a:ext uri="{FF2B5EF4-FFF2-40B4-BE49-F238E27FC236}">
                    <a16:creationId xmlns:a16="http://schemas.microsoft.com/office/drawing/2014/main" id="{00000000-0008-0000-0300-00007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" y="716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1" name="Freeform 2367">
                <a:extLst>
                  <a:ext uri="{FF2B5EF4-FFF2-40B4-BE49-F238E27FC236}">
                    <a16:creationId xmlns:a16="http://schemas.microsoft.com/office/drawing/2014/main" id="{00000000-0008-0000-0300-00007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" y="71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2" name="Freeform 2368">
                <a:extLst>
                  <a:ext uri="{FF2B5EF4-FFF2-40B4-BE49-F238E27FC236}">
                    <a16:creationId xmlns:a16="http://schemas.microsoft.com/office/drawing/2014/main" id="{00000000-0008-0000-0300-00007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" y="706"/>
                <a:ext cx="6" cy="16"/>
              </a:xfrm>
              <a:custGeom>
                <a:avLst/>
                <a:gdLst>
                  <a:gd name="T0" fmla="*/ 6 w 6"/>
                  <a:gd name="T1" fmla="*/ 0 h 16"/>
                  <a:gd name="T2" fmla="*/ 5 w 6"/>
                  <a:gd name="T3" fmla="*/ 3 h 16"/>
                  <a:gd name="T4" fmla="*/ 3 w 6"/>
                  <a:gd name="T5" fmla="*/ 6 h 16"/>
                  <a:gd name="T6" fmla="*/ 3 w 6"/>
                  <a:gd name="T7" fmla="*/ 8 h 16"/>
                  <a:gd name="T8" fmla="*/ 2 w 6"/>
                  <a:gd name="T9" fmla="*/ 10 h 16"/>
                  <a:gd name="T10" fmla="*/ 1 w 6"/>
                  <a:gd name="T11" fmla="*/ 12 h 16"/>
                  <a:gd name="T12" fmla="*/ 1 w 6"/>
                  <a:gd name="T13" fmla="*/ 14 h 16"/>
                  <a:gd name="T14" fmla="*/ 1 w 6"/>
                  <a:gd name="T15" fmla="*/ 14 h 16"/>
                  <a:gd name="T16" fmla="*/ 0 w 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5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3" name="Freeform 2369">
                <a:extLst>
                  <a:ext uri="{FF2B5EF4-FFF2-40B4-BE49-F238E27FC236}">
                    <a16:creationId xmlns:a16="http://schemas.microsoft.com/office/drawing/2014/main" id="{00000000-0008-0000-0300-00007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1 w 2"/>
                  <a:gd name="T5" fmla="*/ 3 h 5"/>
                  <a:gd name="T6" fmla="*/ 1 w 2"/>
                  <a:gd name="T7" fmla="*/ 3 h 5"/>
                  <a:gd name="T8" fmla="*/ 0 w 2"/>
                  <a:gd name="T9" fmla="*/ 0 h 5"/>
                  <a:gd name="T10" fmla="*/ 0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4" name="Freeform 2370">
                <a:extLst>
                  <a:ext uri="{FF2B5EF4-FFF2-40B4-BE49-F238E27FC236}">
                    <a16:creationId xmlns:a16="http://schemas.microsoft.com/office/drawing/2014/main" id="{00000000-0008-0000-0300-00007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" y="719"/>
                <a:ext cx="5" cy="4"/>
              </a:xfrm>
              <a:custGeom>
                <a:avLst/>
                <a:gdLst>
                  <a:gd name="T0" fmla="*/ 4 w 5"/>
                  <a:gd name="T1" fmla="*/ 2 h 4"/>
                  <a:gd name="T2" fmla="*/ 5 w 5"/>
                  <a:gd name="T3" fmla="*/ 1 h 4"/>
                  <a:gd name="T4" fmla="*/ 4 w 5"/>
                  <a:gd name="T5" fmla="*/ 0 h 4"/>
                  <a:gd name="T6" fmla="*/ 3 w 5"/>
                  <a:gd name="T7" fmla="*/ 1 h 4"/>
                  <a:gd name="T8" fmla="*/ 3 w 5"/>
                  <a:gd name="T9" fmla="*/ 2 h 4"/>
                  <a:gd name="T10" fmla="*/ 0 w 5"/>
                  <a:gd name="T11" fmla="*/ 4 h 4"/>
                  <a:gd name="T12" fmla="*/ 0 w 5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5" name="Freeform 2371">
                <a:extLst>
                  <a:ext uri="{FF2B5EF4-FFF2-40B4-BE49-F238E27FC236}">
                    <a16:creationId xmlns:a16="http://schemas.microsoft.com/office/drawing/2014/main" id="{00000000-0008-0000-0300-00007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" y="72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6" name="Freeform 2372">
                <a:extLst>
                  <a:ext uri="{FF2B5EF4-FFF2-40B4-BE49-F238E27FC236}">
                    <a16:creationId xmlns:a16="http://schemas.microsoft.com/office/drawing/2014/main" id="{00000000-0008-0000-0300-00007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18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2 w 3"/>
                  <a:gd name="T3" fmla="*/ 4 h 6"/>
                  <a:gd name="T4" fmla="*/ 3 w 3"/>
                  <a:gd name="T5" fmla="*/ 3 h 6"/>
                  <a:gd name="T6" fmla="*/ 3 w 3"/>
                  <a:gd name="T7" fmla="*/ 2 h 6"/>
                  <a:gd name="T8" fmla="*/ 3 w 3"/>
                  <a:gd name="T9" fmla="*/ 2 h 6"/>
                  <a:gd name="T10" fmla="*/ 3 w 3"/>
                  <a:gd name="T11" fmla="*/ 2 h 6"/>
                  <a:gd name="T12" fmla="*/ 3 w 3"/>
                  <a:gd name="T13" fmla="*/ 1 h 6"/>
                  <a:gd name="T14" fmla="*/ 2 w 3"/>
                  <a:gd name="T15" fmla="*/ 1 h 6"/>
                  <a:gd name="T16" fmla="*/ 2 w 3"/>
                  <a:gd name="T17" fmla="*/ 0 h 6"/>
                  <a:gd name="T18" fmla="*/ 1 w 3"/>
                  <a:gd name="T19" fmla="*/ 0 h 6"/>
                  <a:gd name="T20" fmla="*/ 0 w 3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7" name="Freeform 2373">
                <a:extLst>
                  <a:ext uri="{FF2B5EF4-FFF2-40B4-BE49-F238E27FC236}">
                    <a16:creationId xmlns:a16="http://schemas.microsoft.com/office/drawing/2014/main" id="{00000000-0008-0000-0300-00007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" y="7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8" name="Freeform 2374">
                <a:extLst>
                  <a:ext uri="{FF2B5EF4-FFF2-40B4-BE49-F238E27FC236}">
                    <a16:creationId xmlns:a16="http://schemas.microsoft.com/office/drawing/2014/main" id="{00000000-0008-0000-0300-00007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" y="724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39" name="Freeform 2375">
                <a:extLst>
                  <a:ext uri="{FF2B5EF4-FFF2-40B4-BE49-F238E27FC236}">
                    <a16:creationId xmlns:a16="http://schemas.microsoft.com/office/drawing/2014/main" id="{00000000-0008-0000-0300-00007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" y="719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1 w 1"/>
                  <a:gd name="T7" fmla="*/ 5 h 5"/>
                  <a:gd name="T8" fmla="*/ 1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0" name="Freeform 2376">
                <a:extLst>
                  <a:ext uri="{FF2B5EF4-FFF2-40B4-BE49-F238E27FC236}">
                    <a16:creationId xmlns:a16="http://schemas.microsoft.com/office/drawing/2014/main" id="{00000000-0008-0000-0300-00008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" y="72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1" name="Freeform 2377">
                <a:extLst>
                  <a:ext uri="{FF2B5EF4-FFF2-40B4-BE49-F238E27FC236}">
                    <a16:creationId xmlns:a16="http://schemas.microsoft.com/office/drawing/2014/main" id="{00000000-0008-0000-0300-000081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718"/>
                <a:ext cx="3" cy="7"/>
              </a:xfrm>
              <a:custGeom>
                <a:avLst/>
                <a:gdLst>
                  <a:gd name="T0" fmla="*/ 3 w 3"/>
                  <a:gd name="T1" fmla="*/ 1 h 7"/>
                  <a:gd name="T2" fmla="*/ 2 w 3"/>
                  <a:gd name="T3" fmla="*/ 0 h 7"/>
                  <a:gd name="T4" fmla="*/ 1 w 3"/>
                  <a:gd name="T5" fmla="*/ 0 h 7"/>
                  <a:gd name="T6" fmla="*/ 0 w 3"/>
                  <a:gd name="T7" fmla="*/ 3 h 7"/>
                  <a:gd name="T8" fmla="*/ 0 w 3"/>
                  <a:gd name="T9" fmla="*/ 6 h 7"/>
                  <a:gd name="T10" fmla="*/ 1 w 3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2" name="Freeform 2378">
                <a:extLst>
                  <a:ext uri="{FF2B5EF4-FFF2-40B4-BE49-F238E27FC236}">
                    <a16:creationId xmlns:a16="http://schemas.microsoft.com/office/drawing/2014/main" id="{00000000-0008-0000-0300-000082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719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1 w 3"/>
                  <a:gd name="T3" fmla="*/ 6 h 7"/>
                  <a:gd name="T4" fmla="*/ 1 w 3"/>
                  <a:gd name="T5" fmla="*/ 7 h 7"/>
                  <a:gd name="T6" fmla="*/ 1 w 3"/>
                  <a:gd name="T7" fmla="*/ 6 h 7"/>
                  <a:gd name="T8" fmla="*/ 3 w 3"/>
                  <a:gd name="T9" fmla="*/ 3 h 7"/>
                  <a:gd name="T10" fmla="*/ 2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3" name="Freeform 2379">
                <a:extLst>
                  <a:ext uri="{FF2B5EF4-FFF2-40B4-BE49-F238E27FC236}">
                    <a16:creationId xmlns:a16="http://schemas.microsoft.com/office/drawing/2014/main" id="{00000000-0008-0000-0300-00008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" y="708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1 w 6"/>
                  <a:gd name="T3" fmla="*/ 15 h 18"/>
                  <a:gd name="T4" fmla="*/ 1 w 6"/>
                  <a:gd name="T5" fmla="*/ 14 h 18"/>
                  <a:gd name="T6" fmla="*/ 2 w 6"/>
                  <a:gd name="T7" fmla="*/ 13 h 18"/>
                  <a:gd name="T8" fmla="*/ 2 w 6"/>
                  <a:gd name="T9" fmla="*/ 12 h 18"/>
                  <a:gd name="T10" fmla="*/ 3 w 6"/>
                  <a:gd name="T11" fmla="*/ 8 h 18"/>
                  <a:gd name="T12" fmla="*/ 4 w 6"/>
                  <a:gd name="T13" fmla="*/ 5 h 18"/>
                  <a:gd name="T14" fmla="*/ 5 w 6"/>
                  <a:gd name="T15" fmla="*/ 2 h 18"/>
                  <a:gd name="T16" fmla="*/ 6 w 6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4" name="Freeform 2380">
                <a:extLst>
                  <a:ext uri="{FF2B5EF4-FFF2-40B4-BE49-F238E27FC236}">
                    <a16:creationId xmlns:a16="http://schemas.microsoft.com/office/drawing/2014/main" id="{00000000-0008-0000-0300-00008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" y="72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5" name="Freeform 2381">
                <a:extLst>
                  <a:ext uri="{FF2B5EF4-FFF2-40B4-BE49-F238E27FC236}">
                    <a16:creationId xmlns:a16="http://schemas.microsoft.com/office/drawing/2014/main" id="{00000000-0008-0000-0300-00008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721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1 w 3"/>
                  <a:gd name="T3" fmla="*/ 4 h 5"/>
                  <a:gd name="T4" fmla="*/ 3 w 3"/>
                  <a:gd name="T5" fmla="*/ 4 h 5"/>
                  <a:gd name="T6" fmla="*/ 3 w 3"/>
                  <a:gd name="T7" fmla="*/ 3 h 5"/>
                  <a:gd name="T8" fmla="*/ 3 w 3"/>
                  <a:gd name="T9" fmla="*/ 2 h 5"/>
                  <a:gd name="T10" fmla="*/ 3 w 3"/>
                  <a:gd name="T11" fmla="*/ 0 h 5"/>
                  <a:gd name="T12" fmla="*/ 1 w 3"/>
                  <a:gd name="T13" fmla="*/ 0 h 5"/>
                  <a:gd name="T14" fmla="*/ 1 w 3"/>
                  <a:gd name="T15" fmla="*/ 0 h 5"/>
                  <a:gd name="T16" fmla="*/ 0 w 3"/>
                  <a:gd name="T17" fmla="*/ 5 h 5"/>
                  <a:gd name="T18" fmla="*/ 1 w 3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6" name="Freeform 2382">
                <a:extLst>
                  <a:ext uri="{FF2B5EF4-FFF2-40B4-BE49-F238E27FC236}">
                    <a16:creationId xmlns:a16="http://schemas.microsoft.com/office/drawing/2014/main" id="{00000000-0008-0000-0300-00008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7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2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1 h 3"/>
                  <a:gd name="T12" fmla="*/ 0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7" name="Freeform 2383">
                <a:extLst>
                  <a:ext uri="{FF2B5EF4-FFF2-40B4-BE49-F238E27FC236}">
                    <a16:creationId xmlns:a16="http://schemas.microsoft.com/office/drawing/2014/main" id="{00000000-0008-0000-0300-00008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1 h 3"/>
                  <a:gd name="T4" fmla="*/ 3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8" name="Line 2384">
                <a:extLst>
                  <a:ext uri="{FF2B5EF4-FFF2-40B4-BE49-F238E27FC236}">
                    <a16:creationId xmlns:a16="http://schemas.microsoft.com/office/drawing/2014/main" id="{00000000-0008-0000-0300-000088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" y="727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49" name="Freeform 2385">
                <a:extLst>
                  <a:ext uri="{FF2B5EF4-FFF2-40B4-BE49-F238E27FC236}">
                    <a16:creationId xmlns:a16="http://schemas.microsoft.com/office/drawing/2014/main" id="{00000000-0008-0000-0300-00008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716"/>
                <a:ext cx="7" cy="13"/>
              </a:xfrm>
              <a:custGeom>
                <a:avLst/>
                <a:gdLst>
                  <a:gd name="T0" fmla="*/ 6 w 7"/>
                  <a:gd name="T1" fmla="*/ 4 h 13"/>
                  <a:gd name="T2" fmla="*/ 6 w 7"/>
                  <a:gd name="T3" fmla="*/ 5 h 13"/>
                  <a:gd name="T4" fmla="*/ 7 w 7"/>
                  <a:gd name="T5" fmla="*/ 7 h 13"/>
                  <a:gd name="T6" fmla="*/ 6 w 7"/>
                  <a:gd name="T7" fmla="*/ 8 h 13"/>
                  <a:gd name="T8" fmla="*/ 6 w 7"/>
                  <a:gd name="T9" fmla="*/ 9 h 13"/>
                  <a:gd name="T10" fmla="*/ 6 w 7"/>
                  <a:gd name="T11" fmla="*/ 10 h 13"/>
                  <a:gd name="T12" fmla="*/ 5 w 7"/>
                  <a:gd name="T13" fmla="*/ 12 h 13"/>
                  <a:gd name="T14" fmla="*/ 4 w 7"/>
                  <a:gd name="T15" fmla="*/ 13 h 13"/>
                  <a:gd name="T16" fmla="*/ 3 w 7"/>
                  <a:gd name="T17" fmla="*/ 13 h 13"/>
                  <a:gd name="T18" fmla="*/ 3 w 7"/>
                  <a:gd name="T19" fmla="*/ 12 h 13"/>
                  <a:gd name="T20" fmla="*/ 1 w 7"/>
                  <a:gd name="T21" fmla="*/ 13 h 13"/>
                  <a:gd name="T22" fmla="*/ 1 w 7"/>
                  <a:gd name="T23" fmla="*/ 13 h 13"/>
                  <a:gd name="T24" fmla="*/ 0 w 7"/>
                  <a:gd name="T25" fmla="*/ 13 h 13"/>
                  <a:gd name="T26" fmla="*/ 1 w 7"/>
                  <a:gd name="T27" fmla="*/ 12 h 13"/>
                  <a:gd name="T28" fmla="*/ 1 w 7"/>
                  <a:gd name="T29" fmla="*/ 11 h 13"/>
                  <a:gd name="T30" fmla="*/ 1 w 7"/>
                  <a:gd name="T31" fmla="*/ 10 h 13"/>
                  <a:gd name="T32" fmla="*/ 0 w 7"/>
                  <a:gd name="T33" fmla="*/ 8 h 13"/>
                  <a:gd name="T34" fmla="*/ 1 w 7"/>
                  <a:gd name="T35" fmla="*/ 8 h 13"/>
                  <a:gd name="T36" fmla="*/ 2 w 7"/>
                  <a:gd name="T37" fmla="*/ 8 h 13"/>
                  <a:gd name="T38" fmla="*/ 3 w 7"/>
                  <a:gd name="T39" fmla="*/ 8 h 13"/>
                  <a:gd name="T40" fmla="*/ 4 w 7"/>
                  <a:gd name="T41" fmla="*/ 7 h 13"/>
                  <a:gd name="T42" fmla="*/ 3 w 7"/>
                  <a:gd name="T43" fmla="*/ 6 h 13"/>
                  <a:gd name="T44" fmla="*/ 2 w 7"/>
                  <a:gd name="T45" fmla="*/ 7 h 13"/>
                  <a:gd name="T46" fmla="*/ 1 w 7"/>
                  <a:gd name="T47" fmla="*/ 6 h 13"/>
                  <a:gd name="T48" fmla="*/ 1 w 7"/>
                  <a:gd name="T49" fmla="*/ 4 h 13"/>
                  <a:gd name="T50" fmla="*/ 2 w 7"/>
                  <a:gd name="T51" fmla="*/ 1 h 13"/>
                  <a:gd name="T52" fmla="*/ 3 w 7"/>
                  <a:gd name="T53" fmla="*/ 0 h 13"/>
                  <a:gd name="T54" fmla="*/ 3 w 7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13">
                    <a:moveTo>
                      <a:pt x="6" y="4"/>
                    </a:moveTo>
                    <a:lnTo>
                      <a:pt x="6" y="5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0" name="Freeform 2386">
                <a:extLst>
                  <a:ext uri="{FF2B5EF4-FFF2-40B4-BE49-F238E27FC236}">
                    <a16:creationId xmlns:a16="http://schemas.microsoft.com/office/drawing/2014/main" id="{00000000-0008-0000-0300-00008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" y="72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1" name="Freeform 2387">
                <a:extLst>
                  <a:ext uri="{FF2B5EF4-FFF2-40B4-BE49-F238E27FC236}">
                    <a16:creationId xmlns:a16="http://schemas.microsoft.com/office/drawing/2014/main" id="{00000000-0008-0000-0300-00008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" y="7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2" name="Freeform 2388">
                <a:extLst>
                  <a:ext uri="{FF2B5EF4-FFF2-40B4-BE49-F238E27FC236}">
                    <a16:creationId xmlns:a16="http://schemas.microsoft.com/office/drawing/2014/main" id="{00000000-0008-0000-0300-00008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" y="73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3" name="Freeform 2389">
                <a:extLst>
                  <a:ext uri="{FF2B5EF4-FFF2-40B4-BE49-F238E27FC236}">
                    <a16:creationId xmlns:a16="http://schemas.microsoft.com/office/drawing/2014/main" id="{00000000-0008-0000-0300-00008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732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4" name="Freeform 2390">
                <a:extLst>
                  <a:ext uri="{FF2B5EF4-FFF2-40B4-BE49-F238E27FC236}">
                    <a16:creationId xmlns:a16="http://schemas.microsoft.com/office/drawing/2014/main" id="{00000000-0008-0000-0300-00008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727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7 h 8"/>
                  <a:gd name="T4" fmla="*/ 8 w 8"/>
                  <a:gd name="T5" fmla="*/ 6 h 8"/>
                  <a:gd name="T6" fmla="*/ 7 w 8"/>
                  <a:gd name="T7" fmla="*/ 5 h 8"/>
                  <a:gd name="T8" fmla="*/ 7 w 8"/>
                  <a:gd name="T9" fmla="*/ 4 h 8"/>
                  <a:gd name="T10" fmla="*/ 4 w 8"/>
                  <a:gd name="T11" fmla="*/ 1 h 8"/>
                  <a:gd name="T12" fmla="*/ 3 w 8"/>
                  <a:gd name="T13" fmla="*/ 0 h 8"/>
                  <a:gd name="T14" fmla="*/ 2 w 8"/>
                  <a:gd name="T15" fmla="*/ 0 h 8"/>
                  <a:gd name="T16" fmla="*/ 1 w 8"/>
                  <a:gd name="T17" fmla="*/ 1 h 8"/>
                  <a:gd name="T18" fmla="*/ 2 w 8"/>
                  <a:gd name="T19" fmla="*/ 2 h 8"/>
                  <a:gd name="T20" fmla="*/ 1 w 8"/>
                  <a:gd name="T21" fmla="*/ 5 h 8"/>
                  <a:gd name="T22" fmla="*/ 0 w 8"/>
                  <a:gd name="T23" fmla="*/ 6 h 8"/>
                  <a:gd name="T24" fmla="*/ 0 w 8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7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5" name="Freeform 2391">
                <a:extLst>
                  <a:ext uri="{FF2B5EF4-FFF2-40B4-BE49-F238E27FC236}">
                    <a16:creationId xmlns:a16="http://schemas.microsoft.com/office/drawing/2014/main" id="{00000000-0008-0000-0300-00008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" y="723"/>
                <a:ext cx="10" cy="12"/>
              </a:xfrm>
              <a:custGeom>
                <a:avLst/>
                <a:gdLst>
                  <a:gd name="T0" fmla="*/ 6 w 10"/>
                  <a:gd name="T1" fmla="*/ 12 h 12"/>
                  <a:gd name="T2" fmla="*/ 6 w 10"/>
                  <a:gd name="T3" fmla="*/ 12 h 12"/>
                  <a:gd name="T4" fmla="*/ 8 w 10"/>
                  <a:gd name="T5" fmla="*/ 10 h 12"/>
                  <a:gd name="T6" fmla="*/ 8 w 10"/>
                  <a:gd name="T7" fmla="*/ 9 h 12"/>
                  <a:gd name="T8" fmla="*/ 7 w 10"/>
                  <a:gd name="T9" fmla="*/ 9 h 12"/>
                  <a:gd name="T10" fmla="*/ 9 w 10"/>
                  <a:gd name="T11" fmla="*/ 6 h 12"/>
                  <a:gd name="T12" fmla="*/ 10 w 10"/>
                  <a:gd name="T13" fmla="*/ 0 h 12"/>
                  <a:gd name="T14" fmla="*/ 10 w 10"/>
                  <a:gd name="T15" fmla="*/ 0 h 12"/>
                  <a:gd name="T16" fmla="*/ 5 w 10"/>
                  <a:gd name="T17" fmla="*/ 1 h 12"/>
                  <a:gd name="T18" fmla="*/ 4 w 10"/>
                  <a:gd name="T19" fmla="*/ 1 h 12"/>
                  <a:gd name="T20" fmla="*/ 3 w 10"/>
                  <a:gd name="T21" fmla="*/ 3 h 12"/>
                  <a:gd name="T22" fmla="*/ 3 w 10"/>
                  <a:gd name="T23" fmla="*/ 4 h 12"/>
                  <a:gd name="T24" fmla="*/ 2 w 10"/>
                  <a:gd name="T25" fmla="*/ 4 h 12"/>
                  <a:gd name="T26" fmla="*/ 1 w 10"/>
                  <a:gd name="T27" fmla="*/ 3 h 12"/>
                  <a:gd name="T28" fmla="*/ 0 w 10"/>
                  <a:gd name="T29" fmla="*/ 5 h 12"/>
                  <a:gd name="T30" fmla="*/ 1 w 10"/>
                  <a:gd name="T31" fmla="*/ 6 h 12"/>
                  <a:gd name="T32" fmla="*/ 2 w 10"/>
                  <a:gd name="T33" fmla="*/ 7 h 12"/>
                  <a:gd name="T34" fmla="*/ 3 w 10"/>
                  <a:gd name="T35" fmla="*/ 7 h 12"/>
                  <a:gd name="T36" fmla="*/ 4 w 10"/>
                  <a:gd name="T37" fmla="*/ 10 h 12"/>
                  <a:gd name="T38" fmla="*/ 5 w 10"/>
                  <a:gd name="T39" fmla="*/ 11 h 12"/>
                  <a:gd name="T40" fmla="*/ 5 w 10"/>
                  <a:gd name="T41" fmla="*/ 11 h 12"/>
                  <a:gd name="T42" fmla="*/ 6 w 10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2">
                    <a:moveTo>
                      <a:pt x="6" y="12"/>
                    </a:moveTo>
                    <a:lnTo>
                      <a:pt x="6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6" y="1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6" name="Freeform 2392">
                <a:extLst>
                  <a:ext uri="{FF2B5EF4-FFF2-40B4-BE49-F238E27FC236}">
                    <a16:creationId xmlns:a16="http://schemas.microsoft.com/office/drawing/2014/main" id="{00000000-0008-0000-0300-00009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" y="735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3 h 4"/>
                  <a:gd name="T4" fmla="*/ 1 w 2"/>
                  <a:gd name="T5" fmla="*/ 3 h 4"/>
                  <a:gd name="T6" fmla="*/ 2 w 2"/>
                  <a:gd name="T7" fmla="*/ 2 h 4"/>
                  <a:gd name="T8" fmla="*/ 2 w 2"/>
                  <a:gd name="T9" fmla="*/ 1 h 4"/>
                  <a:gd name="T10" fmla="*/ 1 w 2"/>
                  <a:gd name="T11" fmla="*/ 0 h 4"/>
                  <a:gd name="T12" fmla="*/ 0 w 2"/>
                  <a:gd name="T13" fmla="*/ 1 h 4"/>
                  <a:gd name="T14" fmla="*/ 0 w 2"/>
                  <a:gd name="T15" fmla="*/ 3 h 4"/>
                  <a:gd name="T16" fmla="*/ 0 w 2"/>
                  <a:gd name="T17" fmla="*/ 4 h 4"/>
                  <a:gd name="T18" fmla="*/ 1 w 2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7" name="Freeform 2393">
                <a:extLst>
                  <a:ext uri="{FF2B5EF4-FFF2-40B4-BE49-F238E27FC236}">
                    <a16:creationId xmlns:a16="http://schemas.microsoft.com/office/drawing/2014/main" id="{00000000-0008-0000-0300-000091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73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4 h 6"/>
                  <a:gd name="T4" fmla="*/ 1 w 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8" name="Line 2394">
                <a:extLst>
                  <a:ext uri="{FF2B5EF4-FFF2-40B4-BE49-F238E27FC236}">
                    <a16:creationId xmlns:a16="http://schemas.microsoft.com/office/drawing/2014/main" id="{00000000-0008-0000-0300-000092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" y="735"/>
                <a:ext cx="0" cy="5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59" name="Freeform 2395">
                <a:extLst>
                  <a:ext uri="{FF2B5EF4-FFF2-40B4-BE49-F238E27FC236}">
                    <a16:creationId xmlns:a16="http://schemas.microsoft.com/office/drawing/2014/main" id="{00000000-0008-0000-0300-00009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" y="740"/>
                <a:ext cx="3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0" name="Freeform 2396">
                <a:extLst>
                  <a:ext uri="{FF2B5EF4-FFF2-40B4-BE49-F238E27FC236}">
                    <a16:creationId xmlns:a16="http://schemas.microsoft.com/office/drawing/2014/main" id="{00000000-0008-0000-0300-00009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73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  <a:gd name="T8" fmla="*/ 1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1" name="Freeform 2397">
                <a:extLst>
                  <a:ext uri="{FF2B5EF4-FFF2-40B4-BE49-F238E27FC236}">
                    <a16:creationId xmlns:a16="http://schemas.microsoft.com/office/drawing/2014/main" id="{00000000-0008-0000-0300-00009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" y="739"/>
                <a:ext cx="5" cy="2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5 w 5"/>
                  <a:gd name="T5" fmla="*/ 0 h 2"/>
                  <a:gd name="T6" fmla="*/ 4 w 5"/>
                  <a:gd name="T7" fmla="*/ 0 h 2"/>
                  <a:gd name="T8" fmla="*/ 4 w 5"/>
                  <a:gd name="T9" fmla="*/ 1 h 2"/>
                  <a:gd name="T10" fmla="*/ 3 w 5"/>
                  <a:gd name="T11" fmla="*/ 1 h 2"/>
                  <a:gd name="T12" fmla="*/ 1 w 5"/>
                  <a:gd name="T13" fmla="*/ 2 h 2"/>
                  <a:gd name="T14" fmla="*/ 0 w 5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2" name="Line 2398">
                <a:extLst>
                  <a:ext uri="{FF2B5EF4-FFF2-40B4-BE49-F238E27FC236}">
                    <a16:creationId xmlns:a16="http://schemas.microsoft.com/office/drawing/2014/main" id="{00000000-0008-0000-0300-000096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742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3" name="Freeform 2399">
                <a:extLst>
                  <a:ext uri="{FF2B5EF4-FFF2-40B4-BE49-F238E27FC236}">
                    <a16:creationId xmlns:a16="http://schemas.microsoft.com/office/drawing/2014/main" id="{00000000-0008-0000-0300-00009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" y="74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2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4" name="Freeform 2400">
                <a:extLst>
                  <a:ext uri="{FF2B5EF4-FFF2-40B4-BE49-F238E27FC236}">
                    <a16:creationId xmlns:a16="http://schemas.microsoft.com/office/drawing/2014/main" id="{00000000-0008-0000-0300-00009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" y="74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5" name="Freeform 2401">
                <a:extLst>
                  <a:ext uri="{FF2B5EF4-FFF2-40B4-BE49-F238E27FC236}">
                    <a16:creationId xmlns:a16="http://schemas.microsoft.com/office/drawing/2014/main" id="{00000000-0008-0000-0300-00009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" y="74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1 h 3"/>
                  <a:gd name="T4" fmla="*/ 2 w 5"/>
                  <a:gd name="T5" fmla="*/ 2 h 3"/>
                  <a:gd name="T6" fmla="*/ 4 w 5"/>
                  <a:gd name="T7" fmla="*/ 3 h 3"/>
                  <a:gd name="T8" fmla="*/ 5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6" name="Freeform 2402">
                <a:extLst>
                  <a:ext uri="{FF2B5EF4-FFF2-40B4-BE49-F238E27FC236}">
                    <a16:creationId xmlns:a16="http://schemas.microsoft.com/office/drawing/2014/main" id="{00000000-0008-0000-0300-00009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" y="740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7" name="Freeform 2403">
                <a:extLst>
                  <a:ext uri="{FF2B5EF4-FFF2-40B4-BE49-F238E27FC236}">
                    <a16:creationId xmlns:a16="http://schemas.microsoft.com/office/drawing/2014/main" id="{00000000-0008-0000-0300-00009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4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1 w 3"/>
                  <a:gd name="T5" fmla="*/ 1 h 2"/>
                  <a:gd name="T6" fmla="*/ 0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8" name="Freeform 2404">
                <a:extLst>
                  <a:ext uri="{FF2B5EF4-FFF2-40B4-BE49-F238E27FC236}">
                    <a16:creationId xmlns:a16="http://schemas.microsoft.com/office/drawing/2014/main" id="{00000000-0008-0000-0300-00009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740"/>
                <a:ext cx="4" cy="5"/>
              </a:xfrm>
              <a:custGeom>
                <a:avLst/>
                <a:gdLst>
                  <a:gd name="T0" fmla="*/ 4 w 4"/>
                  <a:gd name="T1" fmla="*/ 4 h 5"/>
                  <a:gd name="T2" fmla="*/ 2 w 4"/>
                  <a:gd name="T3" fmla="*/ 5 h 5"/>
                  <a:gd name="T4" fmla="*/ 1 w 4"/>
                  <a:gd name="T5" fmla="*/ 4 h 5"/>
                  <a:gd name="T6" fmla="*/ 0 w 4"/>
                  <a:gd name="T7" fmla="*/ 3 h 5"/>
                  <a:gd name="T8" fmla="*/ 1 w 4"/>
                  <a:gd name="T9" fmla="*/ 2 h 5"/>
                  <a:gd name="T10" fmla="*/ 2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69" name="Freeform 2405">
                <a:extLst>
                  <a:ext uri="{FF2B5EF4-FFF2-40B4-BE49-F238E27FC236}">
                    <a16:creationId xmlns:a16="http://schemas.microsoft.com/office/drawing/2014/main" id="{00000000-0008-0000-0300-00009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" y="740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1 w 9"/>
                  <a:gd name="T3" fmla="*/ 4 h 6"/>
                  <a:gd name="T4" fmla="*/ 4 w 9"/>
                  <a:gd name="T5" fmla="*/ 2 h 6"/>
                  <a:gd name="T6" fmla="*/ 5 w 9"/>
                  <a:gd name="T7" fmla="*/ 1 h 6"/>
                  <a:gd name="T8" fmla="*/ 7 w 9"/>
                  <a:gd name="T9" fmla="*/ 1 h 6"/>
                  <a:gd name="T10" fmla="*/ 7 w 9"/>
                  <a:gd name="T11" fmla="*/ 1 h 6"/>
                  <a:gd name="T12" fmla="*/ 9 w 9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1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0" name="Freeform 2406">
                <a:extLst>
                  <a:ext uri="{FF2B5EF4-FFF2-40B4-BE49-F238E27FC236}">
                    <a16:creationId xmlns:a16="http://schemas.microsoft.com/office/drawing/2014/main" id="{00000000-0008-0000-0300-00009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4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1" name="Freeform 2407">
                <a:extLst>
                  <a:ext uri="{FF2B5EF4-FFF2-40B4-BE49-F238E27FC236}">
                    <a16:creationId xmlns:a16="http://schemas.microsoft.com/office/drawing/2014/main" id="{00000000-0008-0000-0300-00009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" y="742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3 w 6"/>
                  <a:gd name="T3" fmla="*/ 1 h 5"/>
                  <a:gd name="T4" fmla="*/ 0 w 6"/>
                  <a:gd name="T5" fmla="*/ 2 h 5"/>
                  <a:gd name="T6" fmla="*/ 1 w 6"/>
                  <a:gd name="T7" fmla="*/ 5 h 5"/>
                  <a:gd name="T8" fmla="*/ 2 w 6"/>
                  <a:gd name="T9" fmla="*/ 5 h 5"/>
                  <a:gd name="T10" fmla="*/ 6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6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2" name="Freeform 2408">
                <a:extLst>
                  <a:ext uri="{FF2B5EF4-FFF2-40B4-BE49-F238E27FC236}">
                    <a16:creationId xmlns:a16="http://schemas.microsoft.com/office/drawing/2014/main" id="{00000000-0008-0000-0300-0000A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734"/>
                <a:ext cx="9" cy="14"/>
              </a:xfrm>
              <a:custGeom>
                <a:avLst/>
                <a:gdLst>
                  <a:gd name="T0" fmla="*/ 6 w 9"/>
                  <a:gd name="T1" fmla="*/ 13 h 14"/>
                  <a:gd name="T2" fmla="*/ 6 w 9"/>
                  <a:gd name="T3" fmla="*/ 13 h 14"/>
                  <a:gd name="T4" fmla="*/ 8 w 9"/>
                  <a:gd name="T5" fmla="*/ 13 h 14"/>
                  <a:gd name="T6" fmla="*/ 9 w 9"/>
                  <a:gd name="T7" fmla="*/ 11 h 14"/>
                  <a:gd name="T8" fmla="*/ 8 w 9"/>
                  <a:gd name="T9" fmla="*/ 8 h 14"/>
                  <a:gd name="T10" fmla="*/ 8 w 9"/>
                  <a:gd name="T11" fmla="*/ 7 h 14"/>
                  <a:gd name="T12" fmla="*/ 8 w 9"/>
                  <a:gd name="T13" fmla="*/ 6 h 14"/>
                  <a:gd name="T14" fmla="*/ 7 w 9"/>
                  <a:gd name="T15" fmla="*/ 5 h 14"/>
                  <a:gd name="T16" fmla="*/ 6 w 9"/>
                  <a:gd name="T17" fmla="*/ 3 h 14"/>
                  <a:gd name="T18" fmla="*/ 6 w 9"/>
                  <a:gd name="T19" fmla="*/ 2 h 14"/>
                  <a:gd name="T20" fmla="*/ 4 w 9"/>
                  <a:gd name="T21" fmla="*/ 0 h 14"/>
                  <a:gd name="T22" fmla="*/ 1 w 9"/>
                  <a:gd name="T23" fmla="*/ 0 h 14"/>
                  <a:gd name="T24" fmla="*/ 0 w 9"/>
                  <a:gd name="T25" fmla="*/ 6 h 14"/>
                  <a:gd name="T26" fmla="*/ 2 w 9"/>
                  <a:gd name="T27" fmla="*/ 6 h 14"/>
                  <a:gd name="T28" fmla="*/ 4 w 9"/>
                  <a:gd name="T29" fmla="*/ 8 h 14"/>
                  <a:gd name="T30" fmla="*/ 2 w 9"/>
                  <a:gd name="T31" fmla="*/ 9 h 14"/>
                  <a:gd name="T32" fmla="*/ 2 w 9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4">
                    <a:moveTo>
                      <a:pt x="6" y="13"/>
                    </a:moveTo>
                    <a:lnTo>
                      <a:pt x="6" y="13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2" y="1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3" name="Line 2409">
                <a:extLst>
                  <a:ext uri="{FF2B5EF4-FFF2-40B4-BE49-F238E27FC236}">
                    <a16:creationId xmlns:a16="http://schemas.microsoft.com/office/drawing/2014/main" id="{00000000-0008-0000-0300-0000A1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748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4" name="Freeform 2410">
                <a:extLst>
                  <a:ext uri="{FF2B5EF4-FFF2-40B4-BE49-F238E27FC236}">
                    <a16:creationId xmlns:a16="http://schemas.microsoft.com/office/drawing/2014/main" id="{00000000-0008-0000-0300-0000A2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742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1 w 3"/>
                  <a:gd name="T3" fmla="*/ 4 h 8"/>
                  <a:gd name="T4" fmla="*/ 3 w 3"/>
                  <a:gd name="T5" fmla="*/ 0 h 8"/>
                  <a:gd name="T6" fmla="*/ 3 w 3"/>
                  <a:gd name="T7" fmla="*/ 3 h 8"/>
                  <a:gd name="T8" fmla="*/ 3 w 3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5" name="Freeform 2411">
                <a:extLst>
                  <a:ext uri="{FF2B5EF4-FFF2-40B4-BE49-F238E27FC236}">
                    <a16:creationId xmlns:a16="http://schemas.microsoft.com/office/drawing/2014/main" id="{00000000-0008-0000-0300-0000A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" y="744"/>
                <a:ext cx="10" cy="8"/>
              </a:xfrm>
              <a:custGeom>
                <a:avLst/>
                <a:gdLst>
                  <a:gd name="T0" fmla="*/ 0 w 10"/>
                  <a:gd name="T1" fmla="*/ 8 h 8"/>
                  <a:gd name="T2" fmla="*/ 0 w 10"/>
                  <a:gd name="T3" fmla="*/ 8 h 8"/>
                  <a:gd name="T4" fmla="*/ 0 w 10"/>
                  <a:gd name="T5" fmla="*/ 7 h 8"/>
                  <a:gd name="T6" fmla="*/ 1 w 10"/>
                  <a:gd name="T7" fmla="*/ 7 h 8"/>
                  <a:gd name="T8" fmla="*/ 3 w 10"/>
                  <a:gd name="T9" fmla="*/ 8 h 8"/>
                  <a:gd name="T10" fmla="*/ 5 w 10"/>
                  <a:gd name="T11" fmla="*/ 6 h 8"/>
                  <a:gd name="T12" fmla="*/ 4 w 10"/>
                  <a:gd name="T13" fmla="*/ 5 h 8"/>
                  <a:gd name="T14" fmla="*/ 2 w 10"/>
                  <a:gd name="T15" fmla="*/ 6 h 8"/>
                  <a:gd name="T16" fmla="*/ 0 w 10"/>
                  <a:gd name="T17" fmla="*/ 6 h 8"/>
                  <a:gd name="T18" fmla="*/ 0 w 10"/>
                  <a:gd name="T19" fmla="*/ 5 h 8"/>
                  <a:gd name="T20" fmla="*/ 1 w 10"/>
                  <a:gd name="T21" fmla="*/ 4 h 8"/>
                  <a:gd name="T22" fmla="*/ 3 w 10"/>
                  <a:gd name="T23" fmla="*/ 3 h 8"/>
                  <a:gd name="T24" fmla="*/ 5 w 10"/>
                  <a:gd name="T25" fmla="*/ 2 h 8"/>
                  <a:gd name="T26" fmla="*/ 5 w 10"/>
                  <a:gd name="T27" fmla="*/ 1 h 8"/>
                  <a:gd name="T28" fmla="*/ 5 w 10"/>
                  <a:gd name="T29" fmla="*/ 0 h 8"/>
                  <a:gd name="T30" fmla="*/ 6 w 10"/>
                  <a:gd name="T31" fmla="*/ 0 h 8"/>
                  <a:gd name="T32" fmla="*/ 6 w 10"/>
                  <a:gd name="T33" fmla="*/ 1 h 8"/>
                  <a:gd name="T34" fmla="*/ 7 w 10"/>
                  <a:gd name="T35" fmla="*/ 2 h 8"/>
                  <a:gd name="T36" fmla="*/ 10 w 10"/>
                  <a:gd name="T3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1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6" name="Freeform 2412">
                <a:extLst>
                  <a:ext uri="{FF2B5EF4-FFF2-40B4-BE49-F238E27FC236}">
                    <a16:creationId xmlns:a16="http://schemas.microsoft.com/office/drawing/2014/main" id="{00000000-0008-0000-0300-0000A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74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4 h 4"/>
                  <a:gd name="T6" fmla="*/ 1 w 1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7" name="Freeform 2413">
                <a:extLst>
                  <a:ext uri="{FF2B5EF4-FFF2-40B4-BE49-F238E27FC236}">
                    <a16:creationId xmlns:a16="http://schemas.microsoft.com/office/drawing/2014/main" id="{00000000-0008-0000-0300-0000A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75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8" name="Freeform 2414">
                <a:extLst>
                  <a:ext uri="{FF2B5EF4-FFF2-40B4-BE49-F238E27FC236}">
                    <a16:creationId xmlns:a16="http://schemas.microsoft.com/office/drawing/2014/main" id="{00000000-0008-0000-0300-0000A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75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79" name="Freeform 2415">
                <a:extLst>
                  <a:ext uri="{FF2B5EF4-FFF2-40B4-BE49-F238E27FC236}">
                    <a16:creationId xmlns:a16="http://schemas.microsoft.com/office/drawing/2014/main" id="{00000000-0008-0000-0300-0000A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75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0" name="Freeform 2416">
                <a:extLst>
                  <a:ext uri="{FF2B5EF4-FFF2-40B4-BE49-F238E27FC236}">
                    <a16:creationId xmlns:a16="http://schemas.microsoft.com/office/drawing/2014/main" id="{00000000-0008-0000-0300-0000A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7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2 h 3"/>
                  <a:gd name="T4" fmla="*/ 1 w 3"/>
                  <a:gd name="T5" fmla="*/ 1 h 3"/>
                  <a:gd name="T6" fmla="*/ 1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2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1" name="Freeform 2417">
                <a:extLst>
                  <a:ext uri="{FF2B5EF4-FFF2-40B4-BE49-F238E27FC236}">
                    <a16:creationId xmlns:a16="http://schemas.microsoft.com/office/drawing/2014/main" id="{00000000-0008-0000-0300-0000A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744"/>
                <a:ext cx="7" cy="12"/>
              </a:xfrm>
              <a:custGeom>
                <a:avLst/>
                <a:gdLst>
                  <a:gd name="T0" fmla="*/ 0 w 7"/>
                  <a:gd name="T1" fmla="*/ 6 h 12"/>
                  <a:gd name="T2" fmla="*/ 1 w 7"/>
                  <a:gd name="T3" fmla="*/ 5 h 12"/>
                  <a:gd name="T4" fmla="*/ 2 w 7"/>
                  <a:gd name="T5" fmla="*/ 5 h 12"/>
                  <a:gd name="T6" fmla="*/ 2 w 7"/>
                  <a:gd name="T7" fmla="*/ 5 h 12"/>
                  <a:gd name="T8" fmla="*/ 2 w 7"/>
                  <a:gd name="T9" fmla="*/ 7 h 12"/>
                  <a:gd name="T10" fmla="*/ 3 w 7"/>
                  <a:gd name="T11" fmla="*/ 8 h 12"/>
                  <a:gd name="T12" fmla="*/ 4 w 7"/>
                  <a:gd name="T13" fmla="*/ 7 h 12"/>
                  <a:gd name="T14" fmla="*/ 4 w 7"/>
                  <a:gd name="T15" fmla="*/ 6 h 12"/>
                  <a:gd name="T16" fmla="*/ 3 w 7"/>
                  <a:gd name="T17" fmla="*/ 4 h 12"/>
                  <a:gd name="T18" fmla="*/ 4 w 7"/>
                  <a:gd name="T19" fmla="*/ 3 h 12"/>
                  <a:gd name="T20" fmla="*/ 5 w 7"/>
                  <a:gd name="T21" fmla="*/ 2 h 12"/>
                  <a:gd name="T22" fmla="*/ 6 w 7"/>
                  <a:gd name="T23" fmla="*/ 1 h 12"/>
                  <a:gd name="T24" fmla="*/ 6 w 7"/>
                  <a:gd name="T25" fmla="*/ 1 h 12"/>
                  <a:gd name="T26" fmla="*/ 7 w 7"/>
                  <a:gd name="T27" fmla="*/ 0 h 12"/>
                  <a:gd name="T28" fmla="*/ 7 w 7"/>
                  <a:gd name="T29" fmla="*/ 1 h 12"/>
                  <a:gd name="T30" fmla="*/ 7 w 7"/>
                  <a:gd name="T31" fmla="*/ 3 h 12"/>
                  <a:gd name="T32" fmla="*/ 6 w 7"/>
                  <a:gd name="T33" fmla="*/ 5 h 12"/>
                  <a:gd name="T34" fmla="*/ 5 w 7"/>
                  <a:gd name="T35" fmla="*/ 8 h 12"/>
                  <a:gd name="T36" fmla="*/ 5 w 7"/>
                  <a:gd name="T37" fmla="*/ 11 h 12"/>
                  <a:gd name="T38" fmla="*/ 4 w 7"/>
                  <a:gd name="T39" fmla="*/ 12 h 12"/>
                  <a:gd name="T40" fmla="*/ 3 w 7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12">
                    <a:moveTo>
                      <a:pt x="0" y="6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2" name="Freeform 2418">
                <a:extLst>
                  <a:ext uri="{FF2B5EF4-FFF2-40B4-BE49-F238E27FC236}">
                    <a16:creationId xmlns:a16="http://schemas.microsoft.com/office/drawing/2014/main" id="{00000000-0008-0000-0300-0000A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" y="754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4 h 5"/>
                  <a:gd name="T4" fmla="*/ 1 w 2"/>
                  <a:gd name="T5" fmla="*/ 3 h 5"/>
                  <a:gd name="T6" fmla="*/ 1 w 2"/>
                  <a:gd name="T7" fmla="*/ 1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3" name="Freeform 2419">
                <a:extLst>
                  <a:ext uri="{FF2B5EF4-FFF2-40B4-BE49-F238E27FC236}">
                    <a16:creationId xmlns:a16="http://schemas.microsoft.com/office/drawing/2014/main" id="{00000000-0008-0000-0300-0000A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" y="750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10 w 10"/>
                  <a:gd name="T3" fmla="*/ 4 h 9"/>
                  <a:gd name="T4" fmla="*/ 10 w 10"/>
                  <a:gd name="T5" fmla="*/ 2 h 9"/>
                  <a:gd name="T6" fmla="*/ 10 w 10"/>
                  <a:gd name="T7" fmla="*/ 1 h 9"/>
                  <a:gd name="T8" fmla="*/ 8 w 10"/>
                  <a:gd name="T9" fmla="*/ 0 h 9"/>
                  <a:gd name="T10" fmla="*/ 7 w 10"/>
                  <a:gd name="T11" fmla="*/ 0 h 9"/>
                  <a:gd name="T12" fmla="*/ 7 w 10"/>
                  <a:gd name="T13" fmla="*/ 0 h 9"/>
                  <a:gd name="T14" fmla="*/ 6 w 10"/>
                  <a:gd name="T15" fmla="*/ 1 h 9"/>
                  <a:gd name="T16" fmla="*/ 5 w 10"/>
                  <a:gd name="T17" fmla="*/ 2 h 9"/>
                  <a:gd name="T18" fmla="*/ 4 w 10"/>
                  <a:gd name="T19" fmla="*/ 1 h 9"/>
                  <a:gd name="T20" fmla="*/ 4 w 10"/>
                  <a:gd name="T21" fmla="*/ 1 h 9"/>
                  <a:gd name="T22" fmla="*/ 3 w 10"/>
                  <a:gd name="T23" fmla="*/ 2 h 9"/>
                  <a:gd name="T24" fmla="*/ 2 w 10"/>
                  <a:gd name="T25" fmla="*/ 2 h 9"/>
                  <a:gd name="T26" fmla="*/ 2 w 10"/>
                  <a:gd name="T27" fmla="*/ 2 h 9"/>
                  <a:gd name="T28" fmla="*/ 1 w 10"/>
                  <a:gd name="T29" fmla="*/ 3 h 9"/>
                  <a:gd name="T30" fmla="*/ 1 w 10"/>
                  <a:gd name="T31" fmla="*/ 5 h 9"/>
                  <a:gd name="T32" fmla="*/ 0 w 10"/>
                  <a:gd name="T33" fmla="*/ 6 h 9"/>
                  <a:gd name="T34" fmla="*/ 1 w 10"/>
                  <a:gd name="T35" fmla="*/ 8 h 9"/>
                  <a:gd name="T36" fmla="*/ 1 w 10"/>
                  <a:gd name="T37" fmla="*/ 8 h 9"/>
                  <a:gd name="T38" fmla="*/ 1 w 10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4" name="Freeform 2420">
                <a:extLst>
                  <a:ext uri="{FF2B5EF4-FFF2-40B4-BE49-F238E27FC236}">
                    <a16:creationId xmlns:a16="http://schemas.microsoft.com/office/drawing/2014/main" id="{00000000-0008-0000-0300-0000A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756"/>
                <a:ext cx="4" cy="3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0 w 4"/>
                  <a:gd name="T5" fmla="*/ 3 h 3"/>
                  <a:gd name="T6" fmla="*/ 1 w 4"/>
                  <a:gd name="T7" fmla="*/ 3 h 3"/>
                  <a:gd name="T8" fmla="*/ 3 w 4"/>
                  <a:gd name="T9" fmla="*/ 2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5" name="Freeform 2421">
                <a:extLst>
                  <a:ext uri="{FF2B5EF4-FFF2-40B4-BE49-F238E27FC236}">
                    <a16:creationId xmlns:a16="http://schemas.microsoft.com/office/drawing/2014/main" id="{00000000-0008-0000-0300-0000A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" y="7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6" name="Freeform 2422">
                <a:extLst>
                  <a:ext uri="{FF2B5EF4-FFF2-40B4-BE49-F238E27FC236}">
                    <a16:creationId xmlns:a16="http://schemas.microsoft.com/office/drawing/2014/main" id="{00000000-0008-0000-0300-0000A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" y="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7" name="Freeform 2423">
                <a:extLst>
                  <a:ext uri="{FF2B5EF4-FFF2-40B4-BE49-F238E27FC236}">
                    <a16:creationId xmlns:a16="http://schemas.microsoft.com/office/drawing/2014/main" id="{00000000-0008-0000-0300-0000A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" y="759"/>
                <a:ext cx="7" cy="3"/>
              </a:xfrm>
              <a:custGeom>
                <a:avLst/>
                <a:gdLst>
                  <a:gd name="T0" fmla="*/ 2 w 7"/>
                  <a:gd name="T1" fmla="*/ 3 h 3"/>
                  <a:gd name="T2" fmla="*/ 5 w 7"/>
                  <a:gd name="T3" fmla="*/ 2 h 3"/>
                  <a:gd name="T4" fmla="*/ 6 w 7"/>
                  <a:gd name="T5" fmla="*/ 1 h 3"/>
                  <a:gd name="T6" fmla="*/ 7 w 7"/>
                  <a:gd name="T7" fmla="*/ 1 h 3"/>
                  <a:gd name="T8" fmla="*/ 6 w 7"/>
                  <a:gd name="T9" fmla="*/ 0 h 3"/>
                  <a:gd name="T10" fmla="*/ 3 w 7"/>
                  <a:gd name="T11" fmla="*/ 1 h 3"/>
                  <a:gd name="T12" fmla="*/ 0 w 7"/>
                  <a:gd name="T13" fmla="*/ 2 h 3"/>
                  <a:gd name="T14" fmla="*/ 1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8" name="Freeform 2424">
                <a:extLst>
                  <a:ext uri="{FF2B5EF4-FFF2-40B4-BE49-F238E27FC236}">
                    <a16:creationId xmlns:a16="http://schemas.microsoft.com/office/drawing/2014/main" id="{00000000-0008-0000-0300-0000B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755"/>
                <a:ext cx="3" cy="8"/>
              </a:xfrm>
              <a:custGeom>
                <a:avLst/>
                <a:gdLst>
                  <a:gd name="T0" fmla="*/ 0 w 3"/>
                  <a:gd name="T1" fmla="*/ 1 h 8"/>
                  <a:gd name="T2" fmla="*/ 0 w 3"/>
                  <a:gd name="T3" fmla="*/ 1 h 8"/>
                  <a:gd name="T4" fmla="*/ 0 w 3"/>
                  <a:gd name="T5" fmla="*/ 4 h 8"/>
                  <a:gd name="T6" fmla="*/ 0 w 3"/>
                  <a:gd name="T7" fmla="*/ 4 h 8"/>
                  <a:gd name="T8" fmla="*/ 0 w 3"/>
                  <a:gd name="T9" fmla="*/ 6 h 8"/>
                  <a:gd name="T10" fmla="*/ 0 w 3"/>
                  <a:gd name="T11" fmla="*/ 7 h 8"/>
                  <a:gd name="T12" fmla="*/ 1 w 3"/>
                  <a:gd name="T13" fmla="*/ 8 h 8"/>
                  <a:gd name="T14" fmla="*/ 1 w 3"/>
                  <a:gd name="T15" fmla="*/ 8 h 8"/>
                  <a:gd name="T16" fmla="*/ 1 w 3"/>
                  <a:gd name="T17" fmla="*/ 7 h 8"/>
                  <a:gd name="T18" fmla="*/ 2 w 3"/>
                  <a:gd name="T19" fmla="*/ 7 h 8"/>
                  <a:gd name="T20" fmla="*/ 2 w 3"/>
                  <a:gd name="T21" fmla="*/ 6 h 8"/>
                  <a:gd name="T22" fmla="*/ 1 w 3"/>
                  <a:gd name="T23" fmla="*/ 5 h 8"/>
                  <a:gd name="T24" fmla="*/ 1 w 3"/>
                  <a:gd name="T25" fmla="*/ 5 h 8"/>
                  <a:gd name="T26" fmla="*/ 2 w 3"/>
                  <a:gd name="T27" fmla="*/ 4 h 8"/>
                  <a:gd name="T28" fmla="*/ 2 w 3"/>
                  <a:gd name="T29" fmla="*/ 2 h 8"/>
                  <a:gd name="T30" fmla="*/ 3 w 3"/>
                  <a:gd name="T31" fmla="*/ 1 h 8"/>
                  <a:gd name="T32" fmla="*/ 3 w 3"/>
                  <a:gd name="T33" fmla="*/ 0 h 8"/>
                  <a:gd name="T34" fmla="*/ 3 w 3"/>
                  <a:gd name="T3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8">
                    <a:moveTo>
                      <a:pt x="0" y="1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89" name="Freeform 2425">
                <a:extLst>
                  <a:ext uri="{FF2B5EF4-FFF2-40B4-BE49-F238E27FC236}">
                    <a16:creationId xmlns:a16="http://schemas.microsoft.com/office/drawing/2014/main" id="{00000000-0008-0000-0300-0000B1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" y="754"/>
                <a:ext cx="7" cy="9"/>
              </a:xfrm>
              <a:custGeom>
                <a:avLst/>
                <a:gdLst>
                  <a:gd name="T0" fmla="*/ 6 w 7"/>
                  <a:gd name="T1" fmla="*/ 0 h 9"/>
                  <a:gd name="T2" fmla="*/ 7 w 7"/>
                  <a:gd name="T3" fmla="*/ 0 h 9"/>
                  <a:gd name="T4" fmla="*/ 5 w 7"/>
                  <a:gd name="T5" fmla="*/ 0 h 9"/>
                  <a:gd name="T6" fmla="*/ 3 w 7"/>
                  <a:gd name="T7" fmla="*/ 2 h 9"/>
                  <a:gd name="T8" fmla="*/ 3 w 7"/>
                  <a:gd name="T9" fmla="*/ 4 h 9"/>
                  <a:gd name="T10" fmla="*/ 3 w 7"/>
                  <a:gd name="T11" fmla="*/ 4 h 9"/>
                  <a:gd name="T12" fmla="*/ 2 w 7"/>
                  <a:gd name="T13" fmla="*/ 6 h 9"/>
                  <a:gd name="T14" fmla="*/ 0 w 7"/>
                  <a:gd name="T15" fmla="*/ 8 h 9"/>
                  <a:gd name="T16" fmla="*/ 0 w 7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6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0" name="Freeform 2426">
                <a:extLst>
                  <a:ext uri="{FF2B5EF4-FFF2-40B4-BE49-F238E27FC236}">
                    <a16:creationId xmlns:a16="http://schemas.microsoft.com/office/drawing/2014/main" id="{00000000-0008-0000-0300-0000B2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759"/>
                <a:ext cx="9" cy="4"/>
              </a:xfrm>
              <a:custGeom>
                <a:avLst/>
                <a:gdLst>
                  <a:gd name="T0" fmla="*/ 9 w 9"/>
                  <a:gd name="T1" fmla="*/ 4 h 4"/>
                  <a:gd name="T2" fmla="*/ 6 w 9"/>
                  <a:gd name="T3" fmla="*/ 4 h 4"/>
                  <a:gd name="T4" fmla="*/ 1 w 9"/>
                  <a:gd name="T5" fmla="*/ 3 h 4"/>
                  <a:gd name="T6" fmla="*/ 1 w 9"/>
                  <a:gd name="T7" fmla="*/ 3 h 4"/>
                  <a:gd name="T8" fmla="*/ 1 w 9"/>
                  <a:gd name="T9" fmla="*/ 3 h 4"/>
                  <a:gd name="T10" fmla="*/ 0 w 9"/>
                  <a:gd name="T11" fmla="*/ 2 h 4"/>
                  <a:gd name="T12" fmla="*/ 0 w 9"/>
                  <a:gd name="T13" fmla="*/ 1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6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1" name="Freeform 2427">
                <a:extLst>
                  <a:ext uri="{FF2B5EF4-FFF2-40B4-BE49-F238E27FC236}">
                    <a16:creationId xmlns:a16="http://schemas.microsoft.com/office/drawing/2014/main" id="{00000000-0008-0000-0300-0000B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" y="759"/>
                <a:ext cx="5" cy="5"/>
              </a:xfrm>
              <a:custGeom>
                <a:avLst/>
                <a:gdLst>
                  <a:gd name="T0" fmla="*/ 3 w 5"/>
                  <a:gd name="T1" fmla="*/ 2 h 5"/>
                  <a:gd name="T2" fmla="*/ 3 w 5"/>
                  <a:gd name="T3" fmla="*/ 1 h 5"/>
                  <a:gd name="T4" fmla="*/ 2 w 5"/>
                  <a:gd name="T5" fmla="*/ 1 h 5"/>
                  <a:gd name="T6" fmla="*/ 1 w 5"/>
                  <a:gd name="T7" fmla="*/ 0 h 5"/>
                  <a:gd name="T8" fmla="*/ 1 w 5"/>
                  <a:gd name="T9" fmla="*/ 1 h 5"/>
                  <a:gd name="T10" fmla="*/ 0 w 5"/>
                  <a:gd name="T11" fmla="*/ 1 h 5"/>
                  <a:gd name="T12" fmla="*/ 0 w 5"/>
                  <a:gd name="T13" fmla="*/ 1 h 5"/>
                  <a:gd name="T14" fmla="*/ 0 w 5"/>
                  <a:gd name="T15" fmla="*/ 2 h 5"/>
                  <a:gd name="T16" fmla="*/ 1 w 5"/>
                  <a:gd name="T17" fmla="*/ 2 h 5"/>
                  <a:gd name="T18" fmla="*/ 4 w 5"/>
                  <a:gd name="T19" fmla="*/ 5 h 5"/>
                  <a:gd name="T20" fmla="*/ 4 w 5"/>
                  <a:gd name="T21" fmla="*/ 5 h 5"/>
                  <a:gd name="T22" fmla="*/ 5 w 5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2" name="Freeform 2428">
                <a:extLst>
                  <a:ext uri="{FF2B5EF4-FFF2-40B4-BE49-F238E27FC236}">
                    <a16:creationId xmlns:a16="http://schemas.microsoft.com/office/drawing/2014/main" id="{00000000-0008-0000-0300-0000B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6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3" name="Freeform 2429">
                <a:extLst>
                  <a:ext uri="{FF2B5EF4-FFF2-40B4-BE49-F238E27FC236}">
                    <a16:creationId xmlns:a16="http://schemas.microsoft.com/office/drawing/2014/main" id="{00000000-0008-0000-0300-0000B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" y="762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4" name="Freeform 2430">
                <a:extLst>
                  <a:ext uri="{FF2B5EF4-FFF2-40B4-BE49-F238E27FC236}">
                    <a16:creationId xmlns:a16="http://schemas.microsoft.com/office/drawing/2014/main" id="{00000000-0008-0000-0300-0000B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" y="7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5" name="Freeform 2431">
                <a:extLst>
                  <a:ext uri="{FF2B5EF4-FFF2-40B4-BE49-F238E27FC236}">
                    <a16:creationId xmlns:a16="http://schemas.microsoft.com/office/drawing/2014/main" id="{00000000-0008-0000-0300-0000B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759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5 w 5"/>
                  <a:gd name="T3" fmla="*/ 1 h 6"/>
                  <a:gd name="T4" fmla="*/ 5 w 5"/>
                  <a:gd name="T5" fmla="*/ 4 h 6"/>
                  <a:gd name="T6" fmla="*/ 3 w 5"/>
                  <a:gd name="T7" fmla="*/ 5 h 6"/>
                  <a:gd name="T8" fmla="*/ 3 w 5"/>
                  <a:gd name="T9" fmla="*/ 5 h 6"/>
                  <a:gd name="T10" fmla="*/ 2 w 5"/>
                  <a:gd name="T11" fmla="*/ 4 h 6"/>
                  <a:gd name="T12" fmla="*/ 1 w 5"/>
                  <a:gd name="T13" fmla="*/ 4 h 6"/>
                  <a:gd name="T14" fmla="*/ 1 w 5"/>
                  <a:gd name="T15" fmla="*/ 5 h 6"/>
                  <a:gd name="T16" fmla="*/ 0 w 5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5" y="1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6" name="Freeform 2432">
                <a:extLst>
                  <a:ext uri="{FF2B5EF4-FFF2-40B4-BE49-F238E27FC236}">
                    <a16:creationId xmlns:a16="http://schemas.microsoft.com/office/drawing/2014/main" id="{00000000-0008-0000-0300-0000B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756"/>
                <a:ext cx="1" cy="9"/>
              </a:xfrm>
              <a:custGeom>
                <a:avLst/>
                <a:gdLst>
                  <a:gd name="T0" fmla="*/ 1 w 1"/>
                  <a:gd name="T1" fmla="*/ 9 h 9"/>
                  <a:gd name="T2" fmla="*/ 0 w 1"/>
                  <a:gd name="T3" fmla="*/ 8 h 9"/>
                  <a:gd name="T4" fmla="*/ 0 w 1"/>
                  <a:gd name="T5" fmla="*/ 6 h 9"/>
                  <a:gd name="T6" fmla="*/ 0 w 1"/>
                  <a:gd name="T7" fmla="*/ 6 h 9"/>
                  <a:gd name="T8" fmla="*/ 0 w 1"/>
                  <a:gd name="T9" fmla="*/ 5 h 9"/>
                  <a:gd name="T10" fmla="*/ 0 w 1"/>
                  <a:gd name="T11" fmla="*/ 4 h 9"/>
                  <a:gd name="T12" fmla="*/ 0 w 1"/>
                  <a:gd name="T13" fmla="*/ 3 h 9"/>
                  <a:gd name="T14" fmla="*/ 1 w 1"/>
                  <a:gd name="T15" fmla="*/ 0 h 9"/>
                  <a:gd name="T16" fmla="*/ 1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7" name="Freeform 2433">
                <a:extLst>
                  <a:ext uri="{FF2B5EF4-FFF2-40B4-BE49-F238E27FC236}">
                    <a16:creationId xmlns:a16="http://schemas.microsoft.com/office/drawing/2014/main" id="{00000000-0008-0000-0300-0000B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1 h 3"/>
                  <a:gd name="T6" fmla="*/ 1 w 2"/>
                  <a:gd name="T7" fmla="*/ 2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8" name="Freeform 2434">
                <a:extLst>
                  <a:ext uri="{FF2B5EF4-FFF2-40B4-BE49-F238E27FC236}">
                    <a16:creationId xmlns:a16="http://schemas.microsoft.com/office/drawing/2014/main" id="{00000000-0008-0000-0300-0000B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" y="76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99" name="Freeform 2435">
                <a:extLst>
                  <a:ext uri="{FF2B5EF4-FFF2-40B4-BE49-F238E27FC236}">
                    <a16:creationId xmlns:a16="http://schemas.microsoft.com/office/drawing/2014/main" id="{00000000-0008-0000-0300-0000B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76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0" name="Freeform 2436">
                <a:extLst>
                  <a:ext uri="{FF2B5EF4-FFF2-40B4-BE49-F238E27FC236}">
                    <a16:creationId xmlns:a16="http://schemas.microsoft.com/office/drawing/2014/main" id="{00000000-0008-0000-0300-0000B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7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1" name="Freeform 2437">
                <a:extLst>
                  <a:ext uri="{FF2B5EF4-FFF2-40B4-BE49-F238E27FC236}">
                    <a16:creationId xmlns:a16="http://schemas.microsoft.com/office/drawing/2014/main" id="{00000000-0008-0000-0300-0000B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" y="7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2" name="Freeform 2438">
                <a:extLst>
                  <a:ext uri="{FF2B5EF4-FFF2-40B4-BE49-F238E27FC236}">
                    <a16:creationId xmlns:a16="http://schemas.microsoft.com/office/drawing/2014/main" id="{00000000-0008-0000-0300-0000B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760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0 h 7"/>
                  <a:gd name="T4" fmla="*/ 4 w 5"/>
                  <a:gd name="T5" fmla="*/ 0 h 7"/>
                  <a:gd name="T6" fmla="*/ 4 w 5"/>
                  <a:gd name="T7" fmla="*/ 0 h 7"/>
                  <a:gd name="T8" fmla="*/ 2 w 5"/>
                  <a:gd name="T9" fmla="*/ 2 h 7"/>
                  <a:gd name="T10" fmla="*/ 0 w 5"/>
                  <a:gd name="T11" fmla="*/ 1 h 7"/>
                  <a:gd name="T12" fmla="*/ 1 w 5"/>
                  <a:gd name="T13" fmla="*/ 3 h 7"/>
                  <a:gd name="T14" fmla="*/ 2 w 5"/>
                  <a:gd name="T15" fmla="*/ 4 h 7"/>
                  <a:gd name="T16" fmla="*/ 4 w 5"/>
                  <a:gd name="T17" fmla="*/ 1 h 7"/>
                  <a:gd name="T18" fmla="*/ 4 w 5"/>
                  <a:gd name="T19" fmla="*/ 4 h 7"/>
                  <a:gd name="T20" fmla="*/ 4 w 5"/>
                  <a:gd name="T21" fmla="*/ 7 h 7"/>
                  <a:gd name="T22" fmla="*/ 4 w 5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3" name="Freeform 2439">
                <a:extLst>
                  <a:ext uri="{FF2B5EF4-FFF2-40B4-BE49-F238E27FC236}">
                    <a16:creationId xmlns:a16="http://schemas.microsoft.com/office/drawing/2014/main" id="{00000000-0008-0000-0300-0000B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6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2 w 3"/>
                  <a:gd name="T5" fmla="*/ 2 h 3"/>
                  <a:gd name="T6" fmla="*/ 3 w 3"/>
                  <a:gd name="T7" fmla="*/ 1 h 3"/>
                  <a:gd name="T8" fmla="*/ 3 w 3"/>
                  <a:gd name="T9" fmla="*/ 1 h 3"/>
                  <a:gd name="T10" fmla="*/ 3 w 3"/>
                  <a:gd name="T11" fmla="*/ 1 h 3"/>
                  <a:gd name="T12" fmla="*/ 3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4" name="Freeform 2440">
                <a:extLst>
                  <a:ext uri="{FF2B5EF4-FFF2-40B4-BE49-F238E27FC236}">
                    <a16:creationId xmlns:a16="http://schemas.microsoft.com/office/drawing/2014/main" id="{00000000-0008-0000-0300-0000C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" y="761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6 h 8"/>
                  <a:gd name="T4" fmla="*/ 4 w 4"/>
                  <a:gd name="T5" fmla="*/ 5 h 8"/>
                  <a:gd name="T6" fmla="*/ 4 w 4"/>
                  <a:gd name="T7" fmla="*/ 4 h 8"/>
                  <a:gd name="T8" fmla="*/ 3 w 4"/>
                  <a:gd name="T9" fmla="*/ 2 h 8"/>
                  <a:gd name="T10" fmla="*/ 2 w 4"/>
                  <a:gd name="T11" fmla="*/ 1 h 8"/>
                  <a:gd name="T12" fmla="*/ 1 w 4"/>
                  <a:gd name="T13" fmla="*/ 1 h 8"/>
                  <a:gd name="T14" fmla="*/ 1 w 4"/>
                  <a:gd name="T15" fmla="*/ 0 h 8"/>
                  <a:gd name="T16" fmla="*/ 1 w 4"/>
                  <a:gd name="T17" fmla="*/ 0 h 8"/>
                  <a:gd name="T18" fmla="*/ 0 w 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5" name="Line 2441">
                <a:extLst>
                  <a:ext uri="{FF2B5EF4-FFF2-40B4-BE49-F238E27FC236}">
                    <a16:creationId xmlns:a16="http://schemas.microsoft.com/office/drawing/2014/main" id="{00000000-0008-0000-0300-0000C1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767"/>
                <a:ext cx="0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6" name="Freeform 2442">
                <a:extLst>
                  <a:ext uri="{FF2B5EF4-FFF2-40B4-BE49-F238E27FC236}">
                    <a16:creationId xmlns:a16="http://schemas.microsoft.com/office/drawing/2014/main" id="{00000000-0008-0000-0300-0000C2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7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3 h 3"/>
                  <a:gd name="T12" fmla="*/ 2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7" name="Freeform 2443">
                <a:extLst>
                  <a:ext uri="{FF2B5EF4-FFF2-40B4-BE49-F238E27FC236}">
                    <a16:creationId xmlns:a16="http://schemas.microsoft.com/office/drawing/2014/main" id="{00000000-0008-0000-0300-0000C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" y="764"/>
                <a:ext cx="8" cy="7"/>
              </a:xfrm>
              <a:custGeom>
                <a:avLst/>
                <a:gdLst>
                  <a:gd name="T0" fmla="*/ 5 w 8"/>
                  <a:gd name="T1" fmla="*/ 3 h 7"/>
                  <a:gd name="T2" fmla="*/ 3 w 8"/>
                  <a:gd name="T3" fmla="*/ 3 h 7"/>
                  <a:gd name="T4" fmla="*/ 2 w 8"/>
                  <a:gd name="T5" fmla="*/ 5 h 7"/>
                  <a:gd name="T6" fmla="*/ 1 w 8"/>
                  <a:gd name="T7" fmla="*/ 7 h 7"/>
                  <a:gd name="T8" fmla="*/ 0 w 8"/>
                  <a:gd name="T9" fmla="*/ 6 h 7"/>
                  <a:gd name="T10" fmla="*/ 0 w 8"/>
                  <a:gd name="T11" fmla="*/ 5 h 7"/>
                  <a:gd name="T12" fmla="*/ 0 w 8"/>
                  <a:gd name="T13" fmla="*/ 1 h 7"/>
                  <a:gd name="T14" fmla="*/ 4 w 8"/>
                  <a:gd name="T15" fmla="*/ 0 h 7"/>
                  <a:gd name="T16" fmla="*/ 8 w 8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5" y="3"/>
                    </a:move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8" name="Freeform 2444">
                <a:extLst>
                  <a:ext uri="{FF2B5EF4-FFF2-40B4-BE49-F238E27FC236}">
                    <a16:creationId xmlns:a16="http://schemas.microsoft.com/office/drawing/2014/main" id="{00000000-0008-0000-0300-0000C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769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09" name="Freeform 2445">
                <a:extLst>
                  <a:ext uri="{FF2B5EF4-FFF2-40B4-BE49-F238E27FC236}">
                    <a16:creationId xmlns:a16="http://schemas.microsoft.com/office/drawing/2014/main" id="{00000000-0008-0000-0300-0000C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767"/>
                <a:ext cx="5" cy="6"/>
              </a:xfrm>
              <a:custGeom>
                <a:avLst/>
                <a:gdLst>
                  <a:gd name="T0" fmla="*/ 5 w 5"/>
                  <a:gd name="T1" fmla="*/ 5 h 6"/>
                  <a:gd name="T2" fmla="*/ 4 w 5"/>
                  <a:gd name="T3" fmla="*/ 6 h 6"/>
                  <a:gd name="T4" fmla="*/ 2 w 5"/>
                  <a:gd name="T5" fmla="*/ 5 h 6"/>
                  <a:gd name="T6" fmla="*/ 2 w 5"/>
                  <a:gd name="T7" fmla="*/ 4 h 6"/>
                  <a:gd name="T8" fmla="*/ 1 w 5"/>
                  <a:gd name="T9" fmla="*/ 5 h 6"/>
                  <a:gd name="T10" fmla="*/ 0 w 5"/>
                  <a:gd name="T11" fmla="*/ 5 h 6"/>
                  <a:gd name="T12" fmla="*/ 0 w 5"/>
                  <a:gd name="T13" fmla="*/ 5 h 6"/>
                  <a:gd name="T14" fmla="*/ 1 w 5"/>
                  <a:gd name="T15" fmla="*/ 3 h 6"/>
                  <a:gd name="T16" fmla="*/ 1 w 5"/>
                  <a:gd name="T17" fmla="*/ 2 h 6"/>
                  <a:gd name="T18" fmla="*/ 3 w 5"/>
                  <a:gd name="T19" fmla="*/ 2 h 6"/>
                  <a:gd name="T20" fmla="*/ 5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lnTo>
                      <a:pt x="4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0" name="Freeform 2446">
                <a:extLst>
                  <a:ext uri="{FF2B5EF4-FFF2-40B4-BE49-F238E27FC236}">
                    <a16:creationId xmlns:a16="http://schemas.microsoft.com/office/drawing/2014/main" id="{00000000-0008-0000-0300-0000C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750"/>
                <a:ext cx="11" cy="23"/>
              </a:xfrm>
              <a:custGeom>
                <a:avLst/>
                <a:gdLst>
                  <a:gd name="T0" fmla="*/ 11 w 11"/>
                  <a:gd name="T1" fmla="*/ 19 h 23"/>
                  <a:gd name="T2" fmla="*/ 11 w 11"/>
                  <a:gd name="T3" fmla="*/ 20 h 23"/>
                  <a:gd name="T4" fmla="*/ 10 w 11"/>
                  <a:gd name="T5" fmla="*/ 22 h 23"/>
                  <a:gd name="T6" fmla="*/ 8 w 11"/>
                  <a:gd name="T7" fmla="*/ 23 h 23"/>
                  <a:gd name="T8" fmla="*/ 6 w 11"/>
                  <a:gd name="T9" fmla="*/ 23 h 23"/>
                  <a:gd name="T10" fmla="*/ 6 w 11"/>
                  <a:gd name="T11" fmla="*/ 22 h 23"/>
                  <a:gd name="T12" fmla="*/ 6 w 11"/>
                  <a:gd name="T13" fmla="*/ 21 h 23"/>
                  <a:gd name="T14" fmla="*/ 5 w 11"/>
                  <a:gd name="T15" fmla="*/ 21 h 23"/>
                  <a:gd name="T16" fmla="*/ 4 w 11"/>
                  <a:gd name="T17" fmla="*/ 21 h 23"/>
                  <a:gd name="T18" fmla="*/ 4 w 11"/>
                  <a:gd name="T19" fmla="*/ 16 h 23"/>
                  <a:gd name="T20" fmla="*/ 4 w 11"/>
                  <a:gd name="T21" fmla="*/ 14 h 23"/>
                  <a:gd name="T22" fmla="*/ 4 w 11"/>
                  <a:gd name="T23" fmla="*/ 14 h 23"/>
                  <a:gd name="T24" fmla="*/ 4 w 11"/>
                  <a:gd name="T25" fmla="*/ 14 h 23"/>
                  <a:gd name="T26" fmla="*/ 4 w 11"/>
                  <a:gd name="T27" fmla="*/ 15 h 23"/>
                  <a:gd name="T28" fmla="*/ 3 w 11"/>
                  <a:gd name="T29" fmla="*/ 16 h 23"/>
                  <a:gd name="T30" fmla="*/ 3 w 11"/>
                  <a:gd name="T31" fmla="*/ 18 h 23"/>
                  <a:gd name="T32" fmla="*/ 3 w 11"/>
                  <a:gd name="T33" fmla="*/ 18 h 23"/>
                  <a:gd name="T34" fmla="*/ 2 w 11"/>
                  <a:gd name="T35" fmla="*/ 18 h 23"/>
                  <a:gd name="T36" fmla="*/ 2 w 11"/>
                  <a:gd name="T37" fmla="*/ 17 h 23"/>
                  <a:gd name="T38" fmla="*/ 2 w 11"/>
                  <a:gd name="T39" fmla="*/ 16 h 23"/>
                  <a:gd name="T40" fmla="*/ 1 w 11"/>
                  <a:gd name="T41" fmla="*/ 16 h 23"/>
                  <a:gd name="T42" fmla="*/ 1 w 11"/>
                  <a:gd name="T43" fmla="*/ 15 h 23"/>
                  <a:gd name="T44" fmla="*/ 1 w 11"/>
                  <a:gd name="T45" fmla="*/ 14 h 23"/>
                  <a:gd name="T46" fmla="*/ 1 w 11"/>
                  <a:gd name="T47" fmla="*/ 14 h 23"/>
                  <a:gd name="T48" fmla="*/ 0 w 11"/>
                  <a:gd name="T49" fmla="*/ 12 h 23"/>
                  <a:gd name="T50" fmla="*/ 0 w 11"/>
                  <a:gd name="T51" fmla="*/ 8 h 23"/>
                  <a:gd name="T52" fmla="*/ 1 w 11"/>
                  <a:gd name="T53" fmla="*/ 8 h 23"/>
                  <a:gd name="T54" fmla="*/ 2 w 11"/>
                  <a:gd name="T55" fmla="*/ 7 h 23"/>
                  <a:gd name="T56" fmla="*/ 0 w 11"/>
                  <a:gd name="T57" fmla="*/ 6 h 23"/>
                  <a:gd name="T58" fmla="*/ 1 w 11"/>
                  <a:gd name="T59" fmla="*/ 5 h 23"/>
                  <a:gd name="T60" fmla="*/ 2 w 11"/>
                  <a:gd name="T61" fmla="*/ 3 h 23"/>
                  <a:gd name="T62" fmla="*/ 4 w 11"/>
                  <a:gd name="T63" fmla="*/ 1 h 23"/>
                  <a:gd name="T64" fmla="*/ 5 w 11"/>
                  <a:gd name="T6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23">
                    <a:moveTo>
                      <a:pt x="11" y="19"/>
                    </a:moveTo>
                    <a:lnTo>
                      <a:pt x="11" y="20"/>
                    </a:lnTo>
                    <a:lnTo>
                      <a:pt x="10" y="22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1" name="Freeform 2447">
                <a:extLst>
                  <a:ext uri="{FF2B5EF4-FFF2-40B4-BE49-F238E27FC236}">
                    <a16:creationId xmlns:a16="http://schemas.microsoft.com/office/drawing/2014/main" id="{00000000-0008-0000-0300-0000C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" y="766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2 h 8"/>
                  <a:gd name="T4" fmla="*/ 6 w 6"/>
                  <a:gd name="T5" fmla="*/ 6 h 8"/>
                  <a:gd name="T6" fmla="*/ 6 w 6"/>
                  <a:gd name="T7" fmla="*/ 7 h 8"/>
                  <a:gd name="T8" fmla="*/ 5 w 6"/>
                  <a:gd name="T9" fmla="*/ 7 h 8"/>
                  <a:gd name="T10" fmla="*/ 5 w 6"/>
                  <a:gd name="T11" fmla="*/ 8 h 8"/>
                  <a:gd name="T12" fmla="*/ 4 w 6"/>
                  <a:gd name="T13" fmla="*/ 8 h 8"/>
                  <a:gd name="T14" fmla="*/ 1 w 6"/>
                  <a:gd name="T15" fmla="*/ 6 h 8"/>
                  <a:gd name="T16" fmla="*/ 0 w 6"/>
                  <a:gd name="T17" fmla="*/ 5 h 8"/>
                  <a:gd name="T18" fmla="*/ 0 w 6"/>
                  <a:gd name="T19" fmla="*/ 6 h 8"/>
                  <a:gd name="T20" fmla="*/ 0 w 6"/>
                  <a:gd name="T2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2" name="Freeform 2448">
                <a:extLst>
                  <a:ext uri="{FF2B5EF4-FFF2-40B4-BE49-F238E27FC236}">
                    <a16:creationId xmlns:a16="http://schemas.microsoft.com/office/drawing/2014/main" id="{00000000-0008-0000-0300-0000C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" y="764"/>
                <a:ext cx="8" cy="10"/>
              </a:xfrm>
              <a:custGeom>
                <a:avLst/>
                <a:gdLst>
                  <a:gd name="T0" fmla="*/ 3 w 8"/>
                  <a:gd name="T1" fmla="*/ 2 h 10"/>
                  <a:gd name="T2" fmla="*/ 6 w 8"/>
                  <a:gd name="T3" fmla="*/ 1 h 10"/>
                  <a:gd name="T4" fmla="*/ 7 w 8"/>
                  <a:gd name="T5" fmla="*/ 1 h 10"/>
                  <a:gd name="T6" fmla="*/ 8 w 8"/>
                  <a:gd name="T7" fmla="*/ 6 h 10"/>
                  <a:gd name="T8" fmla="*/ 8 w 8"/>
                  <a:gd name="T9" fmla="*/ 6 h 10"/>
                  <a:gd name="T10" fmla="*/ 8 w 8"/>
                  <a:gd name="T11" fmla="*/ 6 h 10"/>
                  <a:gd name="T12" fmla="*/ 6 w 8"/>
                  <a:gd name="T13" fmla="*/ 7 h 10"/>
                  <a:gd name="T14" fmla="*/ 4 w 8"/>
                  <a:gd name="T15" fmla="*/ 8 h 10"/>
                  <a:gd name="T16" fmla="*/ 4 w 8"/>
                  <a:gd name="T17" fmla="*/ 6 h 10"/>
                  <a:gd name="T18" fmla="*/ 2 w 8"/>
                  <a:gd name="T19" fmla="*/ 8 h 10"/>
                  <a:gd name="T20" fmla="*/ 0 w 8"/>
                  <a:gd name="T21" fmla="*/ 10 h 10"/>
                  <a:gd name="T22" fmla="*/ 0 w 8"/>
                  <a:gd name="T23" fmla="*/ 8 h 10"/>
                  <a:gd name="T24" fmla="*/ 0 w 8"/>
                  <a:gd name="T25" fmla="*/ 8 h 10"/>
                  <a:gd name="T26" fmla="*/ 1 w 8"/>
                  <a:gd name="T27" fmla="*/ 6 h 10"/>
                  <a:gd name="T28" fmla="*/ 1 w 8"/>
                  <a:gd name="T29" fmla="*/ 6 h 10"/>
                  <a:gd name="T30" fmla="*/ 0 w 8"/>
                  <a:gd name="T31" fmla="*/ 2 h 10"/>
                  <a:gd name="T32" fmla="*/ 0 w 8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10">
                    <a:moveTo>
                      <a:pt x="3" y="2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3" name="Freeform 2449">
                <a:extLst>
                  <a:ext uri="{FF2B5EF4-FFF2-40B4-BE49-F238E27FC236}">
                    <a16:creationId xmlns:a16="http://schemas.microsoft.com/office/drawing/2014/main" id="{00000000-0008-0000-0300-0000C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7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2 w 3"/>
                  <a:gd name="T5" fmla="*/ 3 h 3"/>
                  <a:gd name="T6" fmla="*/ 2 w 3"/>
                  <a:gd name="T7" fmla="*/ 3 h 3"/>
                  <a:gd name="T8" fmla="*/ 3 w 3"/>
                  <a:gd name="T9" fmla="*/ 3 h 3"/>
                  <a:gd name="T10" fmla="*/ 2 w 3"/>
                  <a:gd name="T11" fmla="*/ 1 h 3"/>
                  <a:gd name="T12" fmla="*/ 2 w 3"/>
                  <a:gd name="T13" fmla="*/ 0 h 3"/>
                  <a:gd name="T14" fmla="*/ 2 w 3"/>
                  <a:gd name="T15" fmla="*/ 0 h 3"/>
                  <a:gd name="T16" fmla="*/ 1 w 3"/>
                  <a:gd name="T17" fmla="*/ 1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4" name="Freeform 2450">
                <a:extLst>
                  <a:ext uri="{FF2B5EF4-FFF2-40B4-BE49-F238E27FC236}">
                    <a16:creationId xmlns:a16="http://schemas.microsoft.com/office/drawing/2014/main" id="{00000000-0008-0000-0300-0000C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" y="7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5" name="Freeform 2451">
                <a:extLst>
                  <a:ext uri="{FF2B5EF4-FFF2-40B4-BE49-F238E27FC236}">
                    <a16:creationId xmlns:a16="http://schemas.microsoft.com/office/drawing/2014/main" id="{00000000-0008-0000-0300-0000C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759"/>
                <a:ext cx="7" cy="16"/>
              </a:xfrm>
              <a:custGeom>
                <a:avLst/>
                <a:gdLst>
                  <a:gd name="T0" fmla="*/ 4 w 7"/>
                  <a:gd name="T1" fmla="*/ 0 h 16"/>
                  <a:gd name="T2" fmla="*/ 5 w 7"/>
                  <a:gd name="T3" fmla="*/ 0 h 16"/>
                  <a:gd name="T4" fmla="*/ 4 w 7"/>
                  <a:gd name="T5" fmla="*/ 2 h 16"/>
                  <a:gd name="T6" fmla="*/ 4 w 7"/>
                  <a:gd name="T7" fmla="*/ 3 h 16"/>
                  <a:gd name="T8" fmla="*/ 4 w 7"/>
                  <a:gd name="T9" fmla="*/ 4 h 16"/>
                  <a:gd name="T10" fmla="*/ 4 w 7"/>
                  <a:gd name="T11" fmla="*/ 5 h 16"/>
                  <a:gd name="T12" fmla="*/ 6 w 7"/>
                  <a:gd name="T13" fmla="*/ 6 h 16"/>
                  <a:gd name="T14" fmla="*/ 7 w 7"/>
                  <a:gd name="T15" fmla="*/ 7 h 16"/>
                  <a:gd name="T16" fmla="*/ 7 w 7"/>
                  <a:gd name="T17" fmla="*/ 7 h 16"/>
                  <a:gd name="T18" fmla="*/ 7 w 7"/>
                  <a:gd name="T19" fmla="*/ 10 h 16"/>
                  <a:gd name="T20" fmla="*/ 7 w 7"/>
                  <a:gd name="T21" fmla="*/ 13 h 16"/>
                  <a:gd name="T22" fmla="*/ 6 w 7"/>
                  <a:gd name="T23" fmla="*/ 15 h 16"/>
                  <a:gd name="T24" fmla="*/ 3 w 7"/>
                  <a:gd name="T25" fmla="*/ 16 h 16"/>
                  <a:gd name="T26" fmla="*/ 2 w 7"/>
                  <a:gd name="T27" fmla="*/ 16 h 16"/>
                  <a:gd name="T28" fmla="*/ 0 w 7"/>
                  <a:gd name="T29" fmla="*/ 15 h 16"/>
                  <a:gd name="T30" fmla="*/ 0 w 7"/>
                  <a:gd name="T31" fmla="*/ 13 h 16"/>
                  <a:gd name="T32" fmla="*/ 1 w 7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6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6" name="Freeform 2452">
                <a:extLst>
                  <a:ext uri="{FF2B5EF4-FFF2-40B4-BE49-F238E27FC236}">
                    <a16:creationId xmlns:a16="http://schemas.microsoft.com/office/drawing/2014/main" id="{00000000-0008-0000-0300-0000C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" y="775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7" name="Freeform 2453">
                <a:extLst>
                  <a:ext uri="{FF2B5EF4-FFF2-40B4-BE49-F238E27FC236}">
                    <a16:creationId xmlns:a16="http://schemas.microsoft.com/office/drawing/2014/main" id="{00000000-0008-0000-0300-0000C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" y="77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8" name="Freeform 2454">
                <a:extLst>
                  <a:ext uri="{FF2B5EF4-FFF2-40B4-BE49-F238E27FC236}">
                    <a16:creationId xmlns:a16="http://schemas.microsoft.com/office/drawing/2014/main" id="{00000000-0008-0000-0300-0000C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" y="77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1 h 3"/>
                  <a:gd name="T6" fmla="*/ 2 w 3"/>
                  <a:gd name="T7" fmla="*/ 2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19" name="Freeform 2455">
                <a:extLst>
                  <a:ext uri="{FF2B5EF4-FFF2-40B4-BE49-F238E27FC236}">
                    <a16:creationId xmlns:a16="http://schemas.microsoft.com/office/drawing/2014/main" id="{00000000-0008-0000-0300-0000C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1 h 2"/>
                  <a:gd name="T4" fmla="*/ 3 w 5"/>
                  <a:gd name="T5" fmla="*/ 1 h 2"/>
                  <a:gd name="T6" fmla="*/ 2 w 5"/>
                  <a:gd name="T7" fmla="*/ 1 h 2"/>
                  <a:gd name="T8" fmla="*/ 1 w 5"/>
                  <a:gd name="T9" fmla="*/ 1 h 2"/>
                  <a:gd name="T10" fmla="*/ 0 w 5"/>
                  <a:gd name="T11" fmla="*/ 1 h 2"/>
                  <a:gd name="T12" fmla="*/ 0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0" name="Freeform 2456">
                <a:extLst>
                  <a:ext uri="{FF2B5EF4-FFF2-40B4-BE49-F238E27FC236}">
                    <a16:creationId xmlns:a16="http://schemas.microsoft.com/office/drawing/2014/main" id="{00000000-0008-0000-0300-0000D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" y="77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1" name="Freeform 2457">
                <a:extLst>
                  <a:ext uri="{FF2B5EF4-FFF2-40B4-BE49-F238E27FC236}">
                    <a16:creationId xmlns:a16="http://schemas.microsoft.com/office/drawing/2014/main" id="{00000000-0008-0000-0300-0000D1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" y="776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1 w 6"/>
                  <a:gd name="T3" fmla="*/ 1 h 1"/>
                  <a:gd name="T4" fmla="*/ 6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2" name="Freeform 2458">
                <a:extLst>
                  <a:ext uri="{FF2B5EF4-FFF2-40B4-BE49-F238E27FC236}">
                    <a16:creationId xmlns:a16="http://schemas.microsoft.com/office/drawing/2014/main" id="{00000000-0008-0000-0300-0000D2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" y="77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3" name="Freeform 2459">
                <a:extLst>
                  <a:ext uri="{FF2B5EF4-FFF2-40B4-BE49-F238E27FC236}">
                    <a16:creationId xmlns:a16="http://schemas.microsoft.com/office/drawing/2014/main" id="{00000000-0008-0000-0300-0000D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775"/>
                <a:ext cx="5" cy="3"/>
              </a:xfrm>
              <a:custGeom>
                <a:avLst/>
                <a:gdLst>
                  <a:gd name="T0" fmla="*/ 1 w 5"/>
                  <a:gd name="T1" fmla="*/ 3 h 3"/>
                  <a:gd name="T2" fmla="*/ 2 w 5"/>
                  <a:gd name="T3" fmla="*/ 3 h 3"/>
                  <a:gd name="T4" fmla="*/ 5 w 5"/>
                  <a:gd name="T5" fmla="*/ 2 h 3"/>
                  <a:gd name="T6" fmla="*/ 5 w 5"/>
                  <a:gd name="T7" fmla="*/ 0 h 3"/>
                  <a:gd name="T8" fmla="*/ 5 w 5"/>
                  <a:gd name="T9" fmla="*/ 0 h 3"/>
                  <a:gd name="T10" fmla="*/ 2 w 5"/>
                  <a:gd name="T11" fmla="*/ 0 h 3"/>
                  <a:gd name="T12" fmla="*/ 0 w 5"/>
                  <a:gd name="T13" fmla="*/ 0 h 3"/>
                  <a:gd name="T14" fmla="*/ 1 w 5"/>
                  <a:gd name="T15" fmla="*/ 3 h 3"/>
                  <a:gd name="T16" fmla="*/ 1 w 5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2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4" name="Freeform 2460">
                <a:extLst>
                  <a:ext uri="{FF2B5EF4-FFF2-40B4-BE49-F238E27FC236}">
                    <a16:creationId xmlns:a16="http://schemas.microsoft.com/office/drawing/2014/main" id="{00000000-0008-0000-0300-0000D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7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5" name="Freeform 2461">
                <a:extLst>
                  <a:ext uri="{FF2B5EF4-FFF2-40B4-BE49-F238E27FC236}">
                    <a16:creationId xmlns:a16="http://schemas.microsoft.com/office/drawing/2014/main" id="{00000000-0008-0000-0300-0000D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" y="776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6" name="Freeform 2462">
                <a:extLst>
                  <a:ext uri="{FF2B5EF4-FFF2-40B4-BE49-F238E27FC236}">
                    <a16:creationId xmlns:a16="http://schemas.microsoft.com/office/drawing/2014/main" id="{00000000-0008-0000-0300-0000D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764"/>
                <a:ext cx="6" cy="15"/>
              </a:xfrm>
              <a:custGeom>
                <a:avLst/>
                <a:gdLst>
                  <a:gd name="T0" fmla="*/ 5 w 6"/>
                  <a:gd name="T1" fmla="*/ 15 h 15"/>
                  <a:gd name="T2" fmla="*/ 6 w 6"/>
                  <a:gd name="T3" fmla="*/ 9 h 15"/>
                  <a:gd name="T4" fmla="*/ 5 w 6"/>
                  <a:gd name="T5" fmla="*/ 7 h 15"/>
                  <a:gd name="T6" fmla="*/ 6 w 6"/>
                  <a:gd name="T7" fmla="*/ 2 h 15"/>
                  <a:gd name="T8" fmla="*/ 5 w 6"/>
                  <a:gd name="T9" fmla="*/ 0 h 15"/>
                  <a:gd name="T10" fmla="*/ 4 w 6"/>
                  <a:gd name="T11" fmla="*/ 0 h 15"/>
                  <a:gd name="T12" fmla="*/ 3 w 6"/>
                  <a:gd name="T13" fmla="*/ 2 h 15"/>
                  <a:gd name="T14" fmla="*/ 2 w 6"/>
                  <a:gd name="T15" fmla="*/ 7 h 15"/>
                  <a:gd name="T16" fmla="*/ 0 w 6"/>
                  <a:gd name="T17" fmla="*/ 12 h 15"/>
                  <a:gd name="T18" fmla="*/ 0 w 6"/>
                  <a:gd name="T19" fmla="*/ 14 h 15"/>
                  <a:gd name="T20" fmla="*/ 0 w 6"/>
                  <a:gd name="T21" fmla="*/ 15 h 15"/>
                  <a:gd name="T22" fmla="*/ 0 w 6"/>
                  <a:gd name="T2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5">
                    <a:moveTo>
                      <a:pt x="5" y="15"/>
                    </a:moveTo>
                    <a:lnTo>
                      <a:pt x="6" y="9"/>
                    </a:lnTo>
                    <a:lnTo>
                      <a:pt x="5" y="7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7" name="Freeform 2463">
                <a:extLst>
                  <a:ext uri="{FF2B5EF4-FFF2-40B4-BE49-F238E27FC236}">
                    <a16:creationId xmlns:a16="http://schemas.microsoft.com/office/drawing/2014/main" id="{00000000-0008-0000-0300-0000D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" y="775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3 w 3"/>
                  <a:gd name="T5" fmla="*/ 2 h 4"/>
                  <a:gd name="T6" fmla="*/ 1 w 3"/>
                  <a:gd name="T7" fmla="*/ 0 h 4"/>
                  <a:gd name="T8" fmla="*/ 0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8" name="Freeform 2464">
                <a:extLst>
                  <a:ext uri="{FF2B5EF4-FFF2-40B4-BE49-F238E27FC236}">
                    <a16:creationId xmlns:a16="http://schemas.microsoft.com/office/drawing/2014/main" id="{00000000-0008-0000-0300-0000D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" y="77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29" name="Line 2465">
                <a:extLst>
                  <a:ext uri="{FF2B5EF4-FFF2-40B4-BE49-F238E27FC236}">
                    <a16:creationId xmlns:a16="http://schemas.microsoft.com/office/drawing/2014/main" id="{00000000-0008-0000-0300-0000D9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" y="779"/>
                <a:ext cx="0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0" name="Freeform 2466">
                <a:extLst>
                  <a:ext uri="{FF2B5EF4-FFF2-40B4-BE49-F238E27FC236}">
                    <a16:creationId xmlns:a16="http://schemas.microsoft.com/office/drawing/2014/main" id="{00000000-0008-0000-0300-0000D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77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2 w 2"/>
                  <a:gd name="T5" fmla="*/ 1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1" name="Freeform 2467">
                <a:extLst>
                  <a:ext uri="{FF2B5EF4-FFF2-40B4-BE49-F238E27FC236}">
                    <a16:creationId xmlns:a16="http://schemas.microsoft.com/office/drawing/2014/main" id="{00000000-0008-0000-0300-0000D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767"/>
                <a:ext cx="1" cy="12"/>
              </a:xfrm>
              <a:custGeom>
                <a:avLst/>
                <a:gdLst>
                  <a:gd name="T0" fmla="*/ 1 w 1"/>
                  <a:gd name="T1" fmla="*/ 12 h 12"/>
                  <a:gd name="T2" fmla="*/ 1 w 1"/>
                  <a:gd name="T3" fmla="*/ 11 h 12"/>
                  <a:gd name="T4" fmla="*/ 1 w 1"/>
                  <a:gd name="T5" fmla="*/ 11 h 12"/>
                  <a:gd name="T6" fmla="*/ 1 w 1"/>
                  <a:gd name="T7" fmla="*/ 10 h 12"/>
                  <a:gd name="T8" fmla="*/ 1 w 1"/>
                  <a:gd name="T9" fmla="*/ 9 h 12"/>
                  <a:gd name="T10" fmla="*/ 0 w 1"/>
                  <a:gd name="T11" fmla="*/ 8 h 12"/>
                  <a:gd name="T12" fmla="*/ 0 w 1"/>
                  <a:gd name="T13" fmla="*/ 6 h 12"/>
                  <a:gd name="T14" fmla="*/ 0 w 1"/>
                  <a:gd name="T15" fmla="*/ 5 h 12"/>
                  <a:gd name="T16" fmla="*/ 0 w 1"/>
                  <a:gd name="T17" fmla="*/ 4 h 12"/>
                  <a:gd name="T18" fmla="*/ 0 w 1"/>
                  <a:gd name="T19" fmla="*/ 2 h 12"/>
                  <a:gd name="T20" fmla="*/ 0 w 1"/>
                  <a:gd name="T21" fmla="*/ 1 h 12"/>
                  <a:gd name="T22" fmla="*/ 0 w 1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2">
                    <a:moveTo>
                      <a:pt x="1" y="12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2" name="Freeform 2468">
                <a:extLst>
                  <a:ext uri="{FF2B5EF4-FFF2-40B4-BE49-F238E27FC236}">
                    <a16:creationId xmlns:a16="http://schemas.microsoft.com/office/drawing/2014/main" id="{00000000-0008-0000-0300-0000D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" y="7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3" name="Freeform 2469">
                <a:extLst>
                  <a:ext uri="{FF2B5EF4-FFF2-40B4-BE49-F238E27FC236}">
                    <a16:creationId xmlns:a16="http://schemas.microsoft.com/office/drawing/2014/main" id="{00000000-0008-0000-0300-0000D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" y="77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4" name="Freeform 2470">
                <a:extLst>
                  <a:ext uri="{FF2B5EF4-FFF2-40B4-BE49-F238E27FC236}">
                    <a16:creationId xmlns:a16="http://schemas.microsoft.com/office/drawing/2014/main" id="{00000000-0008-0000-0300-0000D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77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5" name="Freeform 2471">
                <a:extLst>
                  <a:ext uri="{FF2B5EF4-FFF2-40B4-BE49-F238E27FC236}">
                    <a16:creationId xmlns:a16="http://schemas.microsoft.com/office/drawing/2014/main" id="{00000000-0008-0000-0300-0000D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779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1 w 5"/>
                  <a:gd name="T5" fmla="*/ 1 h 2"/>
                  <a:gd name="T6" fmla="*/ 2 w 5"/>
                  <a:gd name="T7" fmla="*/ 2 h 2"/>
                  <a:gd name="T8" fmla="*/ 3 w 5"/>
                  <a:gd name="T9" fmla="*/ 2 h 2"/>
                  <a:gd name="T10" fmla="*/ 4 w 5"/>
                  <a:gd name="T11" fmla="*/ 1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6" name="Freeform 2472">
                <a:extLst>
                  <a:ext uri="{FF2B5EF4-FFF2-40B4-BE49-F238E27FC236}">
                    <a16:creationId xmlns:a16="http://schemas.microsoft.com/office/drawing/2014/main" id="{00000000-0008-0000-0300-0000E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77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7" name="Freeform 2473">
                <a:extLst>
                  <a:ext uri="{FF2B5EF4-FFF2-40B4-BE49-F238E27FC236}">
                    <a16:creationId xmlns:a16="http://schemas.microsoft.com/office/drawing/2014/main" id="{00000000-0008-0000-0300-0000E1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77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2 h 3"/>
                  <a:gd name="T4" fmla="*/ 0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8" name="Freeform 2474">
                <a:extLst>
                  <a:ext uri="{FF2B5EF4-FFF2-40B4-BE49-F238E27FC236}">
                    <a16:creationId xmlns:a16="http://schemas.microsoft.com/office/drawing/2014/main" id="{00000000-0008-0000-0300-0000E2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779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1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39" name="Freeform 2475">
                <a:extLst>
                  <a:ext uri="{FF2B5EF4-FFF2-40B4-BE49-F238E27FC236}">
                    <a16:creationId xmlns:a16="http://schemas.microsoft.com/office/drawing/2014/main" id="{00000000-0008-0000-0300-0000E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780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3 w 4"/>
                  <a:gd name="T5" fmla="*/ 0 h 3"/>
                  <a:gd name="T6" fmla="*/ 0 w 4"/>
                  <a:gd name="T7" fmla="*/ 1 h 3"/>
                  <a:gd name="T8" fmla="*/ 1 w 4"/>
                  <a:gd name="T9" fmla="*/ 3 h 3"/>
                  <a:gd name="T10" fmla="*/ 2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0" name="Freeform 2476">
                <a:extLst>
                  <a:ext uri="{FF2B5EF4-FFF2-40B4-BE49-F238E27FC236}">
                    <a16:creationId xmlns:a16="http://schemas.microsoft.com/office/drawing/2014/main" id="{00000000-0008-0000-0300-0000E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78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1" name="Freeform 2477">
                <a:extLst>
                  <a:ext uri="{FF2B5EF4-FFF2-40B4-BE49-F238E27FC236}">
                    <a16:creationId xmlns:a16="http://schemas.microsoft.com/office/drawing/2014/main" id="{00000000-0008-0000-0300-0000E5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7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1 h 4"/>
                  <a:gd name="T4" fmla="*/ 2 w 2"/>
                  <a:gd name="T5" fmla="*/ 1 h 4"/>
                  <a:gd name="T6" fmla="*/ 2 w 2"/>
                  <a:gd name="T7" fmla="*/ 2 h 4"/>
                  <a:gd name="T8" fmla="*/ 2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2" name="Freeform 2478">
                <a:extLst>
                  <a:ext uri="{FF2B5EF4-FFF2-40B4-BE49-F238E27FC236}">
                    <a16:creationId xmlns:a16="http://schemas.microsoft.com/office/drawing/2014/main" id="{00000000-0008-0000-0300-0000E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" y="78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3 h 3"/>
                  <a:gd name="T6" fmla="*/ 1 w 2"/>
                  <a:gd name="T7" fmla="*/ 2 h 3"/>
                  <a:gd name="T8" fmla="*/ 0 w 2"/>
                  <a:gd name="T9" fmla="*/ 2 h 3"/>
                  <a:gd name="T10" fmla="*/ 0 w 2"/>
                  <a:gd name="T11" fmla="*/ 2 h 3"/>
                  <a:gd name="T12" fmla="*/ 0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2 w 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3" name="Freeform 2479">
                <a:extLst>
                  <a:ext uri="{FF2B5EF4-FFF2-40B4-BE49-F238E27FC236}">
                    <a16:creationId xmlns:a16="http://schemas.microsoft.com/office/drawing/2014/main" id="{00000000-0008-0000-0300-0000E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784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4" name="Freeform 2480">
                <a:extLst>
                  <a:ext uri="{FF2B5EF4-FFF2-40B4-BE49-F238E27FC236}">
                    <a16:creationId xmlns:a16="http://schemas.microsoft.com/office/drawing/2014/main" id="{00000000-0008-0000-0300-0000E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78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5" name="Freeform 2481">
                <a:extLst>
                  <a:ext uri="{FF2B5EF4-FFF2-40B4-BE49-F238E27FC236}">
                    <a16:creationId xmlns:a16="http://schemas.microsoft.com/office/drawing/2014/main" id="{00000000-0008-0000-0300-0000E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786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6" name="Freeform 2482">
                <a:extLst>
                  <a:ext uri="{FF2B5EF4-FFF2-40B4-BE49-F238E27FC236}">
                    <a16:creationId xmlns:a16="http://schemas.microsoft.com/office/drawing/2014/main" id="{00000000-0008-0000-0300-0000E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" y="782"/>
                <a:ext cx="7" cy="6"/>
              </a:xfrm>
              <a:custGeom>
                <a:avLst/>
                <a:gdLst>
                  <a:gd name="T0" fmla="*/ 5 w 7"/>
                  <a:gd name="T1" fmla="*/ 6 h 6"/>
                  <a:gd name="T2" fmla="*/ 7 w 7"/>
                  <a:gd name="T3" fmla="*/ 6 h 6"/>
                  <a:gd name="T4" fmla="*/ 7 w 7"/>
                  <a:gd name="T5" fmla="*/ 3 h 6"/>
                  <a:gd name="T6" fmla="*/ 6 w 7"/>
                  <a:gd name="T7" fmla="*/ 3 h 6"/>
                  <a:gd name="T8" fmla="*/ 1 w 7"/>
                  <a:gd name="T9" fmla="*/ 1 h 6"/>
                  <a:gd name="T10" fmla="*/ 1 w 7"/>
                  <a:gd name="T11" fmla="*/ 0 h 6"/>
                  <a:gd name="T12" fmla="*/ 1 w 7"/>
                  <a:gd name="T13" fmla="*/ 0 h 6"/>
                  <a:gd name="T14" fmla="*/ 0 w 7"/>
                  <a:gd name="T15" fmla="*/ 1 h 6"/>
                  <a:gd name="T16" fmla="*/ 0 w 7"/>
                  <a:gd name="T17" fmla="*/ 2 h 6"/>
                  <a:gd name="T18" fmla="*/ 3 w 7"/>
                  <a:gd name="T19" fmla="*/ 5 h 6"/>
                  <a:gd name="T20" fmla="*/ 5 w 7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7" name="Freeform 2483">
                <a:extLst>
                  <a:ext uri="{FF2B5EF4-FFF2-40B4-BE49-F238E27FC236}">
                    <a16:creationId xmlns:a16="http://schemas.microsoft.com/office/drawing/2014/main" id="{00000000-0008-0000-0300-0000E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78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8" name="Freeform 2484">
                <a:extLst>
                  <a:ext uri="{FF2B5EF4-FFF2-40B4-BE49-F238E27FC236}">
                    <a16:creationId xmlns:a16="http://schemas.microsoft.com/office/drawing/2014/main" id="{00000000-0008-0000-0300-0000E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783"/>
                <a:ext cx="2" cy="6"/>
              </a:xfrm>
              <a:custGeom>
                <a:avLst/>
                <a:gdLst>
                  <a:gd name="T0" fmla="*/ 2 w 2"/>
                  <a:gd name="T1" fmla="*/ 5 h 6"/>
                  <a:gd name="T2" fmla="*/ 1 w 2"/>
                  <a:gd name="T3" fmla="*/ 6 h 6"/>
                  <a:gd name="T4" fmla="*/ 1 w 2"/>
                  <a:gd name="T5" fmla="*/ 6 h 6"/>
                  <a:gd name="T6" fmla="*/ 1 w 2"/>
                  <a:gd name="T7" fmla="*/ 6 h 6"/>
                  <a:gd name="T8" fmla="*/ 0 w 2"/>
                  <a:gd name="T9" fmla="*/ 4 h 6"/>
                  <a:gd name="T10" fmla="*/ 0 w 2"/>
                  <a:gd name="T11" fmla="*/ 1 h 6"/>
                  <a:gd name="T12" fmla="*/ 0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5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49" name="Freeform 2485">
                <a:extLst>
                  <a:ext uri="{FF2B5EF4-FFF2-40B4-BE49-F238E27FC236}">
                    <a16:creationId xmlns:a16="http://schemas.microsoft.com/office/drawing/2014/main" id="{00000000-0008-0000-0300-0000E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787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0" name="Freeform 2486">
                <a:extLst>
                  <a:ext uri="{FF2B5EF4-FFF2-40B4-BE49-F238E27FC236}">
                    <a16:creationId xmlns:a16="http://schemas.microsoft.com/office/drawing/2014/main" id="{00000000-0008-0000-0300-0000E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785"/>
                <a:ext cx="8" cy="8"/>
              </a:xfrm>
              <a:custGeom>
                <a:avLst/>
                <a:gdLst>
                  <a:gd name="T0" fmla="*/ 5 w 8"/>
                  <a:gd name="T1" fmla="*/ 8 h 8"/>
                  <a:gd name="T2" fmla="*/ 4 w 8"/>
                  <a:gd name="T3" fmla="*/ 7 h 8"/>
                  <a:gd name="T4" fmla="*/ 1 w 8"/>
                  <a:gd name="T5" fmla="*/ 7 h 8"/>
                  <a:gd name="T6" fmla="*/ 1 w 8"/>
                  <a:gd name="T7" fmla="*/ 5 h 8"/>
                  <a:gd name="T8" fmla="*/ 0 w 8"/>
                  <a:gd name="T9" fmla="*/ 4 h 8"/>
                  <a:gd name="T10" fmla="*/ 0 w 8"/>
                  <a:gd name="T11" fmla="*/ 4 h 8"/>
                  <a:gd name="T12" fmla="*/ 0 w 8"/>
                  <a:gd name="T13" fmla="*/ 3 h 8"/>
                  <a:gd name="T14" fmla="*/ 0 w 8"/>
                  <a:gd name="T15" fmla="*/ 3 h 8"/>
                  <a:gd name="T16" fmla="*/ 3 w 8"/>
                  <a:gd name="T17" fmla="*/ 1 h 8"/>
                  <a:gd name="T18" fmla="*/ 5 w 8"/>
                  <a:gd name="T19" fmla="*/ 1 h 8"/>
                  <a:gd name="T20" fmla="*/ 7 w 8"/>
                  <a:gd name="T21" fmla="*/ 0 h 8"/>
                  <a:gd name="T22" fmla="*/ 8 w 8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lnTo>
                      <a:pt x="4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1" name="Line 2487">
                <a:extLst>
                  <a:ext uri="{FF2B5EF4-FFF2-40B4-BE49-F238E27FC236}">
                    <a16:creationId xmlns:a16="http://schemas.microsoft.com/office/drawing/2014/main" id="{00000000-0008-0000-0300-0000EF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" y="794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2" name="Freeform 2488">
                <a:extLst>
                  <a:ext uri="{FF2B5EF4-FFF2-40B4-BE49-F238E27FC236}">
                    <a16:creationId xmlns:a16="http://schemas.microsoft.com/office/drawing/2014/main" id="{00000000-0008-0000-0300-0000F0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93"/>
                <a:ext cx="9" cy="1"/>
              </a:xfrm>
              <a:custGeom>
                <a:avLst/>
                <a:gdLst>
                  <a:gd name="T0" fmla="*/ 6 w 9"/>
                  <a:gd name="T1" fmla="*/ 1 h 1"/>
                  <a:gd name="T2" fmla="*/ 7 w 9"/>
                  <a:gd name="T3" fmla="*/ 1 h 1"/>
                  <a:gd name="T4" fmla="*/ 9 w 9"/>
                  <a:gd name="T5" fmla="*/ 1 h 1"/>
                  <a:gd name="T6" fmla="*/ 8 w 9"/>
                  <a:gd name="T7" fmla="*/ 0 h 1"/>
                  <a:gd name="T8" fmla="*/ 5 w 9"/>
                  <a:gd name="T9" fmla="*/ 0 h 1"/>
                  <a:gd name="T10" fmla="*/ 4 w 9"/>
                  <a:gd name="T11" fmla="*/ 1 h 1"/>
                  <a:gd name="T12" fmla="*/ 3 w 9"/>
                  <a:gd name="T13" fmla="*/ 1 h 1"/>
                  <a:gd name="T14" fmla="*/ 0 w 9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">
                    <a:moveTo>
                      <a:pt x="6" y="1"/>
                    </a:moveTo>
                    <a:lnTo>
                      <a:pt x="7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3" name="Line 2489">
                <a:extLst>
                  <a:ext uri="{FF2B5EF4-FFF2-40B4-BE49-F238E27FC236}">
                    <a16:creationId xmlns:a16="http://schemas.microsoft.com/office/drawing/2014/main" id="{00000000-0008-0000-0300-0000F1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" y="794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4" name="Freeform 2490">
                <a:extLst>
                  <a:ext uri="{FF2B5EF4-FFF2-40B4-BE49-F238E27FC236}">
                    <a16:creationId xmlns:a16="http://schemas.microsoft.com/office/drawing/2014/main" id="{00000000-0008-0000-0300-0000F2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794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2 w 6"/>
                  <a:gd name="T3" fmla="*/ 1 h 1"/>
                  <a:gd name="T4" fmla="*/ 5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2" y="1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5" name="Freeform 2491">
                <a:extLst>
                  <a:ext uri="{FF2B5EF4-FFF2-40B4-BE49-F238E27FC236}">
                    <a16:creationId xmlns:a16="http://schemas.microsoft.com/office/drawing/2014/main" id="{00000000-0008-0000-0300-0000F3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" y="79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6" name="Freeform 2492">
                <a:extLst>
                  <a:ext uri="{FF2B5EF4-FFF2-40B4-BE49-F238E27FC236}">
                    <a16:creationId xmlns:a16="http://schemas.microsoft.com/office/drawing/2014/main" id="{00000000-0008-0000-0300-0000F4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" y="791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1 h 5"/>
                  <a:gd name="T4" fmla="*/ 0 w 2"/>
                  <a:gd name="T5" fmla="*/ 0 h 5"/>
                  <a:gd name="T6" fmla="*/ 0 w 2"/>
                  <a:gd name="T7" fmla="*/ 0 h 5"/>
                  <a:gd name="T8" fmla="*/ 1 w 2"/>
                  <a:gd name="T9" fmla="*/ 1 h 5"/>
                  <a:gd name="T10" fmla="*/ 2 w 2"/>
                  <a:gd name="T11" fmla="*/ 1 h 5"/>
                  <a:gd name="T12" fmla="*/ 2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7" name="Line 2493">
                <a:extLst>
                  <a:ext uri="{FF2B5EF4-FFF2-40B4-BE49-F238E27FC236}">
                    <a16:creationId xmlns:a16="http://schemas.microsoft.com/office/drawing/2014/main" id="{00000000-0008-0000-0300-0000F500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8" y="797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8" name="Freeform 2494">
                <a:extLst>
                  <a:ext uri="{FF2B5EF4-FFF2-40B4-BE49-F238E27FC236}">
                    <a16:creationId xmlns:a16="http://schemas.microsoft.com/office/drawing/2014/main" id="{00000000-0008-0000-0300-0000F6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" y="794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2 h 4"/>
                  <a:gd name="T4" fmla="*/ 3 w 3"/>
                  <a:gd name="T5" fmla="*/ 3 h 4"/>
                  <a:gd name="T6" fmla="*/ 2 w 3"/>
                  <a:gd name="T7" fmla="*/ 4 h 4"/>
                  <a:gd name="T8" fmla="*/ 1 w 3"/>
                  <a:gd name="T9" fmla="*/ 3 h 4"/>
                  <a:gd name="T10" fmla="*/ 0 w 3"/>
                  <a:gd name="T11" fmla="*/ 3 h 4"/>
                  <a:gd name="T12" fmla="*/ 0 w 3"/>
                  <a:gd name="T13" fmla="*/ 1 h 4"/>
                  <a:gd name="T14" fmla="*/ 1 w 3"/>
                  <a:gd name="T15" fmla="*/ 1 h 4"/>
                  <a:gd name="T16" fmla="*/ 1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59" name="Freeform 2495">
                <a:extLst>
                  <a:ext uri="{FF2B5EF4-FFF2-40B4-BE49-F238E27FC236}">
                    <a16:creationId xmlns:a16="http://schemas.microsoft.com/office/drawing/2014/main" id="{00000000-0008-0000-0300-0000F7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" y="788"/>
                <a:ext cx="5" cy="11"/>
              </a:xfrm>
              <a:custGeom>
                <a:avLst/>
                <a:gdLst>
                  <a:gd name="T0" fmla="*/ 5 w 5"/>
                  <a:gd name="T1" fmla="*/ 9 h 11"/>
                  <a:gd name="T2" fmla="*/ 5 w 5"/>
                  <a:gd name="T3" fmla="*/ 9 h 11"/>
                  <a:gd name="T4" fmla="*/ 5 w 5"/>
                  <a:gd name="T5" fmla="*/ 9 h 11"/>
                  <a:gd name="T6" fmla="*/ 4 w 5"/>
                  <a:gd name="T7" fmla="*/ 10 h 11"/>
                  <a:gd name="T8" fmla="*/ 3 w 5"/>
                  <a:gd name="T9" fmla="*/ 11 h 11"/>
                  <a:gd name="T10" fmla="*/ 3 w 5"/>
                  <a:gd name="T11" fmla="*/ 10 h 11"/>
                  <a:gd name="T12" fmla="*/ 2 w 5"/>
                  <a:gd name="T13" fmla="*/ 10 h 11"/>
                  <a:gd name="T14" fmla="*/ 2 w 5"/>
                  <a:gd name="T15" fmla="*/ 9 h 11"/>
                  <a:gd name="T16" fmla="*/ 2 w 5"/>
                  <a:gd name="T17" fmla="*/ 8 h 11"/>
                  <a:gd name="T18" fmla="*/ 2 w 5"/>
                  <a:gd name="T19" fmla="*/ 7 h 11"/>
                  <a:gd name="T20" fmla="*/ 0 w 5"/>
                  <a:gd name="T21" fmla="*/ 6 h 11"/>
                  <a:gd name="T22" fmla="*/ 0 w 5"/>
                  <a:gd name="T23" fmla="*/ 4 h 11"/>
                  <a:gd name="T24" fmla="*/ 0 w 5"/>
                  <a:gd name="T25" fmla="*/ 4 h 11"/>
                  <a:gd name="T26" fmla="*/ 1 w 5"/>
                  <a:gd name="T27" fmla="*/ 2 h 11"/>
                  <a:gd name="T28" fmla="*/ 1 w 5"/>
                  <a:gd name="T29" fmla="*/ 2 h 11"/>
                  <a:gd name="T30" fmla="*/ 3 w 5"/>
                  <a:gd name="T31" fmla="*/ 0 h 11"/>
                  <a:gd name="T32" fmla="*/ 2 w 5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11">
                    <a:moveTo>
                      <a:pt x="5" y="9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0" name="Freeform 2496">
                <a:extLst>
                  <a:ext uri="{FF2B5EF4-FFF2-40B4-BE49-F238E27FC236}">
                    <a16:creationId xmlns:a16="http://schemas.microsoft.com/office/drawing/2014/main" id="{00000000-0008-0000-0300-0000F8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" y="793"/>
                <a:ext cx="8" cy="6"/>
              </a:xfrm>
              <a:custGeom>
                <a:avLst/>
                <a:gdLst>
                  <a:gd name="T0" fmla="*/ 8 w 8"/>
                  <a:gd name="T1" fmla="*/ 2 h 6"/>
                  <a:gd name="T2" fmla="*/ 7 w 8"/>
                  <a:gd name="T3" fmla="*/ 2 h 6"/>
                  <a:gd name="T4" fmla="*/ 4 w 8"/>
                  <a:gd name="T5" fmla="*/ 4 h 6"/>
                  <a:gd name="T6" fmla="*/ 3 w 8"/>
                  <a:gd name="T7" fmla="*/ 5 h 6"/>
                  <a:gd name="T8" fmla="*/ 2 w 8"/>
                  <a:gd name="T9" fmla="*/ 6 h 6"/>
                  <a:gd name="T10" fmla="*/ 1 w 8"/>
                  <a:gd name="T11" fmla="*/ 4 h 6"/>
                  <a:gd name="T12" fmla="*/ 1 w 8"/>
                  <a:gd name="T13" fmla="*/ 3 h 6"/>
                  <a:gd name="T14" fmla="*/ 0 w 8"/>
                  <a:gd name="T15" fmla="*/ 2 h 6"/>
                  <a:gd name="T16" fmla="*/ 3 w 8"/>
                  <a:gd name="T17" fmla="*/ 1 h 6"/>
                  <a:gd name="T18" fmla="*/ 3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7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1" name="Freeform 2497">
                <a:extLst>
                  <a:ext uri="{FF2B5EF4-FFF2-40B4-BE49-F238E27FC236}">
                    <a16:creationId xmlns:a16="http://schemas.microsoft.com/office/drawing/2014/main" id="{00000000-0008-0000-0300-0000F9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" y="7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1 h 3"/>
                  <a:gd name="T4" fmla="*/ 1 w 1"/>
                  <a:gd name="T5" fmla="*/ 0 h 3"/>
                  <a:gd name="T6" fmla="*/ 0 w 1"/>
                  <a:gd name="T7" fmla="*/ 0 h 3"/>
                  <a:gd name="T8" fmla="*/ 0 w 1"/>
                  <a:gd name="T9" fmla="*/ 2 h 3"/>
                  <a:gd name="T10" fmla="*/ 0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2" name="Freeform 2498">
                <a:extLst>
                  <a:ext uri="{FF2B5EF4-FFF2-40B4-BE49-F238E27FC236}">
                    <a16:creationId xmlns:a16="http://schemas.microsoft.com/office/drawing/2014/main" id="{00000000-0008-0000-0300-0000FA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" y="79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3" name="Freeform 2499">
                <a:extLst>
                  <a:ext uri="{FF2B5EF4-FFF2-40B4-BE49-F238E27FC236}">
                    <a16:creationId xmlns:a16="http://schemas.microsoft.com/office/drawing/2014/main" id="{00000000-0008-0000-0300-0000FB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79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4" name="Freeform 2500">
                <a:extLst>
                  <a:ext uri="{FF2B5EF4-FFF2-40B4-BE49-F238E27FC236}">
                    <a16:creationId xmlns:a16="http://schemas.microsoft.com/office/drawing/2014/main" id="{00000000-0008-0000-0300-0000FC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" y="797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3 h 4"/>
                  <a:gd name="T6" fmla="*/ 0 w 1"/>
                  <a:gd name="T7" fmla="*/ 2 h 4"/>
                  <a:gd name="T8" fmla="*/ 0 w 1"/>
                  <a:gd name="T9" fmla="*/ 1 h 4"/>
                  <a:gd name="T10" fmla="*/ 0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5" name="Freeform 2501">
                <a:extLst>
                  <a:ext uri="{FF2B5EF4-FFF2-40B4-BE49-F238E27FC236}">
                    <a16:creationId xmlns:a16="http://schemas.microsoft.com/office/drawing/2014/main" id="{00000000-0008-0000-0300-0000FD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80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0 h 2"/>
                  <a:gd name="T4" fmla="*/ 3 w 4"/>
                  <a:gd name="T5" fmla="*/ 0 h 2"/>
                  <a:gd name="T6" fmla="*/ 1 w 4"/>
                  <a:gd name="T7" fmla="*/ 2 h 2"/>
                  <a:gd name="T8" fmla="*/ 1 w 4"/>
                  <a:gd name="T9" fmla="*/ 2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6" name="Freeform 2502">
                <a:extLst>
                  <a:ext uri="{FF2B5EF4-FFF2-40B4-BE49-F238E27FC236}">
                    <a16:creationId xmlns:a16="http://schemas.microsoft.com/office/drawing/2014/main" id="{00000000-0008-0000-0300-0000FE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" y="80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2 w 3"/>
                  <a:gd name="T5" fmla="*/ 1 h 3"/>
                  <a:gd name="T6" fmla="*/ 3 w 3"/>
                  <a:gd name="T7" fmla="*/ 0 h 3"/>
                  <a:gd name="T8" fmla="*/ 1 w 3"/>
                  <a:gd name="T9" fmla="*/ 0 h 3"/>
                  <a:gd name="T10" fmla="*/ 1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w 3"/>
                  <a:gd name="T17" fmla="*/ 2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7" name="Freeform 2503">
                <a:extLst>
                  <a:ext uri="{FF2B5EF4-FFF2-40B4-BE49-F238E27FC236}">
                    <a16:creationId xmlns:a16="http://schemas.microsoft.com/office/drawing/2014/main" id="{00000000-0008-0000-0300-0000FF00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796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1 w 6"/>
                  <a:gd name="T3" fmla="*/ 6 h 8"/>
                  <a:gd name="T4" fmla="*/ 0 w 6"/>
                  <a:gd name="T5" fmla="*/ 5 h 8"/>
                  <a:gd name="T6" fmla="*/ 2 w 6"/>
                  <a:gd name="T7" fmla="*/ 2 h 8"/>
                  <a:gd name="T8" fmla="*/ 3 w 6"/>
                  <a:gd name="T9" fmla="*/ 1 h 8"/>
                  <a:gd name="T10" fmla="*/ 6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8" name="Freeform 2504">
                <a:extLst>
                  <a:ext uri="{FF2B5EF4-FFF2-40B4-BE49-F238E27FC236}">
                    <a16:creationId xmlns:a16="http://schemas.microsoft.com/office/drawing/2014/main" id="{00000000-0008-0000-0300-00000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" y="80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69" name="Freeform 2505">
                <a:extLst>
                  <a:ext uri="{FF2B5EF4-FFF2-40B4-BE49-F238E27FC236}">
                    <a16:creationId xmlns:a16="http://schemas.microsoft.com/office/drawing/2014/main" id="{00000000-0008-0000-0300-00000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80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1 w 1"/>
                  <a:gd name="T3" fmla="*/ 0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3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0" name="Freeform 2506">
                <a:extLst>
                  <a:ext uri="{FF2B5EF4-FFF2-40B4-BE49-F238E27FC236}">
                    <a16:creationId xmlns:a16="http://schemas.microsoft.com/office/drawing/2014/main" id="{00000000-0008-0000-0300-00000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1" name="Line 2507">
                <a:extLst>
                  <a:ext uri="{FF2B5EF4-FFF2-40B4-BE49-F238E27FC236}">
                    <a16:creationId xmlns:a16="http://schemas.microsoft.com/office/drawing/2014/main" id="{00000000-0008-0000-0300-000003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" y="801"/>
                <a:ext cx="1" cy="3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2" name="Freeform 2508">
                <a:extLst>
                  <a:ext uri="{FF2B5EF4-FFF2-40B4-BE49-F238E27FC236}">
                    <a16:creationId xmlns:a16="http://schemas.microsoft.com/office/drawing/2014/main" id="{00000000-0008-0000-0300-00000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" y="79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5 h 5"/>
                  <a:gd name="T4" fmla="*/ 1 w 2"/>
                  <a:gd name="T5" fmla="*/ 5 h 5"/>
                  <a:gd name="T6" fmla="*/ 0 w 2"/>
                  <a:gd name="T7" fmla="*/ 5 h 5"/>
                  <a:gd name="T8" fmla="*/ 0 w 2"/>
                  <a:gd name="T9" fmla="*/ 3 h 5"/>
                  <a:gd name="T10" fmla="*/ 0 w 2"/>
                  <a:gd name="T11" fmla="*/ 3 h 5"/>
                  <a:gd name="T12" fmla="*/ 0 w 2"/>
                  <a:gd name="T13" fmla="*/ 0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3" name="Line 2509">
                <a:extLst>
                  <a:ext uri="{FF2B5EF4-FFF2-40B4-BE49-F238E27FC236}">
                    <a16:creationId xmlns:a16="http://schemas.microsoft.com/office/drawing/2014/main" id="{00000000-0008-0000-0300-000005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" y="804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4" name="Freeform 2510">
                <a:extLst>
                  <a:ext uri="{FF2B5EF4-FFF2-40B4-BE49-F238E27FC236}">
                    <a16:creationId xmlns:a16="http://schemas.microsoft.com/office/drawing/2014/main" id="{00000000-0008-0000-0300-00000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" y="790"/>
                <a:ext cx="7" cy="14"/>
              </a:xfrm>
              <a:custGeom>
                <a:avLst/>
                <a:gdLst>
                  <a:gd name="T0" fmla="*/ 7 w 7"/>
                  <a:gd name="T1" fmla="*/ 0 h 14"/>
                  <a:gd name="T2" fmla="*/ 7 w 7"/>
                  <a:gd name="T3" fmla="*/ 1 h 14"/>
                  <a:gd name="T4" fmla="*/ 7 w 7"/>
                  <a:gd name="T5" fmla="*/ 3 h 14"/>
                  <a:gd name="T6" fmla="*/ 5 w 7"/>
                  <a:gd name="T7" fmla="*/ 1 h 14"/>
                  <a:gd name="T8" fmla="*/ 4 w 7"/>
                  <a:gd name="T9" fmla="*/ 0 h 14"/>
                  <a:gd name="T10" fmla="*/ 4 w 7"/>
                  <a:gd name="T11" fmla="*/ 1 h 14"/>
                  <a:gd name="T12" fmla="*/ 3 w 7"/>
                  <a:gd name="T13" fmla="*/ 2 h 14"/>
                  <a:gd name="T14" fmla="*/ 3 w 7"/>
                  <a:gd name="T15" fmla="*/ 4 h 14"/>
                  <a:gd name="T16" fmla="*/ 2 w 7"/>
                  <a:gd name="T17" fmla="*/ 5 h 14"/>
                  <a:gd name="T18" fmla="*/ 1 w 7"/>
                  <a:gd name="T19" fmla="*/ 7 h 14"/>
                  <a:gd name="T20" fmla="*/ 1 w 7"/>
                  <a:gd name="T21" fmla="*/ 9 h 14"/>
                  <a:gd name="T22" fmla="*/ 0 w 7"/>
                  <a:gd name="T23" fmla="*/ 10 h 14"/>
                  <a:gd name="T24" fmla="*/ 1 w 7"/>
                  <a:gd name="T25" fmla="*/ 12 h 14"/>
                  <a:gd name="T26" fmla="*/ 1 w 7"/>
                  <a:gd name="T27" fmla="*/ 14 h 14"/>
                  <a:gd name="T28" fmla="*/ 0 w 7"/>
                  <a:gd name="T2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5" name="Freeform 2511">
                <a:extLst>
                  <a:ext uri="{FF2B5EF4-FFF2-40B4-BE49-F238E27FC236}">
                    <a16:creationId xmlns:a16="http://schemas.microsoft.com/office/drawing/2014/main" id="{00000000-0008-0000-0300-00000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" y="799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5 h 6"/>
                  <a:gd name="T4" fmla="*/ 1 w 4"/>
                  <a:gd name="T5" fmla="*/ 4 h 6"/>
                  <a:gd name="T6" fmla="*/ 0 w 4"/>
                  <a:gd name="T7" fmla="*/ 2 h 6"/>
                  <a:gd name="T8" fmla="*/ 1 w 4"/>
                  <a:gd name="T9" fmla="*/ 1 h 6"/>
                  <a:gd name="T10" fmla="*/ 1 w 4"/>
                  <a:gd name="T11" fmla="*/ 1 h 6"/>
                  <a:gd name="T12" fmla="*/ 1 w 4"/>
                  <a:gd name="T13" fmla="*/ 0 h 6"/>
                  <a:gd name="T14" fmla="*/ 1 w 4"/>
                  <a:gd name="T15" fmla="*/ 0 h 6"/>
                  <a:gd name="T16" fmla="*/ 3 w 4"/>
                  <a:gd name="T17" fmla="*/ 0 h 6"/>
                  <a:gd name="T18" fmla="*/ 3 w 4"/>
                  <a:gd name="T19" fmla="*/ 2 h 6"/>
                  <a:gd name="T20" fmla="*/ 3 w 4"/>
                  <a:gd name="T21" fmla="*/ 3 h 6"/>
                  <a:gd name="T22" fmla="*/ 4 w 4"/>
                  <a:gd name="T23" fmla="*/ 4 h 6"/>
                  <a:gd name="T24" fmla="*/ 4 w 4"/>
                  <a:gd name="T25" fmla="*/ 5 h 6"/>
                  <a:gd name="T26" fmla="*/ 3 w 4"/>
                  <a:gd name="T27" fmla="*/ 5 h 6"/>
                  <a:gd name="T28" fmla="*/ 3 w 4"/>
                  <a:gd name="T29" fmla="*/ 5 h 6"/>
                  <a:gd name="T30" fmla="*/ 2 w 4"/>
                  <a:gd name="T31" fmla="*/ 5 h 6"/>
                  <a:gd name="T32" fmla="*/ 2 w 4"/>
                  <a:gd name="T33" fmla="*/ 4 h 6"/>
                  <a:gd name="T34" fmla="*/ 2 w 4"/>
                  <a:gd name="T35" fmla="*/ 4 h 6"/>
                  <a:gd name="T36" fmla="*/ 2 w 4"/>
                  <a:gd name="T37" fmla="*/ 5 h 6"/>
                  <a:gd name="T38" fmla="*/ 2 w 4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6" name="Freeform 2512">
                <a:extLst>
                  <a:ext uri="{FF2B5EF4-FFF2-40B4-BE49-F238E27FC236}">
                    <a16:creationId xmlns:a16="http://schemas.microsoft.com/office/drawing/2014/main" id="{00000000-0008-0000-0300-00000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796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 w 13"/>
                  <a:gd name="T3" fmla="*/ 0 h 9"/>
                  <a:gd name="T4" fmla="*/ 1 w 13"/>
                  <a:gd name="T5" fmla="*/ 0 h 9"/>
                  <a:gd name="T6" fmla="*/ 3 w 13"/>
                  <a:gd name="T7" fmla="*/ 0 h 9"/>
                  <a:gd name="T8" fmla="*/ 4 w 13"/>
                  <a:gd name="T9" fmla="*/ 1 h 9"/>
                  <a:gd name="T10" fmla="*/ 4 w 13"/>
                  <a:gd name="T11" fmla="*/ 1 h 9"/>
                  <a:gd name="T12" fmla="*/ 5 w 13"/>
                  <a:gd name="T13" fmla="*/ 2 h 9"/>
                  <a:gd name="T14" fmla="*/ 6 w 13"/>
                  <a:gd name="T15" fmla="*/ 4 h 9"/>
                  <a:gd name="T16" fmla="*/ 7 w 13"/>
                  <a:gd name="T17" fmla="*/ 5 h 9"/>
                  <a:gd name="T18" fmla="*/ 8 w 13"/>
                  <a:gd name="T19" fmla="*/ 7 h 9"/>
                  <a:gd name="T20" fmla="*/ 8 w 13"/>
                  <a:gd name="T21" fmla="*/ 8 h 9"/>
                  <a:gd name="T22" fmla="*/ 11 w 13"/>
                  <a:gd name="T23" fmla="*/ 9 h 9"/>
                  <a:gd name="T24" fmla="*/ 12 w 13"/>
                  <a:gd name="T25" fmla="*/ 9 h 9"/>
                  <a:gd name="T26" fmla="*/ 13 w 13"/>
                  <a:gd name="T27" fmla="*/ 9 h 9"/>
                  <a:gd name="T28" fmla="*/ 13 w 13"/>
                  <a:gd name="T2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7" name="Freeform 2513">
                <a:extLst>
                  <a:ext uri="{FF2B5EF4-FFF2-40B4-BE49-F238E27FC236}">
                    <a16:creationId xmlns:a16="http://schemas.microsoft.com/office/drawing/2014/main" id="{00000000-0008-0000-0300-000009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" y="80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8" name="Freeform 2514">
                <a:extLst>
                  <a:ext uri="{FF2B5EF4-FFF2-40B4-BE49-F238E27FC236}">
                    <a16:creationId xmlns:a16="http://schemas.microsoft.com/office/drawing/2014/main" id="{00000000-0008-0000-0300-00000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803"/>
                <a:ext cx="0" cy="3"/>
              </a:xfrm>
              <a:custGeom>
                <a:avLst/>
                <a:gdLst>
                  <a:gd name="T0" fmla="*/ 3 h 3"/>
                  <a:gd name="T1" fmla="*/ 1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79" name="Freeform 2515">
                <a:extLst>
                  <a:ext uri="{FF2B5EF4-FFF2-40B4-BE49-F238E27FC236}">
                    <a16:creationId xmlns:a16="http://schemas.microsoft.com/office/drawing/2014/main" id="{00000000-0008-0000-0300-00000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80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0" name="Freeform 2516">
                <a:extLst>
                  <a:ext uri="{FF2B5EF4-FFF2-40B4-BE49-F238E27FC236}">
                    <a16:creationId xmlns:a16="http://schemas.microsoft.com/office/drawing/2014/main" id="{00000000-0008-0000-0300-00000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" y="803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1 h 4"/>
                  <a:gd name="T4" fmla="*/ 2 w 3"/>
                  <a:gd name="T5" fmla="*/ 1 h 4"/>
                  <a:gd name="T6" fmla="*/ 2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1" name="Line 2517">
                <a:extLst>
                  <a:ext uri="{FF2B5EF4-FFF2-40B4-BE49-F238E27FC236}">
                    <a16:creationId xmlns:a16="http://schemas.microsoft.com/office/drawing/2014/main" id="{00000000-0008-0000-0300-00000D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" y="806"/>
                <a:ext cx="1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2" name="Freeform 2518">
                <a:extLst>
                  <a:ext uri="{FF2B5EF4-FFF2-40B4-BE49-F238E27FC236}">
                    <a16:creationId xmlns:a16="http://schemas.microsoft.com/office/drawing/2014/main" id="{00000000-0008-0000-0300-00000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" y="80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3" name="Freeform 2519">
                <a:extLst>
                  <a:ext uri="{FF2B5EF4-FFF2-40B4-BE49-F238E27FC236}">
                    <a16:creationId xmlns:a16="http://schemas.microsoft.com/office/drawing/2014/main" id="{00000000-0008-0000-0300-00000F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" y="804"/>
                <a:ext cx="11" cy="6"/>
              </a:xfrm>
              <a:custGeom>
                <a:avLst/>
                <a:gdLst>
                  <a:gd name="T0" fmla="*/ 11 w 11"/>
                  <a:gd name="T1" fmla="*/ 2 h 6"/>
                  <a:gd name="T2" fmla="*/ 11 w 11"/>
                  <a:gd name="T3" fmla="*/ 2 h 6"/>
                  <a:gd name="T4" fmla="*/ 11 w 11"/>
                  <a:gd name="T5" fmla="*/ 1 h 6"/>
                  <a:gd name="T6" fmla="*/ 10 w 11"/>
                  <a:gd name="T7" fmla="*/ 1 h 6"/>
                  <a:gd name="T8" fmla="*/ 8 w 11"/>
                  <a:gd name="T9" fmla="*/ 2 h 6"/>
                  <a:gd name="T10" fmla="*/ 8 w 11"/>
                  <a:gd name="T11" fmla="*/ 1 h 6"/>
                  <a:gd name="T12" fmla="*/ 7 w 11"/>
                  <a:gd name="T13" fmla="*/ 0 h 6"/>
                  <a:gd name="T14" fmla="*/ 7 w 11"/>
                  <a:gd name="T15" fmla="*/ 3 h 6"/>
                  <a:gd name="T16" fmla="*/ 7 w 11"/>
                  <a:gd name="T17" fmla="*/ 4 h 6"/>
                  <a:gd name="T18" fmla="*/ 7 w 11"/>
                  <a:gd name="T19" fmla="*/ 5 h 6"/>
                  <a:gd name="T20" fmla="*/ 1 w 11"/>
                  <a:gd name="T21" fmla="*/ 6 h 6"/>
                  <a:gd name="T22" fmla="*/ 0 w 11"/>
                  <a:gd name="T23" fmla="*/ 5 h 6"/>
                  <a:gd name="T24" fmla="*/ 1 w 11"/>
                  <a:gd name="T25" fmla="*/ 3 h 6"/>
                  <a:gd name="T26" fmla="*/ 1 w 11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6">
                    <a:moveTo>
                      <a:pt x="11" y="2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4" name="Freeform 2520">
                <a:extLst>
                  <a:ext uri="{FF2B5EF4-FFF2-40B4-BE49-F238E27FC236}">
                    <a16:creationId xmlns:a16="http://schemas.microsoft.com/office/drawing/2014/main" id="{00000000-0008-0000-0300-00001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" y="807"/>
                <a:ext cx="1" cy="5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5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4 h 5"/>
                  <a:gd name="T10" fmla="*/ 1 w 1"/>
                  <a:gd name="T11" fmla="*/ 4 h 5"/>
                  <a:gd name="T12" fmla="*/ 0 w 1"/>
                  <a:gd name="T13" fmla="*/ 2 h 5"/>
                  <a:gd name="T14" fmla="*/ 0 w 1"/>
                  <a:gd name="T15" fmla="*/ 1 h 5"/>
                  <a:gd name="T16" fmla="*/ 0 w 1"/>
                  <a:gd name="T17" fmla="*/ 0 h 5"/>
                  <a:gd name="T18" fmla="*/ 0 w 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5" name="Freeform 2521">
                <a:extLst>
                  <a:ext uri="{FF2B5EF4-FFF2-40B4-BE49-F238E27FC236}">
                    <a16:creationId xmlns:a16="http://schemas.microsoft.com/office/drawing/2014/main" id="{00000000-0008-0000-0300-00001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" y="82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1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6" name="Freeform 2522">
                <a:extLst>
                  <a:ext uri="{FF2B5EF4-FFF2-40B4-BE49-F238E27FC236}">
                    <a16:creationId xmlns:a16="http://schemas.microsoft.com/office/drawing/2014/main" id="{00000000-0008-0000-0300-00001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798"/>
                <a:ext cx="32" cy="38"/>
              </a:xfrm>
              <a:custGeom>
                <a:avLst/>
                <a:gdLst>
                  <a:gd name="T0" fmla="*/ 27 w 32"/>
                  <a:gd name="T1" fmla="*/ 0 h 38"/>
                  <a:gd name="T2" fmla="*/ 25 w 32"/>
                  <a:gd name="T3" fmla="*/ 0 h 38"/>
                  <a:gd name="T4" fmla="*/ 26 w 32"/>
                  <a:gd name="T5" fmla="*/ 2 h 38"/>
                  <a:gd name="T6" fmla="*/ 27 w 32"/>
                  <a:gd name="T7" fmla="*/ 3 h 38"/>
                  <a:gd name="T8" fmla="*/ 27 w 32"/>
                  <a:gd name="T9" fmla="*/ 4 h 38"/>
                  <a:gd name="T10" fmla="*/ 28 w 32"/>
                  <a:gd name="T11" fmla="*/ 6 h 38"/>
                  <a:gd name="T12" fmla="*/ 29 w 32"/>
                  <a:gd name="T13" fmla="*/ 6 h 38"/>
                  <a:gd name="T14" fmla="*/ 30 w 32"/>
                  <a:gd name="T15" fmla="*/ 6 h 38"/>
                  <a:gd name="T16" fmla="*/ 31 w 32"/>
                  <a:gd name="T17" fmla="*/ 7 h 38"/>
                  <a:gd name="T18" fmla="*/ 32 w 32"/>
                  <a:gd name="T19" fmla="*/ 9 h 38"/>
                  <a:gd name="T20" fmla="*/ 30 w 32"/>
                  <a:gd name="T21" fmla="*/ 9 h 38"/>
                  <a:gd name="T22" fmla="*/ 29 w 32"/>
                  <a:gd name="T23" fmla="*/ 10 h 38"/>
                  <a:gd name="T24" fmla="*/ 28 w 32"/>
                  <a:gd name="T25" fmla="*/ 11 h 38"/>
                  <a:gd name="T26" fmla="*/ 27 w 32"/>
                  <a:gd name="T27" fmla="*/ 12 h 38"/>
                  <a:gd name="T28" fmla="*/ 26 w 32"/>
                  <a:gd name="T29" fmla="*/ 12 h 38"/>
                  <a:gd name="T30" fmla="*/ 24 w 32"/>
                  <a:gd name="T31" fmla="*/ 13 h 38"/>
                  <a:gd name="T32" fmla="*/ 23 w 32"/>
                  <a:gd name="T33" fmla="*/ 12 h 38"/>
                  <a:gd name="T34" fmla="*/ 22 w 32"/>
                  <a:gd name="T35" fmla="*/ 13 h 38"/>
                  <a:gd name="T36" fmla="*/ 21 w 32"/>
                  <a:gd name="T37" fmla="*/ 14 h 38"/>
                  <a:gd name="T38" fmla="*/ 20 w 32"/>
                  <a:gd name="T39" fmla="*/ 14 h 38"/>
                  <a:gd name="T40" fmla="*/ 20 w 32"/>
                  <a:gd name="T41" fmla="*/ 15 h 38"/>
                  <a:gd name="T42" fmla="*/ 20 w 32"/>
                  <a:gd name="T43" fmla="*/ 16 h 38"/>
                  <a:gd name="T44" fmla="*/ 19 w 32"/>
                  <a:gd name="T45" fmla="*/ 17 h 38"/>
                  <a:gd name="T46" fmla="*/ 18 w 32"/>
                  <a:gd name="T47" fmla="*/ 17 h 38"/>
                  <a:gd name="T48" fmla="*/ 17 w 32"/>
                  <a:gd name="T49" fmla="*/ 16 h 38"/>
                  <a:gd name="T50" fmla="*/ 16 w 32"/>
                  <a:gd name="T51" fmla="*/ 15 h 38"/>
                  <a:gd name="T52" fmla="*/ 15 w 32"/>
                  <a:gd name="T53" fmla="*/ 18 h 38"/>
                  <a:gd name="T54" fmla="*/ 17 w 32"/>
                  <a:gd name="T55" fmla="*/ 18 h 38"/>
                  <a:gd name="T56" fmla="*/ 20 w 32"/>
                  <a:gd name="T57" fmla="*/ 18 h 38"/>
                  <a:gd name="T58" fmla="*/ 20 w 32"/>
                  <a:gd name="T59" fmla="*/ 18 h 38"/>
                  <a:gd name="T60" fmla="*/ 20 w 32"/>
                  <a:gd name="T61" fmla="*/ 18 h 38"/>
                  <a:gd name="T62" fmla="*/ 20 w 32"/>
                  <a:gd name="T63" fmla="*/ 19 h 38"/>
                  <a:gd name="T64" fmla="*/ 18 w 32"/>
                  <a:gd name="T65" fmla="*/ 22 h 38"/>
                  <a:gd name="T66" fmla="*/ 17 w 32"/>
                  <a:gd name="T67" fmla="*/ 22 h 38"/>
                  <a:gd name="T68" fmla="*/ 16 w 32"/>
                  <a:gd name="T69" fmla="*/ 23 h 38"/>
                  <a:gd name="T70" fmla="*/ 14 w 32"/>
                  <a:gd name="T71" fmla="*/ 24 h 38"/>
                  <a:gd name="T72" fmla="*/ 11 w 32"/>
                  <a:gd name="T73" fmla="*/ 23 h 38"/>
                  <a:gd name="T74" fmla="*/ 8 w 32"/>
                  <a:gd name="T75" fmla="*/ 23 h 38"/>
                  <a:gd name="T76" fmla="*/ 8 w 32"/>
                  <a:gd name="T77" fmla="*/ 23 h 38"/>
                  <a:gd name="T78" fmla="*/ 7 w 32"/>
                  <a:gd name="T79" fmla="*/ 24 h 38"/>
                  <a:gd name="T80" fmla="*/ 10 w 32"/>
                  <a:gd name="T81" fmla="*/ 25 h 38"/>
                  <a:gd name="T82" fmla="*/ 9 w 32"/>
                  <a:gd name="T83" fmla="*/ 25 h 38"/>
                  <a:gd name="T84" fmla="*/ 11 w 32"/>
                  <a:gd name="T85" fmla="*/ 25 h 38"/>
                  <a:gd name="T86" fmla="*/ 13 w 32"/>
                  <a:gd name="T87" fmla="*/ 25 h 38"/>
                  <a:gd name="T88" fmla="*/ 13 w 32"/>
                  <a:gd name="T89" fmla="*/ 26 h 38"/>
                  <a:gd name="T90" fmla="*/ 11 w 32"/>
                  <a:gd name="T91" fmla="*/ 27 h 38"/>
                  <a:gd name="T92" fmla="*/ 12 w 32"/>
                  <a:gd name="T93" fmla="*/ 28 h 38"/>
                  <a:gd name="T94" fmla="*/ 10 w 32"/>
                  <a:gd name="T95" fmla="*/ 29 h 38"/>
                  <a:gd name="T96" fmla="*/ 10 w 32"/>
                  <a:gd name="T97" fmla="*/ 29 h 38"/>
                  <a:gd name="T98" fmla="*/ 7 w 32"/>
                  <a:gd name="T99" fmla="*/ 30 h 38"/>
                  <a:gd name="T100" fmla="*/ 5 w 32"/>
                  <a:gd name="T101" fmla="*/ 32 h 38"/>
                  <a:gd name="T102" fmla="*/ 4 w 32"/>
                  <a:gd name="T103" fmla="*/ 32 h 38"/>
                  <a:gd name="T104" fmla="*/ 2 w 32"/>
                  <a:gd name="T105" fmla="*/ 31 h 38"/>
                  <a:gd name="T106" fmla="*/ 3 w 32"/>
                  <a:gd name="T107" fmla="*/ 33 h 38"/>
                  <a:gd name="T108" fmla="*/ 2 w 32"/>
                  <a:gd name="T109" fmla="*/ 35 h 38"/>
                  <a:gd name="T110" fmla="*/ 1 w 32"/>
                  <a:gd name="T111" fmla="*/ 36 h 38"/>
                  <a:gd name="T112" fmla="*/ 0 w 32"/>
                  <a:gd name="T113" fmla="*/ 37 h 38"/>
                  <a:gd name="T114" fmla="*/ 0 w 32"/>
                  <a:gd name="T1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" h="38">
                    <a:moveTo>
                      <a:pt x="27" y="0"/>
                    </a:moveTo>
                    <a:lnTo>
                      <a:pt x="25" y="0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6" y="15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4" y="24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7" y="24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0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0" y="37"/>
                    </a:lnTo>
                    <a:lnTo>
                      <a:pt x="0" y="3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7" name="Freeform 2523">
                <a:extLst>
                  <a:ext uri="{FF2B5EF4-FFF2-40B4-BE49-F238E27FC236}">
                    <a16:creationId xmlns:a16="http://schemas.microsoft.com/office/drawing/2014/main" id="{00000000-0008-0000-0300-00001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834"/>
                <a:ext cx="3" cy="5"/>
              </a:xfrm>
              <a:custGeom>
                <a:avLst/>
                <a:gdLst>
                  <a:gd name="T0" fmla="*/ 1 w 3"/>
                  <a:gd name="T1" fmla="*/ 2 h 5"/>
                  <a:gd name="T2" fmla="*/ 1 w 3"/>
                  <a:gd name="T3" fmla="*/ 1 h 5"/>
                  <a:gd name="T4" fmla="*/ 3 w 3"/>
                  <a:gd name="T5" fmla="*/ 0 h 5"/>
                  <a:gd name="T6" fmla="*/ 3 w 3"/>
                  <a:gd name="T7" fmla="*/ 2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8" name="Freeform 2524">
                <a:extLst>
                  <a:ext uri="{FF2B5EF4-FFF2-40B4-BE49-F238E27FC236}">
                    <a16:creationId xmlns:a16="http://schemas.microsoft.com/office/drawing/2014/main" id="{00000000-0008-0000-0300-00001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" y="837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89" name="Freeform 2525">
                <a:extLst>
                  <a:ext uri="{FF2B5EF4-FFF2-40B4-BE49-F238E27FC236}">
                    <a16:creationId xmlns:a16="http://schemas.microsoft.com/office/drawing/2014/main" id="{00000000-0008-0000-0300-000015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" y="836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3 w 6"/>
                  <a:gd name="T3" fmla="*/ 2 h 4"/>
                  <a:gd name="T4" fmla="*/ 4 w 6"/>
                  <a:gd name="T5" fmla="*/ 1 h 4"/>
                  <a:gd name="T6" fmla="*/ 6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0" name="Freeform 2526">
                <a:extLst>
                  <a:ext uri="{FF2B5EF4-FFF2-40B4-BE49-F238E27FC236}">
                    <a16:creationId xmlns:a16="http://schemas.microsoft.com/office/drawing/2014/main" id="{00000000-0008-0000-0300-000016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839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2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1" name="Freeform 2527">
                <a:extLst>
                  <a:ext uri="{FF2B5EF4-FFF2-40B4-BE49-F238E27FC236}">
                    <a16:creationId xmlns:a16="http://schemas.microsoft.com/office/drawing/2014/main" id="{00000000-0008-0000-0300-000017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" y="840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0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2" name="Freeform 2528">
                <a:extLst>
                  <a:ext uri="{FF2B5EF4-FFF2-40B4-BE49-F238E27FC236}">
                    <a16:creationId xmlns:a16="http://schemas.microsoft.com/office/drawing/2014/main" id="{00000000-0008-0000-0300-000018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84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2 h 3"/>
                  <a:gd name="T4" fmla="*/ 1 w 4"/>
                  <a:gd name="T5" fmla="*/ 2 h 3"/>
                  <a:gd name="T6" fmla="*/ 1 w 4"/>
                  <a:gd name="T7" fmla="*/ 1 h 3"/>
                  <a:gd name="T8" fmla="*/ 0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3" name="Line 2529">
                <a:extLst>
                  <a:ext uri="{FF2B5EF4-FFF2-40B4-BE49-F238E27FC236}">
                    <a16:creationId xmlns:a16="http://schemas.microsoft.com/office/drawing/2014/main" id="{00000000-0008-0000-0300-000019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" y="843"/>
                <a:ext cx="1" cy="0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4" name="Freeform 2530">
                <a:extLst>
                  <a:ext uri="{FF2B5EF4-FFF2-40B4-BE49-F238E27FC236}">
                    <a16:creationId xmlns:a16="http://schemas.microsoft.com/office/drawing/2014/main" id="{00000000-0008-0000-0300-00001A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" y="84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5" name="Freeform 2531">
                <a:extLst>
                  <a:ext uri="{FF2B5EF4-FFF2-40B4-BE49-F238E27FC236}">
                    <a16:creationId xmlns:a16="http://schemas.microsoft.com/office/drawing/2014/main" id="{00000000-0008-0000-0300-00001B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" y="836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6 w 8"/>
                  <a:gd name="T3" fmla="*/ 1 h 8"/>
                  <a:gd name="T4" fmla="*/ 5 w 8"/>
                  <a:gd name="T5" fmla="*/ 2 h 8"/>
                  <a:gd name="T6" fmla="*/ 4 w 8"/>
                  <a:gd name="T7" fmla="*/ 3 h 8"/>
                  <a:gd name="T8" fmla="*/ 2 w 8"/>
                  <a:gd name="T9" fmla="*/ 3 h 8"/>
                  <a:gd name="T10" fmla="*/ 1 w 8"/>
                  <a:gd name="T11" fmla="*/ 4 h 8"/>
                  <a:gd name="T12" fmla="*/ 1 w 8"/>
                  <a:gd name="T13" fmla="*/ 6 h 8"/>
                  <a:gd name="T14" fmla="*/ 1 w 8"/>
                  <a:gd name="T15" fmla="*/ 7 h 8"/>
                  <a:gd name="T16" fmla="*/ 2 w 8"/>
                  <a:gd name="T17" fmla="*/ 8 h 8"/>
                  <a:gd name="T18" fmla="*/ 0 w 8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6" name="Freeform 2532">
                <a:extLst>
                  <a:ext uri="{FF2B5EF4-FFF2-40B4-BE49-F238E27FC236}">
                    <a16:creationId xmlns:a16="http://schemas.microsoft.com/office/drawing/2014/main" id="{00000000-0008-0000-0300-00001C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" y="84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4 w 5"/>
                  <a:gd name="T7" fmla="*/ 1 h 2"/>
                  <a:gd name="T8" fmla="*/ 3 w 5"/>
                  <a:gd name="T9" fmla="*/ 1 h 2"/>
                  <a:gd name="T10" fmla="*/ 2 w 5"/>
                  <a:gd name="T11" fmla="*/ 1 h 2"/>
                  <a:gd name="T12" fmla="*/ 0 w 5"/>
                  <a:gd name="T13" fmla="*/ 0 h 2"/>
                  <a:gd name="T14" fmla="*/ 0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7" name="Line 2533">
                <a:extLst>
                  <a:ext uri="{FF2B5EF4-FFF2-40B4-BE49-F238E27FC236}">
                    <a16:creationId xmlns:a16="http://schemas.microsoft.com/office/drawing/2014/main" id="{00000000-0008-0000-0300-00001D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" y="844"/>
                <a:ext cx="2" cy="2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8" name="Freeform 2534">
                <a:extLst>
                  <a:ext uri="{FF2B5EF4-FFF2-40B4-BE49-F238E27FC236}">
                    <a16:creationId xmlns:a16="http://schemas.microsoft.com/office/drawing/2014/main" id="{00000000-0008-0000-0300-00001E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" y="84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99" name="Line 2535">
                <a:extLst>
                  <a:ext uri="{FF2B5EF4-FFF2-40B4-BE49-F238E27FC236}">
                    <a16:creationId xmlns:a16="http://schemas.microsoft.com/office/drawing/2014/main" id="{00000000-0008-0000-0300-00001F01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847"/>
                <a:ext cx="0" cy="1"/>
              </a:xfrm>
              <a:prstGeom prst="line">
                <a:avLst/>
              </a:pr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0" name="Freeform 2536">
                <a:extLst>
                  <a:ext uri="{FF2B5EF4-FFF2-40B4-BE49-F238E27FC236}">
                    <a16:creationId xmlns:a16="http://schemas.microsoft.com/office/drawing/2014/main" id="{00000000-0008-0000-0300-000020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" y="84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3 h 4"/>
                  <a:gd name="T4" fmla="*/ 2 w 3"/>
                  <a:gd name="T5" fmla="*/ 2 h 4"/>
                  <a:gd name="T6" fmla="*/ 1 w 3"/>
                  <a:gd name="T7" fmla="*/ 2 h 4"/>
                  <a:gd name="T8" fmla="*/ 0 w 3"/>
                  <a:gd name="T9" fmla="*/ 2 h 4"/>
                  <a:gd name="T10" fmla="*/ 0 w 3"/>
                  <a:gd name="T11" fmla="*/ 1 h 4"/>
                  <a:gd name="T12" fmla="*/ 0 w 3"/>
                  <a:gd name="T13" fmla="*/ 0 h 4"/>
                  <a:gd name="T14" fmla="*/ 3 w 3"/>
                  <a:gd name="T15" fmla="*/ 1 h 4"/>
                  <a:gd name="T16" fmla="*/ 3 w 3"/>
                  <a:gd name="T17" fmla="*/ 2 h 4"/>
                  <a:gd name="T18" fmla="*/ 3 w 3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1" name="Freeform 2537">
                <a:extLst>
                  <a:ext uri="{FF2B5EF4-FFF2-40B4-BE49-F238E27FC236}">
                    <a16:creationId xmlns:a16="http://schemas.microsoft.com/office/drawing/2014/main" id="{00000000-0008-0000-0300-000021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844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1 w 10"/>
                  <a:gd name="T3" fmla="*/ 5 h 7"/>
                  <a:gd name="T4" fmla="*/ 3 w 10"/>
                  <a:gd name="T5" fmla="*/ 5 h 7"/>
                  <a:gd name="T6" fmla="*/ 3 w 10"/>
                  <a:gd name="T7" fmla="*/ 4 h 7"/>
                  <a:gd name="T8" fmla="*/ 5 w 10"/>
                  <a:gd name="T9" fmla="*/ 3 h 7"/>
                  <a:gd name="T10" fmla="*/ 6 w 10"/>
                  <a:gd name="T11" fmla="*/ 3 h 7"/>
                  <a:gd name="T12" fmla="*/ 7 w 10"/>
                  <a:gd name="T13" fmla="*/ 3 h 7"/>
                  <a:gd name="T14" fmla="*/ 7 w 10"/>
                  <a:gd name="T15" fmla="*/ 2 h 7"/>
                  <a:gd name="T16" fmla="*/ 9 w 10"/>
                  <a:gd name="T17" fmla="*/ 1 h 7"/>
                  <a:gd name="T18" fmla="*/ 10 w 10"/>
                  <a:gd name="T19" fmla="*/ 1 h 7"/>
                  <a:gd name="T20" fmla="*/ 10 w 10"/>
                  <a:gd name="T21" fmla="*/ 0 h 7"/>
                  <a:gd name="T22" fmla="*/ 10 w 10"/>
                  <a:gd name="T23" fmla="*/ 0 h 7"/>
                  <a:gd name="T24" fmla="*/ 9 w 10"/>
                  <a:gd name="T25" fmla="*/ 0 h 7"/>
                  <a:gd name="T26" fmla="*/ 8 w 10"/>
                  <a:gd name="T27" fmla="*/ 0 h 7"/>
                  <a:gd name="T28" fmla="*/ 5 w 10"/>
                  <a:gd name="T29" fmla="*/ 2 h 7"/>
                  <a:gd name="T30" fmla="*/ 4 w 10"/>
                  <a:gd name="T31" fmla="*/ 2 h 7"/>
                  <a:gd name="T32" fmla="*/ 3 w 10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1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0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2" name="Freeform 2538">
                <a:extLst>
                  <a:ext uri="{FF2B5EF4-FFF2-40B4-BE49-F238E27FC236}">
                    <a16:creationId xmlns:a16="http://schemas.microsoft.com/office/drawing/2014/main" id="{00000000-0008-0000-0300-000022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" y="84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1 w 3"/>
                  <a:gd name="T5" fmla="*/ 1 h 3"/>
                  <a:gd name="T6" fmla="*/ 1 w 3"/>
                  <a:gd name="T7" fmla="*/ 2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3" name="Freeform 2539">
                <a:extLst>
                  <a:ext uri="{FF2B5EF4-FFF2-40B4-BE49-F238E27FC236}">
                    <a16:creationId xmlns:a16="http://schemas.microsoft.com/office/drawing/2014/main" id="{00000000-0008-0000-0300-000023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8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04" name="Freeform 2540">
                <a:extLst>
                  <a:ext uri="{FF2B5EF4-FFF2-40B4-BE49-F238E27FC236}">
                    <a16:creationId xmlns:a16="http://schemas.microsoft.com/office/drawing/2014/main" id="{00000000-0008-0000-0300-00002401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" y="85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4 w 5"/>
                  <a:gd name="T3" fmla="*/ 0 h 1"/>
                  <a:gd name="T4" fmla="*/ 3 w 5"/>
                  <a:gd name="T5" fmla="*/ 0 h 1"/>
                  <a:gd name="T6" fmla="*/ 2 w 5"/>
                  <a:gd name="T7" fmla="*/ 0 h 1"/>
                  <a:gd name="T8" fmla="*/ 1 w 5"/>
                  <a:gd name="T9" fmla="*/ 1 h 1"/>
                  <a:gd name="T10" fmla="*/ 0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ap="rnd">
                <a:solidFill>
                  <a:srgbClr val="008E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621" name="Freeform 2542">
              <a:extLst>
                <a:ext uri="{FF2B5EF4-FFF2-40B4-BE49-F238E27FC236}">
                  <a16:creationId xmlns:a16="http://schemas.microsoft.com/office/drawing/2014/main" id="{00000000-0008-0000-0300-000009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" y="851"/>
              <a:ext cx="3" cy="2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1 h 2"/>
                <a:gd name="T4" fmla="*/ 1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22" name="Freeform 2543">
              <a:extLst>
                <a:ext uri="{FF2B5EF4-FFF2-40B4-BE49-F238E27FC236}">
                  <a16:creationId xmlns:a16="http://schemas.microsoft.com/office/drawing/2014/main" id="{00000000-0008-0000-0300-00000A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" y="849"/>
              <a:ext cx="3" cy="6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2 h 6"/>
                <a:gd name="T8" fmla="*/ 3 w 3"/>
                <a:gd name="T9" fmla="*/ 3 h 6"/>
                <a:gd name="T10" fmla="*/ 3 w 3"/>
                <a:gd name="T11" fmla="*/ 4 h 6"/>
                <a:gd name="T12" fmla="*/ 3 w 3"/>
                <a:gd name="T13" fmla="*/ 5 h 6"/>
                <a:gd name="T14" fmla="*/ 1 w 3"/>
                <a:gd name="T15" fmla="*/ 5 h 6"/>
                <a:gd name="T16" fmla="*/ 0 w 3"/>
                <a:gd name="T17" fmla="*/ 5 h 6"/>
                <a:gd name="T18" fmla="*/ 1 w 3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6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23" name="Freeform 2544">
              <a:extLst>
                <a:ext uri="{FF2B5EF4-FFF2-40B4-BE49-F238E27FC236}">
                  <a16:creationId xmlns:a16="http://schemas.microsoft.com/office/drawing/2014/main" id="{00000000-0008-0000-0300-00000B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852"/>
              <a:ext cx="2" cy="5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2 w 2"/>
                <a:gd name="T5" fmla="*/ 3 h 5"/>
                <a:gd name="T6" fmla="*/ 2 w 2"/>
                <a:gd name="T7" fmla="*/ 2 h 5"/>
                <a:gd name="T8" fmla="*/ 2 w 2"/>
                <a:gd name="T9" fmla="*/ 2 h 5"/>
                <a:gd name="T10" fmla="*/ 1 w 2"/>
                <a:gd name="T11" fmla="*/ 0 h 5"/>
                <a:gd name="T12" fmla="*/ 1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24" name="Freeform 2545">
              <a:extLst>
                <a:ext uri="{FF2B5EF4-FFF2-40B4-BE49-F238E27FC236}">
                  <a16:creationId xmlns:a16="http://schemas.microsoft.com/office/drawing/2014/main" id="{00000000-0008-0000-0300-00000C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" y="851"/>
              <a:ext cx="9" cy="6"/>
            </a:xfrm>
            <a:custGeom>
              <a:avLst/>
              <a:gdLst>
                <a:gd name="T0" fmla="*/ 8 w 9"/>
                <a:gd name="T1" fmla="*/ 4 h 6"/>
                <a:gd name="T2" fmla="*/ 8 w 9"/>
                <a:gd name="T3" fmla="*/ 4 h 6"/>
                <a:gd name="T4" fmla="*/ 9 w 9"/>
                <a:gd name="T5" fmla="*/ 6 h 6"/>
                <a:gd name="T6" fmla="*/ 4 w 9"/>
                <a:gd name="T7" fmla="*/ 6 h 6"/>
                <a:gd name="T8" fmla="*/ 2 w 9"/>
                <a:gd name="T9" fmla="*/ 4 h 6"/>
                <a:gd name="T10" fmla="*/ 1 w 9"/>
                <a:gd name="T11" fmla="*/ 4 h 6"/>
                <a:gd name="T12" fmla="*/ 0 w 9"/>
                <a:gd name="T13" fmla="*/ 1 h 6"/>
                <a:gd name="T14" fmla="*/ 2 w 9"/>
                <a:gd name="T15" fmla="*/ 1 h 6"/>
                <a:gd name="T16" fmla="*/ 2 w 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8" y="4"/>
                  </a:moveTo>
                  <a:lnTo>
                    <a:pt x="8" y="4"/>
                  </a:lnTo>
                  <a:lnTo>
                    <a:pt x="9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25" name="Freeform 2546">
              <a:extLst>
                <a:ext uri="{FF2B5EF4-FFF2-40B4-BE49-F238E27FC236}">
                  <a16:creationId xmlns:a16="http://schemas.microsoft.com/office/drawing/2014/main" id="{00000000-0008-0000-0300-00000D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" y="853"/>
              <a:ext cx="8" cy="6"/>
            </a:xfrm>
            <a:custGeom>
              <a:avLst/>
              <a:gdLst>
                <a:gd name="T0" fmla="*/ 6 w 8"/>
                <a:gd name="T1" fmla="*/ 6 h 6"/>
                <a:gd name="T2" fmla="*/ 7 w 8"/>
                <a:gd name="T3" fmla="*/ 3 h 6"/>
                <a:gd name="T4" fmla="*/ 6 w 8"/>
                <a:gd name="T5" fmla="*/ 4 h 6"/>
                <a:gd name="T6" fmla="*/ 5 w 8"/>
                <a:gd name="T7" fmla="*/ 5 h 6"/>
                <a:gd name="T8" fmla="*/ 4 w 8"/>
                <a:gd name="T9" fmla="*/ 5 h 6"/>
                <a:gd name="T10" fmla="*/ 3 w 8"/>
                <a:gd name="T11" fmla="*/ 5 h 6"/>
                <a:gd name="T12" fmla="*/ 4 w 8"/>
                <a:gd name="T13" fmla="*/ 3 h 6"/>
                <a:gd name="T14" fmla="*/ 3 w 8"/>
                <a:gd name="T15" fmla="*/ 2 h 6"/>
                <a:gd name="T16" fmla="*/ 2 w 8"/>
                <a:gd name="T17" fmla="*/ 3 h 6"/>
                <a:gd name="T18" fmla="*/ 1 w 8"/>
                <a:gd name="T19" fmla="*/ 2 h 6"/>
                <a:gd name="T20" fmla="*/ 0 w 8"/>
                <a:gd name="T21" fmla="*/ 2 h 6"/>
                <a:gd name="T22" fmla="*/ 3 w 8"/>
                <a:gd name="T23" fmla="*/ 1 h 6"/>
                <a:gd name="T24" fmla="*/ 4 w 8"/>
                <a:gd name="T25" fmla="*/ 1 h 6"/>
                <a:gd name="T26" fmla="*/ 5 w 8"/>
                <a:gd name="T27" fmla="*/ 1 h 6"/>
                <a:gd name="T28" fmla="*/ 8 w 8"/>
                <a:gd name="T29" fmla="*/ 1 h 6"/>
                <a:gd name="T30" fmla="*/ 8 w 8"/>
                <a:gd name="T31" fmla="*/ 0 h 6"/>
                <a:gd name="T32" fmla="*/ 7 w 8"/>
                <a:gd name="T33" fmla="*/ 0 h 6"/>
                <a:gd name="T34" fmla="*/ 5 w 8"/>
                <a:gd name="T35" fmla="*/ 0 h 6"/>
                <a:gd name="T36" fmla="*/ 4 w 8"/>
                <a:gd name="T37" fmla="*/ 0 h 6"/>
                <a:gd name="T38" fmla="*/ 4 w 8"/>
                <a:gd name="T3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26" name="Freeform 2547">
              <a:extLst>
                <a:ext uri="{FF2B5EF4-FFF2-40B4-BE49-F238E27FC236}">
                  <a16:creationId xmlns:a16="http://schemas.microsoft.com/office/drawing/2014/main" id="{00000000-0008-0000-0300-00000E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855"/>
              <a:ext cx="3" cy="4"/>
            </a:xfrm>
            <a:custGeom>
              <a:avLst/>
              <a:gdLst>
                <a:gd name="T0" fmla="*/ 0 w 3"/>
                <a:gd name="T1" fmla="*/ 4 h 4"/>
                <a:gd name="T2" fmla="*/ 2 w 3"/>
                <a:gd name="T3" fmla="*/ 4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0 h 4"/>
                <a:gd name="T10" fmla="*/ 2 w 3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2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27" name="Freeform 2548">
              <a:extLst>
                <a:ext uri="{FF2B5EF4-FFF2-40B4-BE49-F238E27FC236}">
                  <a16:creationId xmlns:a16="http://schemas.microsoft.com/office/drawing/2014/main" id="{00000000-0008-0000-0300-00000F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852"/>
              <a:ext cx="11" cy="8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0 h 8"/>
                <a:gd name="T4" fmla="*/ 9 w 11"/>
                <a:gd name="T5" fmla="*/ 1 h 8"/>
                <a:gd name="T6" fmla="*/ 8 w 11"/>
                <a:gd name="T7" fmla="*/ 1 h 8"/>
                <a:gd name="T8" fmla="*/ 9 w 11"/>
                <a:gd name="T9" fmla="*/ 3 h 8"/>
                <a:gd name="T10" fmla="*/ 7 w 11"/>
                <a:gd name="T11" fmla="*/ 4 h 8"/>
                <a:gd name="T12" fmla="*/ 6 w 11"/>
                <a:gd name="T13" fmla="*/ 4 h 8"/>
                <a:gd name="T14" fmla="*/ 7 w 11"/>
                <a:gd name="T15" fmla="*/ 6 h 8"/>
                <a:gd name="T16" fmla="*/ 6 w 11"/>
                <a:gd name="T17" fmla="*/ 7 h 8"/>
                <a:gd name="T18" fmla="*/ 6 w 11"/>
                <a:gd name="T19" fmla="*/ 6 h 8"/>
                <a:gd name="T20" fmla="*/ 6 w 11"/>
                <a:gd name="T21" fmla="*/ 4 h 8"/>
                <a:gd name="T22" fmla="*/ 5 w 11"/>
                <a:gd name="T23" fmla="*/ 5 h 8"/>
                <a:gd name="T24" fmla="*/ 4 w 11"/>
                <a:gd name="T25" fmla="*/ 5 h 8"/>
                <a:gd name="T26" fmla="*/ 3 w 11"/>
                <a:gd name="T27" fmla="*/ 8 h 8"/>
                <a:gd name="T28" fmla="*/ 0 w 11"/>
                <a:gd name="T29" fmla="*/ 6 h 8"/>
                <a:gd name="T30" fmla="*/ 0 w 11"/>
                <a:gd name="T3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5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28" name="Freeform 2549">
              <a:extLst>
                <a:ext uri="{FF2B5EF4-FFF2-40B4-BE49-F238E27FC236}">
                  <a16:creationId xmlns:a16="http://schemas.microsoft.com/office/drawing/2014/main" id="{00000000-0008-0000-0300-000010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" y="856"/>
              <a:ext cx="6" cy="4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2 h 4"/>
                <a:gd name="T4" fmla="*/ 4 w 6"/>
                <a:gd name="T5" fmla="*/ 2 h 4"/>
                <a:gd name="T6" fmla="*/ 3 w 6"/>
                <a:gd name="T7" fmla="*/ 3 h 4"/>
                <a:gd name="T8" fmla="*/ 2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29" name="Freeform 2550">
              <a:extLst>
                <a:ext uri="{FF2B5EF4-FFF2-40B4-BE49-F238E27FC236}">
                  <a16:creationId xmlns:a16="http://schemas.microsoft.com/office/drawing/2014/main" id="{00000000-0008-0000-0300-000011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" y="852"/>
              <a:ext cx="9" cy="9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2 h 9"/>
                <a:gd name="T4" fmla="*/ 8 w 9"/>
                <a:gd name="T5" fmla="*/ 3 h 9"/>
                <a:gd name="T6" fmla="*/ 7 w 9"/>
                <a:gd name="T7" fmla="*/ 5 h 9"/>
                <a:gd name="T8" fmla="*/ 6 w 9"/>
                <a:gd name="T9" fmla="*/ 5 h 9"/>
                <a:gd name="T10" fmla="*/ 6 w 9"/>
                <a:gd name="T11" fmla="*/ 8 h 9"/>
                <a:gd name="T12" fmla="*/ 7 w 9"/>
                <a:gd name="T13" fmla="*/ 8 h 9"/>
                <a:gd name="T14" fmla="*/ 6 w 9"/>
                <a:gd name="T15" fmla="*/ 9 h 9"/>
                <a:gd name="T16" fmla="*/ 5 w 9"/>
                <a:gd name="T17" fmla="*/ 9 h 9"/>
                <a:gd name="T18" fmla="*/ 2 w 9"/>
                <a:gd name="T19" fmla="*/ 8 h 9"/>
                <a:gd name="T20" fmla="*/ 0 w 9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8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0" name="Freeform 2551">
              <a:extLst>
                <a:ext uri="{FF2B5EF4-FFF2-40B4-BE49-F238E27FC236}">
                  <a16:creationId xmlns:a16="http://schemas.microsoft.com/office/drawing/2014/main" id="{00000000-0008-0000-0300-000012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860"/>
              <a:ext cx="7" cy="2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2 h 2"/>
                <a:gd name="T4" fmla="*/ 5 w 7"/>
                <a:gd name="T5" fmla="*/ 2 h 2"/>
                <a:gd name="T6" fmla="*/ 2 w 7"/>
                <a:gd name="T7" fmla="*/ 0 h 2"/>
                <a:gd name="T8" fmla="*/ 0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1" name="Freeform 2552">
              <a:extLst>
                <a:ext uri="{FF2B5EF4-FFF2-40B4-BE49-F238E27FC236}">
                  <a16:creationId xmlns:a16="http://schemas.microsoft.com/office/drawing/2014/main" id="{00000000-0008-0000-0300-000013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" y="862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2 w 3"/>
                <a:gd name="T5" fmla="*/ 0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2" name="Freeform 2553">
              <a:extLst>
                <a:ext uri="{FF2B5EF4-FFF2-40B4-BE49-F238E27FC236}">
                  <a16:creationId xmlns:a16="http://schemas.microsoft.com/office/drawing/2014/main" id="{00000000-0008-0000-0300-000014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" y="859"/>
              <a:ext cx="6" cy="4"/>
            </a:xfrm>
            <a:custGeom>
              <a:avLst/>
              <a:gdLst>
                <a:gd name="T0" fmla="*/ 6 w 6"/>
                <a:gd name="T1" fmla="*/ 1 h 4"/>
                <a:gd name="T2" fmla="*/ 4 w 6"/>
                <a:gd name="T3" fmla="*/ 1 h 4"/>
                <a:gd name="T4" fmla="*/ 3 w 6"/>
                <a:gd name="T5" fmla="*/ 3 h 4"/>
                <a:gd name="T6" fmla="*/ 1 w 6"/>
                <a:gd name="T7" fmla="*/ 4 h 4"/>
                <a:gd name="T8" fmla="*/ 0 w 6"/>
                <a:gd name="T9" fmla="*/ 4 h 4"/>
                <a:gd name="T10" fmla="*/ 1 w 6"/>
                <a:gd name="T11" fmla="*/ 2 h 4"/>
                <a:gd name="T12" fmla="*/ 2 w 6"/>
                <a:gd name="T13" fmla="*/ 1 h 4"/>
                <a:gd name="T14" fmla="*/ 3 w 6"/>
                <a:gd name="T15" fmla="*/ 0 h 4"/>
                <a:gd name="T16" fmla="*/ 3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3" name="Freeform 2554">
              <a:extLst>
                <a:ext uri="{FF2B5EF4-FFF2-40B4-BE49-F238E27FC236}">
                  <a16:creationId xmlns:a16="http://schemas.microsoft.com/office/drawing/2014/main" id="{00000000-0008-0000-0300-000015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" y="860"/>
              <a:ext cx="11" cy="4"/>
            </a:xfrm>
            <a:custGeom>
              <a:avLst/>
              <a:gdLst>
                <a:gd name="T0" fmla="*/ 11 w 11"/>
                <a:gd name="T1" fmla="*/ 0 h 4"/>
                <a:gd name="T2" fmla="*/ 10 w 11"/>
                <a:gd name="T3" fmla="*/ 0 h 4"/>
                <a:gd name="T4" fmla="*/ 7 w 11"/>
                <a:gd name="T5" fmla="*/ 1 h 4"/>
                <a:gd name="T6" fmla="*/ 6 w 11"/>
                <a:gd name="T7" fmla="*/ 3 h 4"/>
                <a:gd name="T8" fmla="*/ 6 w 11"/>
                <a:gd name="T9" fmla="*/ 4 h 4"/>
                <a:gd name="T10" fmla="*/ 5 w 11"/>
                <a:gd name="T11" fmla="*/ 2 h 4"/>
                <a:gd name="T12" fmla="*/ 4 w 11"/>
                <a:gd name="T13" fmla="*/ 4 h 4"/>
                <a:gd name="T14" fmla="*/ 1 w 11"/>
                <a:gd name="T15" fmla="*/ 3 h 4"/>
                <a:gd name="T16" fmla="*/ 0 w 11"/>
                <a:gd name="T17" fmla="*/ 3 h 4"/>
                <a:gd name="T18" fmla="*/ 0 w 11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4" name="Freeform 2555">
              <a:extLst>
                <a:ext uri="{FF2B5EF4-FFF2-40B4-BE49-F238E27FC236}">
                  <a16:creationId xmlns:a16="http://schemas.microsoft.com/office/drawing/2014/main" id="{00000000-0008-0000-0300-000016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57"/>
              <a:ext cx="4" cy="10"/>
            </a:xfrm>
            <a:custGeom>
              <a:avLst/>
              <a:gdLst>
                <a:gd name="T0" fmla="*/ 4 w 4"/>
                <a:gd name="T1" fmla="*/ 9 h 10"/>
                <a:gd name="T2" fmla="*/ 3 w 4"/>
                <a:gd name="T3" fmla="*/ 10 h 10"/>
                <a:gd name="T4" fmla="*/ 1 w 4"/>
                <a:gd name="T5" fmla="*/ 9 h 10"/>
                <a:gd name="T6" fmla="*/ 1 w 4"/>
                <a:gd name="T7" fmla="*/ 7 h 10"/>
                <a:gd name="T8" fmla="*/ 1 w 4"/>
                <a:gd name="T9" fmla="*/ 7 h 10"/>
                <a:gd name="T10" fmla="*/ 1 w 4"/>
                <a:gd name="T11" fmla="*/ 6 h 10"/>
                <a:gd name="T12" fmla="*/ 0 w 4"/>
                <a:gd name="T13" fmla="*/ 4 h 10"/>
                <a:gd name="T14" fmla="*/ 0 w 4"/>
                <a:gd name="T15" fmla="*/ 3 h 10"/>
                <a:gd name="T16" fmla="*/ 3 w 4"/>
                <a:gd name="T17" fmla="*/ 1 h 10"/>
                <a:gd name="T18" fmla="*/ 4 w 4"/>
                <a:gd name="T19" fmla="*/ 0 h 10"/>
                <a:gd name="T20" fmla="*/ 4 w 4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0">
                  <a:moveTo>
                    <a:pt x="4" y="9"/>
                  </a:moveTo>
                  <a:lnTo>
                    <a:pt x="3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5" name="Freeform 2556">
              <a:extLst>
                <a:ext uri="{FF2B5EF4-FFF2-40B4-BE49-F238E27FC236}">
                  <a16:creationId xmlns:a16="http://schemas.microsoft.com/office/drawing/2014/main" id="{00000000-0008-0000-0300-000017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48"/>
              <a:ext cx="12" cy="23"/>
            </a:xfrm>
            <a:custGeom>
              <a:avLst/>
              <a:gdLst>
                <a:gd name="T0" fmla="*/ 0 w 12"/>
                <a:gd name="T1" fmla="*/ 9 h 23"/>
                <a:gd name="T2" fmla="*/ 1 w 12"/>
                <a:gd name="T3" fmla="*/ 10 h 23"/>
                <a:gd name="T4" fmla="*/ 2 w 12"/>
                <a:gd name="T5" fmla="*/ 9 h 23"/>
                <a:gd name="T6" fmla="*/ 2 w 12"/>
                <a:gd name="T7" fmla="*/ 8 h 23"/>
                <a:gd name="T8" fmla="*/ 1 w 12"/>
                <a:gd name="T9" fmla="*/ 7 h 23"/>
                <a:gd name="T10" fmla="*/ 2 w 12"/>
                <a:gd name="T11" fmla="*/ 5 h 23"/>
                <a:gd name="T12" fmla="*/ 3 w 12"/>
                <a:gd name="T13" fmla="*/ 8 h 23"/>
                <a:gd name="T14" fmla="*/ 4 w 12"/>
                <a:gd name="T15" fmla="*/ 6 h 23"/>
                <a:gd name="T16" fmla="*/ 8 w 12"/>
                <a:gd name="T17" fmla="*/ 4 h 23"/>
                <a:gd name="T18" fmla="*/ 5 w 12"/>
                <a:gd name="T19" fmla="*/ 1 h 23"/>
                <a:gd name="T20" fmla="*/ 8 w 12"/>
                <a:gd name="T21" fmla="*/ 0 h 23"/>
                <a:gd name="T22" fmla="*/ 10 w 12"/>
                <a:gd name="T23" fmla="*/ 4 h 23"/>
                <a:gd name="T24" fmla="*/ 9 w 12"/>
                <a:gd name="T25" fmla="*/ 6 h 23"/>
                <a:gd name="T26" fmla="*/ 11 w 12"/>
                <a:gd name="T27" fmla="*/ 7 h 23"/>
                <a:gd name="T28" fmla="*/ 11 w 12"/>
                <a:gd name="T29" fmla="*/ 7 h 23"/>
                <a:gd name="T30" fmla="*/ 12 w 12"/>
                <a:gd name="T31" fmla="*/ 11 h 23"/>
                <a:gd name="T32" fmla="*/ 11 w 12"/>
                <a:gd name="T33" fmla="*/ 12 h 23"/>
                <a:gd name="T34" fmla="*/ 9 w 12"/>
                <a:gd name="T35" fmla="*/ 15 h 23"/>
                <a:gd name="T36" fmla="*/ 5 w 12"/>
                <a:gd name="T37" fmla="*/ 19 h 23"/>
                <a:gd name="T38" fmla="*/ 7 w 12"/>
                <a:gd name="T39" fmla="*/ 20 h 23"/>
                <a:gd name="T40" fmla="*/ 6 w 12"/>
                <a:gd name="T41" fmla="*/ 20 h 23"/>
                <a:gd name="T42" fmla="*/ 4 w 12"/>
                <a:gd name="T43" fmla="*/ 23 h 23"/>
                <a:gd name="T44" fmla="*/ 1 w 12"/>
                <a:gd name="T45" fmla="*/ 22 h 23"/>
                <a:gd name="T46" fmla="*/ 2 w 12"/>
                <a:gd name="T47" fmla="*/ 16 h 23"/>
                <a:gd name="T48" fmla="*/ 0 w 12"/>
                <a:gd name="T4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23">
                  <a:moveTo>
                    <a:pt x="0" y="9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3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5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3"/>
                  </a:lnTo>
                  <a:lnTo>
                    <a:pt x="1" y="22"/>
                  </a:lnTo>
                  <a:lnTo>
                    <a:pt x="2" y="16"/>
                  </a:lnTo>
                  <a:lnTo>
                    <a:pt x="0" y="18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6" name="Freeform 2557">
              <a:extLst>
                <a:ext uri="{FF2B5EF4-FFF2-40B4-BE49-F238E27FC236}">
                  <a16:creationId xmlns:a16="http://schemas.microsoft.com/office/drawing/2014/main" id="{00000000-0008-0000-0300-000018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04"/>
              <a:ext cx="2" cy="5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2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2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7" name="Freeform 2558">
              <a:extLst>
                <a:ext uri="{FF2B5EF4-FFF2-40B4-BE49-F238E27FC236}">
                  <a16:creationId xmlns:a16="http://schemas.microsoft.com/office/drawing/2014/main" id="{00000000-0008-0000-0300-000019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" y="740"/>
              <a:ext cx="2" cy="2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1 h 2"/>
                <a:gd name="T4" fmla="*/ 1 w 2"/>
                <a:gd name="T5" fmla="*/ 1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8" name="Freeform 2559">
              <a:extLst>
                <a:ext uri="{FF2B5EF4-FFF2-40B4-BE49-F238E27FC236}">
                  <a16:creationId xmlns:a16="http://schemas.microsoft.com/office/drawing/2014/main" id="{00000000-0008-0000-0300-00001A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" y="732"/>
              <a:ext cx="8" cy="11"/>
            </a:xfrm>
            <a:custGeom>
              <a:avLst/>
              <a:gdLst>
                <a:gd name="T0" fmla="*/ 8 w 8"/>
                <a:gd name="T1" fmla="*/ 8 h 11"/>
                <a:gd name="T2" fmla="*/ 8 w 8"/>
                <a:gd name="T3" fmla="*/ 10 h 11"/>
                <a:gd name="T4" fmla="*/ 7 w 8"/>
                <a:gd name="T5" fmla="*/ 11 h 11"/>
                <a:gd name="T6" fmla="*/ 6 w 8"/>
                <a:gd name="T7" fmla="*/ 11 h 11"/>
                <a:gd name="T8" fmla="*/ 5 w 8"/>
                <a:gd name="T9" fmla="*/ 10 h 11"/>
                <a:gd name="T10" fmla="*/ 4 w 8"/>
                <a:gd name="T11" fmla="*/ 9 h 11"/>
                <a:gd name="T12" fmla="*/ 4 w 8"/>
                <a:gd name="T13" fmla="*/ 9 h 11"/>
                <a:gd name="T14" fmla="*/ 4 w 8"/>
                <a:gd name="T15" fmla="*/ 7 h 11"/>
                <a:gd name="T16" fmla="*/ 2 w 8"/>
                <a:gd name="T17" fmla="*/ 6 h 11"/>
                <a:gd name="T18" fmla="*/ 1 w 8"/>
                <a:gd name="T19" fmla="*/ 7 h 11"/>
                <a:gd name="T20" fmla="*/ 1 w 8"/>
                <a:gd name="T21" fmla="*/ 7 h 11"/>
                <a:gd name="T22" fmla="*/ 0 w 8"/>
                <a:gd name="T23" fmla="*/ 6 h 11"/>
                <a:gd name="T24" fmla="*/ 1 w 8"/>
                <a:gd name="T25" fmla="*/ 5 h 11"/>
                <a:gd name="T26" fmla="*/ 2 w 8"/>
                <a:gd name="T27" fmla="*/ 4 h 11"/>
                <a:gd name="T28" fmla="*/ 3 w 8"/>
                <a:gd name="T29" fmla="*/ 3 h 11"/>
                <a:gd name="T30" fmla="*/ 3 w 8"/>
                <a:gd name="T31" fmla="*/ 2 h 11"/>
                <a:gd name="T32" fmla="*/ 4 w 8"/>
                <a:gd name="T33" fmla="*/ 1 h 11"/>
                <a:gd name="T34" fmla="*/ 4 w 8"/>
                <a:gd name="T35" fmla="*/ 1 h 11"/>
                <a:gd name="T36" fmla="*/ 6 w 8"/>
                <a:gd name="T37" fmla="*/ 1 h 11"/>
                <a:gd name="T38" fmla="*/ 7 w 8"/>
                <a:gd name="T39" fmla="*/ 0 h 11"/>
                <a:gd name="T40" fmla="*/ 7 w 8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1">
                  <a:moveTo>
                    <a:pt x="8" y="8"/>
                  </a:move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39" name="Freeform 2560">
              <a:extLst>
                <a:ext uri="{FF2B5EF4-FFF2-40B4-BE49-F238E27FC236}">
                  <a16:creationId xmlns:a16="http://schemas.microsoft.com/office/drawing/2014/main" id="{00000000-0008-0000-0300-00001B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" y="748"/>
              <a:ext cx="7" cy="8"/>
            </a:xfrm>
            <a:custGeom>
              <a:avLst/>
              <a:gdLst>
                <a:gd name="T0" fmla="*/ 0 w 7"/>
                <a:gd name="T1" fmla="*/ 8 h 8"/>
                <a:gd name="T2" fmla="*/ 1 w 7"/>
                <a:gd name="T3" fmla="*/ 7 h 8"/>
                <a:gd name="T4" fmla="*/ 1 w 7"/>
                <a:gd name="T5" fmla="*/ 4 h 8"/>
                <a:gd name="T6" fmla="*/ 2 w 7"/>
                <a:gd name="T7" fmla="*/ 1 h 8"/>
                <a:gd name="T8" fmla="*/ 3 w 7"/>
                <a:gd name="T9" fmla="*/ 0 h 8"/>
                <a:gd name="T10" fmla="*/ 3 w 7"/>
                <a:gd name="T11" fmla="*/ 0 h 8"/>
                <a:gd name="T12" fmla="*/ 4 w 7"/>
                <a:gd name="T13" fmla="*/ 0 h 8"/>
                <a:gd name="T14" fmla="*/ 7 w 7"/>
                <a:gd name="T15" fmla="*/ 2 h 8"/>
                <a:gd name="T16" fmla="*/ 7 w 7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0" name="Freeform 2561">
              <a:extLst>
                <a:ext uri="{FF2B5EF4-FFF2-40B4-BE49-F238E27FC236}">
                  <a16:creationId xmlns:a16="http://schemas.microsoft.com/office/drawing/2014/main" id="{00000000-0008-0000-0300-00001C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" y="573"/>
              <a:ext cx="8" cy="11"/>
            </a:xfrm>
            <a:custGeom>
              <a:avLst/>
              <a:gdLst>
                <a:gd name="T0" fmla="*/ 8 w 8"/>
                <a:gd name="T1" fmla="*/ 5 h 11"/>
                <a:gd name="T2" fmla="*/ 6 w 8"/>
                <a:gd name="T3" fmla="*/ 4 h 11"/>
                <a:gd name="T4" fmla="*/ 6 w 8"/>
                <a:gd name="T5" fmla="*/ 0 h 11"/>
                <a:gd name="T6" fmla="*/ 5 w 8"/>
                <a:gd name="T7" fmla="*/ 0 h 11"/>
                <a:gd name="T8" fmla="*/ 1 w 8"/>
                <a:gd name="T9" fmla="*/ 1 h 11"/>
                <a:gd name="T10" fmla="*/ 0 w 8"/>
                <a:gd name="T11" fmla="*/ 4 h 11"/>
                <a:gd name="T12" fmla="*/ 1 w 8"/>
                <a:gd name="T13" fmla="*/ 5 h 11"/>
                <a:gd name="T14" fmla="*/ 0 w 8"/>
                <a:gd name="T15" fmla="*/ 8 h 11"/>
                <a:gd name="T16" fmla="*/ 0 w 8"/>
                <a:gd name="T17" fmla="*/ 8 h 11"/>
                <a:gd name="T18" fmla="*/ 0 w 8"/>
                <a:gd name="T19" fmla="*/ 9 h 11"/>
                <a:gd name="T20" fmla="*/ 0 w 8"/>
                <a:gd name="T21" fmla="*/ 10 h 11"/>
                <a:gd name="T22" fmla="*/ 1 w 8"/>
                <a:gd name="T23" fmla="*/ 11 h 11"/>
                <a:gd name="T24" fmla="*/ 1 w 8"/>
                <a:gd name="T25" fmla="*/ 11 h 11"/>
                <a:gd name="T26" fmla="*/ 3 w 8"/>
                <a:gd name="T2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1">
                  <a:moveTo>
                    <a:pt x="8" y="5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9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1" name="Freeform 2562">
              <a:extLst>
                <a:ext uri="{FF2B5EF4-FFF2-40B4-BE49-F238E27FC236}">
                  <a16:creationId xmlns:a16="http://schemas.microsoft.com/office/drawing/2014/main" id="{00000000-0008-0000-0300-00001D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" y="587"/>
              <a:ext cx="9" cy="10"/>
            </a:xfrm>
            <a:custGeom>
              <a:avLst/>
              <a:gdLst>
                <a:gd name="T0" fmla="*/ 8 w 9"/>
                <a:gd name="T1" fmla="*/ 10 h 10"/>
                <a:gd name="T2" fmla="*/ 8 w 9"/>
                <a:gd name="T3" fmla="*/ 10 h 10"/>
                <a:gd name="T4" fmla="*/ 9 w 9"/>
                <a:gd name="T5" fmla="*/ 9 h 10"/>
                <a:gd name="T6" fmla="*/ 7 w 9"/>
                <a:gd name="T7" fmla="*/ 9 h 10"/>
                <a:gd name="T8" fmla="*/ 4 w 9"/>
                <a:gd name="T9" fmla="*/ 7 h 10"/>
                <a:gd name="T10" fmla="*/ 2 w 9"/>
                <a:gd name="T11" fmla="*/ 6 h 10"/>
                <a:gd name="T12" fmla="*/ 2 w 9"/>
                <a:gd name="T13" fmla="*/ 5 h 10"/>
                <a:gd name="T14" fmla="*/ 2 w 9"/>
                <a:gd name="T15" fmla="*/ 4 h 10"/>
                <a:gd name="T16" fmla="*/ 1 w 9"/>
                <a:gd name="T17" fmla="*/ 3 h 10"/>
                <a:gd name="T18" fmla="*/ 1 w 9"/>
                <a:gd name="T19" fmla="*/ 2 h 10"/>
                <a:gd name="T20" fmla="*/ 0 w 9"/>
                <a:gd name="T21" fmla="*/ 1 h 10"/>
                <a:gd name="T22" fmla="*/ 0 w 9"/>
                <a:gd name="T23" fmla="*/ 1 h 10"/>
                <a:gd name="T24" fmla="*/ 0 w 9"/>
                <a:gd name="T25" fmla="*/ 0 h 10"/>
                <a:gd name="T26" fmla="*/ 0 w 9"/>
                <a:gd name="T27" fmla="*/ 0 h 10"/>
                <a:gd name="T28" fmla="*/ 0 w 9"/>
                <a:gd name="T29" fmla="*/ 0 h 10"/>
                <a:gd name="T30" fmla="*/ 2 w 9"/>
                <a:gd name="T31" fmla="*/ 1 h 10"/>
                <a:gd name="T32" fmla="*/ 2 w 9"/>
                <a:gd name="T3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8" y="10"/>
                  </a:moveTo>
                  <a:lnTo>
                    <a:pt x="8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2" name="Freeform 2563">
              <a:extLst>
                <a:ext uri="{FF2B5EF4-FFF2-40B4-BE49-F238E27FC236}">
                  <a16:creationId xmlns:a16="http://schemas.microsoft.com/office/drawing/2014/main" id="{00000000-0008-0000-0300-00001E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803"/>
              <a:ext cx="5" cy="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3 w 5"/>
                <a:gd name="T5" fmla="*/ 0 h 1"/>
                <a:gd name="T6" fmla="*/ 2 w 5"/>
                <a:gd name="T7" fmla="*/ 0 h 1"/>
                <a:gd name="T8" fmla="*/ 1 w 5"/>
                <a:gd name="T9" fmla="*/ 0 h 1"/>
                <a:gd name="T10" fmla="*/ 0 w 5"/>
                <a:gd name="T11" fmla="*/ 1 h 1"/>
                <a:gd name="T12" fmla="*/ 0 w 5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3" name="Freeform 2564">
              <a:extLst>
                <a:ext uri="{FF2B5EF4-FFF2-40B4-BE49-F238E27FC236}">
                  <a16:creationId xmlns:a16="http://schemas.microsoft.com/office/drawing/2014/main" id="{00000000-0008-0000-0300-00001F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" y="270"/>
              <a:ext cx="14" cy="10"/>
            </a:xfrm>
            <a:custGeom>
              <a:avLst/>
              <a:gdLst>
                <a:gd name="T0" fmla="*/ 14 w 14"/>
                <a:gd name="T1" fmla="*/ 6 h 10"/>
                <a:gd name="T2" fmla="*/ 11 w 14"/>
                <a:gd name="T3" fmla="*/ 6 h 10"/>
                <a:gd name="T4" fmla="*/ 13 w 14"/>
                <a:gd name="T5" fmla="*/ 7 h 10"/>
                <a:gd name="T6" fmla="*/ 10 w 14"/>
                <a:gd name="T7" fmla="*/ 9 h 10"/>
                <a:gd name="T8" fmla="*/ 9 w 14"/>
                <a:gd name="T9" fmla="*/ 9 h 10"/>
                <a:gd name="T10" fmla="*/ 9 w 14"/>
                <a:gd name="T11" fmla="*/ 10 h 10"/>
                <a:gd name="T12" fmla="*/ 9 w 14"/>
                <a:gd name="T13" fmla="*/ 7 h 10"/>
                <a:gd name="T14" fmla="*/ 10 w 14"/>
                <a:gd name="T15" fmla="*/ 5 h 10"/>
                <a:gd name="T16" fmla="*/ 5 w 14"/>
                <a:gd name="T17" fmla="*/ 7 h 10"/>
                <a:gd name="T18" fmla="*/ 2 w 14"/>
                <a:gd name="T19" fmla="*/ 8 h 10"/>
                <a:gd name="T20" fmla="*/ 1 w 14"/>
                <a:gd name="T21" fmla="*/ 8 h 10"/>
                <a:gd name="T22" fmla="*/ 0 w 14"/>
                <a:gd name="T23" fmla="*/ 7 h 10"/>
                <a:gd name="T24" fmla="*/ 1 w 14"/>
                <a:gd name="T25" fmla="*/ 7 h 10"/>
                <a:gd name="T26" fmla="*/ 1 w 14"/>
                <a:gd name="T27" fmla="*/ 7 h 10"/>
                <a:gd name="T28" fmla="*/ 3 w 14"/>
                <a:gd name="T29" fmla="*/ 5 h 10"/>
                <a:gd name="T30" fmla="*/ 5 w 14"/>
                <a:gd name="T31" fmla="*/ 2 h 10"/>
                <a:gd name="T32" fmla="*/ 7 w 14"/>
                <a:gd name="T33" fmla="*/ 0 h 10"/>
                <a:gd name="T34" fmla="*/ 7 w 14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0">
                  <a:moveTo>
                    <a:pt x="14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0" y="5"/>
                  </a:lnTo>
                  <a:lnTo>
                    <a:pt x="5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4" name="Freeform 2565">
              <a:extLst>
                <a:ext uri="{FF2B5EF4-FFF2-40B4-BE49-F238E27FC236}">
                  <a16:creationId xmlns:a16="http://schemas.microsoft.com/office/drawing/2014/main" id="{00000000-0008-0000-0300-000020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" y="342"/>
              <a:ext cx="6" cy="6"/>
            </a:xfrm>
            <a:custGeom>
              <a:avLst/>
              <a:gdLst>
                <a:gd name="T0" fmla="*/ 3 w 6"/>
                <a:gd name="T1" fmla="*/ 5 h 6"/>
                <a:gd name="T2" fmla="*/ 1 w 6"/>
                <a:gd name="T3" fmla="*/ 6 h 6"/>
                <a:gd name="T4" fmla="*/ 0 w 6"/>
                <a:gd name="T5" fmla="*/ 5 h 6"/>
                <a:gd name="T6" fmla="*/ 0 w 6"/>
                <a:gd name="T7" fmla="*/ 5 h 6"/>
                <a:gd name="T8" fmla="*/ 0 w 6"/>
                <a:gd name="T9" fmla="*/ 4 h 6"/>
                <a:gd name="T10" fmla="*/ 2 w 6"/>
                <a:gd name="T11" fmla="*/ 2 h 6"/>
                <a:gd name="T12" fmla="*/ 4 w 6"/>
                <a:gd name="T13" fmla="*/ 1 h 6"/>
                <a:gd name="T14" fmla="*/ 6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5" name="Freeform 2566">
              <a:extLst>
                <a:ext uri="{FF2B5EF4-FFF2-40B4-BE49-F238E27FC236}">
                  <a16:creationId xmlns:a16="http://schemas.microsoft.com/office/drawing/2014/main" id="{00000000-0008-0000-0300-000021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" y="363"/>
              <a:ext cx="3" cy="10"/>
            </a:xfrm>
            <a:custGeom>
              <a:avLst/>
              <a:gdLst>
                <a:gd name="T0" fmla="*/ 2 w 3"/>
                <a:gd name="T1" fmla="*/ 10 h 10"/>
                <a:gd name="T2" fmla="*/ 2 w 3"/>
                <a:gd name="T3" fmla="*/ 9 h 10"/>
                <a:gd name="T4" fmla="*/ 2 w 3"/>
                <a:gd name="T5" fmla="*/ 8 h 10"/>
                <a:gd name="T6" fmla="*/ 2 w 3"/>
                <a:gd name="T7" fmla="*/ 6 h 10"/>
                <a:gd name="T8" fmla="*/ 1 w 3"/>
                <a:gd name="T9" fmla="*/ 7 h 10"/>
                <a:gd name="T10" fmla="*/ 0 w 3"/>
                <a:gd name="T11" fmla="*/ 7 h 10"/>
                <a:gd name="T12" fmla="*/ 0 w 3"/>
                <a:gd name="T13" fmla="*/ 7 h 10"/>
                <a:gd name="T14" fmla="*/ 0 w 3"/>
                <a:gd name="T15" fmla="*/ 6 h 10"/>
                <a:gd name="T16" fmla="*/ 1 w 3"/>
                <a:gd name="T17" fmla="*/ 4 h 10"/>
                <a:gd name="T18" fmla="*/ 1 w 3"/>
                <a:gd name="T19" fmla="*/ 2 h 10"/>
                <a:gd name="T20" fmla="*/ 1 w 3"/>
                <a:gd name="T21" fmla="*/ 1 h 10"/>
                <a:gd name="T22" fmla="*/ 3 w 3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6" name="Freeform 2567">
              <a:extLst>
                <a:ext uri="{FF2B5EF4-FFF2-40B4-BE49-F238E27FC236}">
                  <a16:creationId xmlns:a16="http://schemas.microsoft.com/office/drawing/2014/main" id="{00000000-0008-0000-0300-000022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72"/>
              <a:ext cx="4" cy="9"/>
            </a:xfrm>
            <a:custGeom>
              <a:avLst/>
              <a:gdLst>
                <a:gd name="T0" fmla="*/ 3 w 4"/>
                <a:gd name="T1" fmla="*/ 9 h 9"/>
                <a:gd name="T2" fmla="*/ 2 w 4"/>
                <a:gd name="T3" fmla="*/ 9 h 9"/>
                <a:gd name="T4" fmla="*/ 3 w 4"/>
                <a:gd name="T5" fmla="*/ 9 h 9"/>
                <a:gd name="T6" fmla="*/ 3 w 4"/>
                <a:gd name="T7" fmla="*/ 7 h 9"/>
                <a:gd name="T8" fmla="*/ 3 w 4"/>
                <a:gd name="T9" fmla="*/ 7 h 9"/>
                <a:gd name="T10" fmla="*/ 2 w 4"/>
                <a:gd name="T11" fmla="*/ 5 h 9"/>
                <a:gd name="T12" fmla="*/ 0 w 4"/>
                <a:gd name="T13" fmla="*/ 3 h 9"/>
                <a:gd name="T14" fmla="*/ 1 w 4"/>
                <a:gd name="T15" fmla="*/ 1 h 9"/>
                <a:gd name="T16" fmla="*/ 2 w 4"/>
                <a:gd name="T17" fmla="*/ 1 h 9"/>
                <a:gd name="T18" fmla="*/ 2 w 4"/>
                <a:gd name="T19" fmla="*/ 0 h 9"/>
                <a:gd name="T20" fmla="*/ 3 w 4"/>
                <a:gd name="T21" fmla="*/ 1 h 9"/>
                <a:gd name="T22" fmla="*/ 4 w 4"/>
                <a:gd name="T23" fmla="*/ 2 h 9"/>
                <a:gd name="T24" fmla="*/ 4 w 4"/>
                <a:gd name="T25" fmla="*/ 2 h 9"/>
                <a:gd name="T26" fmla="*/ 4 w 4"/>
                <a:gd name="T2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9">
                  <a:moveTo>
                    <a:pt x="3" y="9"/>
                  </a:moveTo>
                  <a:lnTo>
                    <a:pt x="2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7" name="Freeform 2568">
              <a:extLst>
                <a:ext uri="{FF2B5EF4-FFF2-40B4-BE49-F238E27FC236}">
                  <a16:creationId xmlns:a16="http://schemas.microsoft.com/office/drawing/2014/main" id="{00000000-0008-0000-0300-000023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" y="381"/>
              <a:ext cx="4" cy="4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3 h 4"/>
                <a:gd name="T4" fmla="*/ 3 w 4"/>
                <a:gd name="T5" fmla="*/ 1 h 4"/>
                <a:gd name="T6" fmla="*/ 2 w 4"/>
                <a:gd name="T7" fmla="*/ 1 h 4"/>
                <a:gd name="T8" fmla="*/ 1 w 4"/>
                <a:gd name="T9" fmla="*/ 1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8" name="Freeform 2569">
              <a:extLst>
                <a:ext uri="{FF2B5EF4-FFF2-40B4-BE49-F238E27FC236}">
                  <a16:creationId xmlns:a16="http://schemas.microsoft.com/office/drawing/2014/main" id="{00000000-0008-0000-0300-000024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" y="377"/>
              <a:ext cx="7" cy="12"/>
            </a:xfrm>
            <a:custGeom>
              <a:avLst/>
              <a:gdLst>
                <a:gd name="T0" fmla="*/ 3 w 7"/>
                <a:gd name="T1" fmla="*/ 12 h 12"/>
                <a:gd name="T2" fmla="*/ 2 w 7"/>
                <a:gd name="T3" fmla="*/ 12 h 12"/>
                <a:gd name="T4" fmla="*/ 1 w 7"/>
                <a:gd name="T5" fmla="*/ 11 h 12"/>
                <a:gd name="T6" fmla="*/ 1 w 7"/>
                <a:gd name="T7" fmla="*/ 10 h 12"/>
                <a:gd name="T8" fmla="*/ 1 w 7"/>
                <a:gd name="T9" fmla="*/ 10 h 12"/>
                <a:gd name="T10" fmla="*/ 1 w 7"/>
                <a:gd name="T11" fmla="*/ 9 h 12"/>
                <a:gd name="T12" fmla="*/ 1 w 7"/>
                <a:gd name="T13" fmla="*/ 9 h 12"/>
                <a:gd name="T14" fmla="*/ 0 w 7"/>
                <a:gd name="T15" fmla="*/ 7 h 12"/>
                <a:gd name="T16" fmla="*/ 0 w 7"/>
                <a:gd name="T17" fmla="*/ 5 h 12"/>
                <a:gd name="T18" fmla="*/ 2 w 7"/>
                <a:gd name="T19" fmla="*/ 3 h 12"/>
                <a:gd name="T20" fmla="*/ 3 w 7"/>
                <a:gd name="T21" fmla="*/ 1 h 12"/>
                <a:gd name="T22" fmla="*/ 3 w 7"/>
                <a:gd name="T23" fmla="*/ 1 h 12"/>
                <a:gd name="T24" fmla="*/ 5 w 7"/>
                <a:gd name="T25" fmla="*/ 0 h 12"/>
                <a:gd name="T26" fmla="*/ 7 w 7"/>
                <a:gd name="T27" fmla="*/ 2 h 12"/>
                <a:gd name="T28" fmla="*/ 7 w 7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2">
                  <a:moveTo>
                    <a:pt x="3" y="12"/>
                  </a:move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49" name="Freeform 2570">
              <a:extLst>
                <a:ext uri="{FF2B5EF4-FFF2-40B4-BE49-F238E27FC236}">
                  <a16:creationId xmlns:a16="http://schemas.microsoft.com/office/drawing/2014/main" id="{00000000-0008-0000-0300-000025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" y="386"/>
              <a:ext cx="4" cy="4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3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2 h 4"/>
                <a:gd name="T10" fmla="*/ 2 w 4"/>
                <a:gd name="T11" fmla="*/ 2 h 4"/>
                <a:gd name="T12" fmla="*/ 2 w 4"/>
                <a:gd name="T13" fmla="*/ 4 h 4"/>
                <a:gd name="T14" fmla="*/ 1 w 4"/>
                <a:gd name="T15" fmla="*/ 4 h 4"/>
                <a:gd name="T16" fmla="*/ 0 w 4"/>
                <a:gd name="T17" fmla="*/ 4 h 4"/>
                <a:gd name="T18" fmla="*/ 0 w 4"/>
                <a:gd name="T19" fmla="*/ 4 h 4"/>
                <a:gd name="T20" fmla="*/ 0 w 4"/>
                <a:gd name="T21" fmla="*/ 4 h 4"/>
                <a:gd name="T22" fmla="*/ 1 w 4"/>
                <a:gd name="T23" fmla="*/ 2 h 4"/>
                <a:gd name="T24" fmla="*/ 0 w 4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0" name="Freeform 2571">
              <a:extLst>
                <a:ext uri="{FF2B5EF4-FFF2-40B4-BE49-F238E27FC236}">
                  <a16:creationId xmlns:a16="http://schemas.microsoft.com/office/drawing/2014/main" id="{00000000-0008-0000-0300-000026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89"/>
              <a:ext cx="5" cy="5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5 h 5"/>
                <a:gd name="T4" fmla="*/ 2 w 5"/>
                <a:gd name="T5" fmla="*/ 5 h 5"/>
                <a:gd name="T6" fmla="*/ 2 w 5"/>
                <a:gd name="T7" fmla="*/ 4 h 5"/>
                <a:gd name="T8" fmla="*/ 2 w 5"/>
                <a:gd name="T9" fmla="*/ 4 h 5"/>
                <a:gd name="T10" fmla="*/ 1 w 5"/>
                <a:gd name="T11" fmla="*/ 4 h 5"/>
                <a:gd name="T12" fmla="*/ 1 w 5"/>
                <a:gd name="T13" fmla="*/ 3 h 5"/>
                <a:gd name="T14" fmla="*/ 0 w 5"/>
                <a:gd name="T15" fmla="*/ 2 h 5"/>
                <a:gd name="T16" fmla="*/ 1 w 5"/>
                <a:gd name="T17" fmla="*/ 2 h 5"/>
                <a:gd name="T18" fmla="*/ 2 w 5"/>
                <a:gd name="T19" fmla="*/ 2 h 5"/>
                <a:gd name="T20" fmla="*/ 2 w 5"/>
                <a:gd name="T21" fmla="*/ 1 h 5"/>
                <a:gd name="T22" fmla="*/ 2 w 5"/>
                <a:gd name="T23" fmla="*/ 0 h 5"/>
                <a:gd name="T24" fmla="*/ 2 w 5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1" name="Freeform 2572">
              <a:extLst>
                <a:ext uri="{FF2B5EF4-FFF2-40B4-BE49-F238E27FC236}">
                  <a16:creationId xmlns:a16="http://schemas.microsoft.com/office/drawing/2014/main" id="{00000000-0008-0000-0300-000027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" y="801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0 w 4"/>
                <a:gd name="T5" fmla="*/ 3 h 6"/>
                <a:gd name="T6" fmla="*/ 0 w 4"/>
                <a:gd name="T7" fmla="*/ 2 h 6"/>
                <a:gd name="T8" fmla="*/ 1 w 4"/>
                <a:gd name="T9" fmla="*/ 0 h 6"/>
                <a:gd name="T10" fmla="*/ 1 w 4"/>
                <a:gd name="T11" fmla="*/ 0 h 6"/>
                <a:gd name="T12" fmla="*/ 4 w 4"/>
                <a:gd name="T13" fmla="*/ 2 h 6"/>
                <a:gd name="T14" fmla="*/ 4 w 4"/>
                <a:gd name="T15" fmla="*/ 3 h 6"/>
                <a:gd name="T16" fmla="*/ 4 w 4"/>
                <a:gd name="T17" fmla="*/ 6 h 6"/>
                <a:gd name="T18" fmla="*/ 4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6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2" name="Freeform 2573">
              <a:extLst>
                <a:ext uri="{FF2B5EF4-FFF2-40B4-BE49-F238E27FC236}">
                  <a16:creationId xmlns:a16="http://schemas.microsoft.com/office/drawing/2014/main" id="{00000000-0008-0000-0300-000028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804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4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3 h 4"/>
                <a:gd name="T12" fmla="*/ 0 w 4"/>
                <a:gd name="T13" fmla="*/ 2 h 4"/>
                <a:gd name="T14" fmla="*/ 0 w 4"/>
                <a:gd name="T15" fmla="*/ 2 h 4"/>
                <a:gd name="T16" fmla="*/ 0 w 4"/>
                <a:gd name="T17" fmla="*/ 0 h 4"/>
                <a:gd name="T18" fmla="*/ 1 w 4"/>
                <a:gd name="T19" fmla="*/ 0 h 4"/>
                <a:gd name="T20" fmla="*/ 2 w 4"/>
                <a:gd name="T21" fmla="*/ 0 h 4"/>
                <a:gd name="T22" fmla="*/ 2 w 4"/>
                <a:gd name="T23" fmla="*/ 0 h 4"/>
                <a:gd name="T24" fmla="*/ 2 w 4"/>
                <a:gd name="T25" fmla="*/ 1 h 4"/>
                <a:gd name="T26" fmla="*/ 3 w 4"/>
                <a:gd name="T27" fmla="*/ 1 h 4"/>
                <a:gd name="T28" fmla="*/ 3 w 4"/>
                <a:gd name="T29" fmla="*/ 0 h 4"/>
                <a:gd name="T30" fmla="*/ 3 w 4"/>
                <a:gd name="T31" fmla="*/ 0 h 4"/>
                <a:gd name="T32" fmla="*/ 4 w 4"/>
                <a:gd name="T33" fmla="*/ 1 h 4"/>
                <a:gd name="T34" fmla="*/ 3 w 4"/>
                <a:gd name="T35" fmla="*/ 1 h 4"/>
                <a:gd name="T36" fmla="*/ 2 w 4"/>
                <a:gd name="T37" fmla="*/ 2 h 4"/>
                <a:gd name="T38" fmla="*/ 2 w 4"/>
                <a:gd name="T39" fmla="*/ 3 h 4"/>
                <a:gd name="T40" fmla="*/ 1 w 4"/>
                <a:gd name="T4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3" name="Freeform 2574">
              <a:extLst>
                <a:ext uri="{FF2B5EF4-FFF2-40B4-BE49-F238E27FC236}">
                  <a16:creationId xmlns:a16="http://schemas.microsoft.com/office/drawing/2014/main" id="{00000000-0008-0000-0300-000029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" y="534"/>
              <a:ext cx="5" cy="2"/>
            </a:xfrm>
            <a:custGeom>
              <a:avLst/>
              <a:gdLst>
                <a:gd name="T0" fmla="*/ 2 w 5"/>
                <a:gd name="T1" fmla="*/ 2 h 2"/>
                <a:gd name="T2" fmla="*/ 4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1 w 5"/>
                <a:gd name="T9" fmla="*/ 0 h 2"/>
                <a:gd name="T10" fmla="*/ 0 w 5"/>
                <a:gd name="T11" fmla="*/ 0 h 2"/>
                <a:gd name="T12" fmla="*/ 0 w 5"/>
                <a:gd name="T13" fmla="*/ 1 h 2"/>
                <a:gd name="T14" fmla="*/ 1 w 5"/>
                <a:gd name="T15" fmla="*/ 1 h 2"/>
                <a:gd name="T16" fmla="*/ 1 w 5"/>
                <a:gd name="T17" fmla="*/ 1 h 2"/>
                <a:gd name="T18" fmla="*/ 2 w 5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4" name="Freeform 2575">
              <a:extLst>
                <a:ext uri="{FF2B5EF4-FFF2-40B4-BE49-F238E27FC236}">
                  <a16:creationId xmlns:a16="http://schemas.microsoft.com/office/drawing/2014/main" id="{00000000-0008-0000-0300-00002A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" y="535"/>
              <a:ext cx="9" cy="7"/>
            </a:xfrm>
            <a:custGeom>
              <a:avLst/>
              <a:gdLst>
                <a:gd name="T0" fmla="*/ 9 w 9"/>
                <a:gd name="T1" fmla="*/ 2 h 7"/>
                <a:gd name="T2" fmla="*/ 9 w 9"/>
                <a:gd name="T3" fmla="*/ 2 h 7"/>
                <a:gd name="T4" fmla="*/ 9 w 9"/>
                <a:gd name="T5" fmla="*/ 2 h 7"/>
                <a:gd name="T6" fmla="*/ 9 w 9"/>
                <a:gd name="T7" fmla="*/ 1 h 7"/>
                <a:gd name="T8" fmla="*/ 9 w 9"/>
                <a:gd name="T9" fmla="*/ 0 h 7"/>
                <a:gd name="T10" fmla="*/ 8 w 9"/>
                <a:gd name="T11" fmla="*/ 0 h 7"/>
                <a:gd name="T12" fmla="*/ 7 w 9"/>
                <a:gd name="T13" fmla="*/ 0 h 7"/>
                <a:gd name="T14" fmla="*/ 6 w 9"/>
                <a:gd name="T15" fmla="*/ 3 h 7"/>
                <a:gd name="T16" fmla="*/ 5 w 9"/>
                <a:gd name="T17" fmla="*/ 3 h 7"/>
                <a:gd name="T18" fmla="*/ 3 w 9"/>
                <a:gd name="T19" fmla="*/ 2 h 7"/>
                <a:gd name="T20" fmla="*/ 1 w 9"/>
                <a:gd name="T21" fmla="*/ 3 h 7"/>
                <a:gd name="T22" fmla="*/ 1 w 9"/>
                <a:gd name="T23" fmla="*/ 5 h 7"/>
                <a:gd name="T24" fmla="*/ 0 w 9"/>
                <a:gd name="T25" fmla="*/ 6 h 7"/>
                <a:gd name="T26" fmla="*/ 0 w 9"/>
                <a:gd name="T27" fmla="*/ 6 h 7"/>
                <a:gd name="T28" fmla="*/ 0 w 9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5" name="Freeform 2576">
              <a:extLst>
                <a:ext uri="{FF2B5EF4-FFF2-40B4-BE49-F238E27FC236}">
                  <a16:creationId xmlns:a16="http://schemas.microsoft.com/office/drawing/2014/main" id="{00000000-0008-0000-0300-00002B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1"/>
              <a:ext cx="1" cy="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1 w 1"/>
                <a:gd name="T5" fmla="*/ 1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6" name="Freeform 2577">
              <a:extLst>
                <a:ext uri="{FF2B5EF4-FFF2-40B4-BE49-F238E27FC236}">
                  <a16:creationId xmlns:a16="http://schemas.microsoft.com/office/drawing/2014/main" id="{00000000-0008-0000-0300-00002C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8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7" name="Line 2578">
              <a:extLst>
                <a:ext uri="{FF2B5EF4-FFF2-40B4-BE49-F238E27FC236}">
                  <a16:creationId xmlns:a16="http://schemas.microsoft.com/office/drawing/2014/main" id="{00000000-0008-0000-0300-00002D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82"/>
              <a:ext cx="0" cy="0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8" name="Freeform 2579">
              <a:extLst>
                <a:ext uri="{FF2B5EF4-FFF2-40B4-BE49-F238E27FC236}">
                  <a16:creationId xmlns:a16="http://schemas.microsoft.com/office/drawing/2014/main" id="{00000000-0008-0000-0300-00002E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45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1 h 9"/>
                <a:gd name="T4" fmla="*/ 0 w 3"/>
                <a:gd name="T5" fmla="*/ 7 h 9"/>
                <a:gd name="T6" fmla="*/ 0 w 3"/>
                <a:gd name="T7" fmla="*/ 9 h 9"/>
                <a:gd name="T8" fmla="*/ 2 w 3"/>
                <a:gd name="T9" fmla="*/ 7 h 9"/>
                <a:gd name="T10" fmla="*/ 2 w 3"/>
                <a:gd name="T11" fmla="*/ 4 h 9"/>
                <a:gd name="T12" fmla="*/ 3 w 3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1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3" y="4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59" name="Freeform 2580">
              <a:extLst>
                <a:ext uri="{FF2B5EF4-FFF2-40B4-BE49-F238E27FC236}">
                  <a16:creationId xmlns:a16="http://schemas.microsoft.com/office/drawing/2014/main" id="{00000000-0008-0000-0300-00002F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9"/>
              <a:ext cx="0" cy="6"/>
            </a:xfrm>
            <a:custGeom>
              <a:avLst/>
              <a:gdLst>
                <a:gd name="T0" fmla="*/ 0 h 6"/>
                <a:gd name="T1" fmla="*/ 3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0" name="Freeform 2581">
              <a:extLst>
                <a:ext uri="{FF2B5EF4-FFF2-40B4-BE49-F238E27FC236}">
                  <a16:creationId xmlns:a16="http://schemas.microsoft.com/office/drawing/2014/main" id="{00000000-0008-0000-0300-000030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" y="129"/>
              <a:ext cx="11" cy="12"/>
            </a:xfrm>
            <a:custGeom>
              <a:avLst/>
              <a:gdLst>
                <a:gd name="T0" fmla="*/ 11 w 11"/>
                <a:gd name="T1" fmla="*/ 12 h 12"/>
                <a:gd name="T2" fmla="*/ 11 w 11"/>
                <a:gd name="T3" fmla="*/ 12 h 12"/>
                <a:gd name="T4" fmla="*/ 9 w 11"/>
                <a:gd name="T5" fmla="*/ 12 h 12"/>
                <a:gd name="T6" fmla="*/ 5 w 11"/>
                <a:gd name="T7" fmla="*/ 10 h 12"/>
                <a:gd name="T8" fmla="*/ 4 w 11"/>
                <a:gd name="T9" fmla="*/ 8 h 12"/>
                <a:gd name="T10" fmla="*/ 2 w 11"/>
                <a:gd name="T11" fmla="*/ 6 h 12"/>
                <a:gd name="T12" fmla="*/ 1 w 11"/>
                <a:gd name="T13" fmla="*/ 6 h 12"/>
                <a:gd name="T14" fmla="*/ 1 w 11"/>
                <a:gd name="T15" fmla="*/ 5 h 12"/>
                <a:gd name="T16" fmla="*/ 1 w 11"/>
                <a:gd name="T17" fmla="*/ 3 h 12"/>
                <a:gd name="T18" fmla="*/ 0 w 11"/>
                <a:gd name="T19" fmla="*/ 2 h 12"/>
                <a:gd name="T20" fmla="*/ 1 w 11"/>
                <a:gd name="T21" fmla="*/ 1 h 12"/>
                <a:gd name="T22" fmla="*/ 1 w 11"/>
                <a:gd name="T23" fmla="*/ 1 h 12"/>
                <a:gd name="T24" fmla="*/ 3 w 1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lnTo>
                    <a:pt x="11" y="12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1" name="Freeform 2582">
              <a:extLst>
                <a:ext uri="{FF2B5EF4-FFF2-40B4-BE49-F238E27FC236}">
                  <a16:creationId xmlns:a16="http://schemas.microsoft.com/office/drawing/2014/main" id="{00000000-0008-0000-0300-000031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131"/>
              <a:ext cx="13" cy="17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0 h 17"/>
                <a:gd name="T6" fmla="*/ 2 w 13"/>
                <a:gd name="T7" fmla="*/ 2 h 17"/>
                <a:gd name="T8" fmla="*/ 2 w 13"/>
                <a:gd name="T9" fmla="*/ 3 h 17"/>
                <a:gd name="T10" fmla="*/ 3 w 13"/>
                <a:gd name="T11" fmla="*/ 4 h 17"/>
                <a:gd name="T12" fmla="*/ 4 w 13"/>
                <a:gd name="T13" fmla="*/ 7 h 17"/>
                <a:gd name="T14" fmla="*/ 5 w 13"/>
                <a:gd name="T15" fmla="*/ 9 h 17"/>
                <a:gd name="T16" fmla="*/ 8 w 13"/>
                <a:gd name="T17" fmla="*/ 9 h 17"/>
                <a:gd name="T18" fmla="*/ 10 w 13"/>
                <a:gd name="T19" fmla="*/ 9 h 17"/>
                <a:gd name="T20" fmla="*/ 12 w 13"/>
                <a:gd name="T21" fmla="*/ 9 h 17"/>
                <a:gd name="T22" fmla="*/ 12 w 13"/>
                <a:gd name="T23" fmla="*/ 11 h 17"/>
                <a:gd name="T24" fmla="*/ 11 w 13"/>
                <a:gd name="T25" fmla="*/ 12 h 17"/>
                <a:gd name="T26" fmla="*/ 11 w 13"/>
                <a:gd name="T27" fmla="*/ 15 h 17"/>
                <a:gd name="T28" fmla="*/ 11 w 13"/>
                <a:gd name="T29" fmla="*/ 16 h 17"/>
                <a:gd name="T30" fmla="*/ 12 w 13"/>
                <a:gd name="T31" fmla="*/ 17 h 17"/>
                <a:gd name="T32" fmla="*/ 13 w 13"/>
                <a:gd name="T3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3" y="16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2" name="Freeform 2583">
              <a:extLst>
                <a:ext uri="{FF2B5EF4-FFF2-40B4-BE49-F238E27FC236}">
                  <a16:creationId xmlns:a16="http://schemas.microsoft.com/office/drawing/2014/main" id="{00000000-0008-0000-0300-000032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" y="127"/>
              <a:ext cx="7" cy="4"/>
            </a:xfrm>
            <a:custGeom>
              <a:avLst/>
              <a:gdLst>
                <a:gd name="T0" fmla="*/ 0 w 7"/>
                <a:gd name="T1" fmla="*/ 2 h 4"/>
                <a:gd name="T2" fmla="*/ 0 w 7"/>
                <a:gd name="T3" fmla="*/ 2 h 4"/>
                <a:gd name="T4" fmla="*/ 3 w 7"/>
                <a:gd name="T5" fmla="*/ 1 h 4"/>
                <a:gd name="T6" fmla="*/ 4 w 7"/>
                <a:gd name="T7" fmla="*/ 1 h 4"/>
                <a:gd name="T8" fmla="*/ 5 w 7"/>
                <a:gd name="T9" fmla="*/ 0 h 4"/>
                <a:gd name="T10" fmla="*/ 6 w 7"/>
                <a:gd name="T11" fmla="*/ 0 h 4"/>
                <a:gd name="T12" fmla="*/ 7 w 7"/>
                <a:gd name="T13" fmla="*/ 2 h 4"/>
                <a:gd name="T14" fmla="*/ 6 w 7"/>
                <a:gd name="T15" fmla="*/ 3 h 4"/>
                <a:gd name="T16" fmla="*/ 6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0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3" name="Freeform 2584">
              <a:extLst>
                <a:ext uri="{FF2B5EF4-FFF2-40B4-BE49-F238E27FC236}">
                  <a16:creationId xmlns:a16="http://schemas.microsoft.com/office/drawing/2014/main" id="{00000000-0008-0000-0300-000033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25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1 w 4"/>
                <a:gd name="T5" fmla="*/ 1 h 6"/>
                <a:gd name="T6" fmla="*/ 2 w 4"/>
                <a:gd name="T7" fmla="*/ 3 h 6"/>
                <a:gd name="T8" fmla="*/ 2 w 4"/>
                <a:gd name="T9" fmla="*/ 4 h 6"/>
                <a:gd name="T10" fmla="*/ 2 w 4"/>
                <a:gd name="T11" fmla="*/ 6 h 6"/>
                <a:gd name="T12" fmla="*/ 4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4" name="Freeform 2585">
              <a:extLst>
                <a:ext uri="{FF2B5EF4-FFF2-40B4-BE49-F238E27FC236}">
                  <a16:creationId xmlns:a16="http://schemas.microsoft.com/office/drawing/2014/main" id="{00000000-0008-0000-0300-000034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" y="332"/>
              <a:ext cx="4" cy="7"/>
            </a:xfrm>
            <a:custGeom>
              <a:avLst/>
              <a:gdLst>
                <a:gd name="T0" fmla="*/ 4 w 4"/>
                <a:gd name="T1" fmla="*/ 7 h 7"/>
                <a:gd name="T2" fmla="*/ 4 w 4"/>
                <a:gd name="T3" fmla="*/ 6 h 7"/>
                <a:gd name="T4" fmla="*/ 2 w 4"/>
                <a:gd name="T5" fmla="*/ 7 h 7"/>
                <a:gd name="T6" fmla="*/ 0 w 4"/>
                <a:gd name="T7" fmla="*/ 6 h 7"/>
                <a:gd name="T8" fmla="*/ 0 w 4"/>
                <a:gd name="T9" fmla="*/ 4 h 7"/>
                <a:gd name="T10" fmla="*/ 4 w 4"/>
                <a:gd name="T11" fmla="*/ 2 h 7"/>
                <a:gd name="T12" fmla="*/ 4 w 4"/>
                <a:gd name="T13" fmla="*/ 0 h 7"/>
                <a:gd name="T14" fmla="*/ 4 w 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5" name="Freeform 2586">
              <a:extLst>
                <a:ext uri="{FF2B5EF4-FFF2-40B4-BE49-F238E27FC236}">
                  <a16:creationId xmlns:a16="http://schemas.microsoft.com/office/drawing/2014/main" id="{00000000-0008-0000-0300-000035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38"/>
              <a:ext cx="6" cy="2"/>
            </a:xfrm>
            <a:custGeom>
              <a:avLst/>
              <a:gdLst>
                <a:gd name="T0" fmla="*/ 6 w 6"/>
                <a:gd name="T1" fmla="*/ 0 h 2"/>
                <a:gd name="T2" fmla="*/ 5 w 6"/>
                <a:gd name="T3" fmla="*/ 1 h 2"/>
                <a:gd name="T4" fmla="*/ 2 w 6"/>
                <a:gd name="T5" fmla="*/ 1 h 2"/>
                <a:gd name="T6" fmla="*/ 1 w 6"/>
                <a:gd name="T7" fmla="*/ 2 h 2"/>
                <a:gd name="T8" fmla="*/ 0 w 6"/>
                <a:gd name="T9" fmla="*/ 2 h 2"/>
                <a:gd name="T10" fmla="*/ 0 w 6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6" name="Freeform 2587">
              <a:extLst>
                <a:ext uri="{FF2B5EF4-FFF2-40B4-BE49-F238E27FC236}">
                  <a16:creationId xmlns:a16="http://schemas.microsoft.com/office/drawing/2014/main" id="{00000000-0008-0000-0300-000036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25"/>
              <a:ext cx="6" cy="3"/>
            </a:xfrm>
            <a:custGeom>
              <a:avLst/>
              <a:gdLst>
                <a:gd name="T0" fmla="*/ 1 w 6"/>
                <a:gd name="T1" fmla="*/ 3 h 3"/>
                <a:gd name="T2" fmla="*/ 1 w 6"/>
                <a:gd name="T3" fmla="*/ 2 h 3"/>
                <a:gd name="T4" fmla="*/ 0 w 6"/>
                <a:gd name="T5" fmla="*/ 0 h 3"/>
                <a:gd name="T6" fmla="*/ 3 w 6"/>
                <a:gd name="T7" fmla="*/ 0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7" name="Freeform 2588">
              <a:extLst>
                <a:ext uri="{FF2B5EF4-FFF2-40B4-BE49-F238E27FC236}">
                  <a16:creationId xmlns:a16="http://schemas.microsoft.com/office/drawing/2014/main" id="{00000000-0008-0000-0300-000037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" y="324"/>
              <a:ext cx="5" cy="7"/>
            </a:xfrm>
            <a:custGeom>
              <a:avLst/>
              <a:gdLst>
                <a:gd name="T0" fmla="*/ 5 w 5"/>
                <a:gd name="T1" fmla="*/ 7 h 7"/>
                <a:gd name="T2" fmla="*/ 3 w 5"/>
                <a:gd name="T3" fmla="*/ 6 h 7"/>
                <a:gd name="T4" fmla="*/ 5 w 5"/>
                <a:gd name="T5" fmla="*/ 6 h 7"/>
                <a:gd name="T6" fmla="*/ 4 w 5"/>
                <a:gd name="T7" fmla="*/ 4 h 7"/>
                <a:gd name="T8" fmla="*/ 2 w 5"/>
                <a:gd name="T9" fmla="*/ 3 h 7"/>
                <a:gd name="T10" fmla="*/ 0 w 5"/>
                <a:gd name="T11" fmla="*/ 2 h 7"/>
                <a:gd name="T12" fmla="*/ 1 w 5"/>
                <a:gd name="T13" fmla="*/ 1 h 7"/>
                <a:gd name="T14" fmla="*/ 2 w 5"/>
                <a:gd name="T15" fmla="*/ 1 h 7"/>
                <a:gd name="T16" fmla="*/ 4 w 5"/>
                <a:gd name="T17" fmla="*/ 0 h 7"/>
                <a:gd name="T18" fmla="*/ 4 w 5"/>
                <a:gd name="T19" fmla="*/ 0 h 7"/>
                <a:gd name="T20" fmla="*/ 5 w 5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8" name="Freeform 2589">
              <a:extLst>
                <a:ext uri="{FF2B5EF4-FFF2-40B4-BE49-F238E27FC236}">
                  <a16:creationId xmlns:a16="http://schemas.microsoft.com/office/drawing/2014/main" id="{00000000-0008-0000-0300-000038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31"/>
              <a:ext cx="0" cy="1"/>
            </a:xfrm>
            <a:custGeom>
              <a:avLst/>
              <a:gdLst>
                <a:gd name="T0" fmla="*/ 1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69" name="Freeform 2590">
              <a:extLst>
                <a:ext uri="{FF2B5EF4-FFF2-40B4-BE49-F238E27FC236}">
                  <a16:creationId xmlns:a16="http://schemas.microsoft.com/office/drawing/2014/main" id="{00000000-0008-0000-0300-000039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320"/>
              <a:ext cx="14" cy="4"/>
            </a:xfrm>
            <a:custGeom>
              <a:avLst/>
              <a:gdLst>
                <a:gd name="T0" fmla="*/ 9 w 14"/>
                <a:gd name="T1" fmla="*/ 4 h 4"/>
                <a:gd name="T2" fmla="*/ 8 w 14"/>
                <a:gd name="T3" fmla="*/ 4 h 4"/>
                <a:gd name="T4" fmla="*/ 7 w 14"/>
                <a:gd name="T5" fmla="*/ 3 h 4"/>
                <a:gd name="T6" fmla="*/ 9 w 14"/>
                <a:gd name="T7" fmla="*/ 2 h 4"/>
                <a:gd name="T8" fmla="*/ 11 w 14"/>
                <a:gd name="T9" fmla="*/ 1 h 4"/>
                <a:gd name="T10" fmla="*/ 14 w 14"/>
                <a:gd name="T11" fmla="*/ 1 h 4"/>
                <a:gd name="T12" fmla="*/ 13 w 14"/>
                <a:gd name="T13" fmla="*/ 0 h 4"/>
                <a:gd name="T14" fmla="*/ 11 w 14"/>
                <a:gd name="T15" fmla="*/ 0 h 4"/>
                <a:gd name="T16" fmla="*/ 9 w 14"/>
                <a:gd name="T17" fmla="*/ 0 h 4"/>
                <a:gd name="T18" fmla="*/ 9 w 14"/>
                <a:gd name="T19" fmla="*/ 0 h 4"/>
                <a:gd name="T20" fmla="*/ 6 w 14"/>
                <a:gd name="T21" fmla="*/ 3 h 4"/>
                <a:gd name="T22" fmla="*/ 2 w 14"/>
                <a:gd name="T23" fmla="*/ 3 h 4"/>
                <a:gd name="T24" fmla="*/ 0 w 14"/>
                <a:gd name="T25" fmla="*/ 4 h 4"/>
                <a:gd name="T26" fmla="*/ 1 w 14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9" y="4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1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0" name="Freeform 2591">
              <a:extLst>
                <a:ext uri="{FF2B5EF4-FFF2-40B4-BE49-F238E27FC236}">
                  <a16:creationId xmlns:a16="http://schemas.microsoft.com/office/drawing/2014/main" id="{00000000-0008-0000-0300-00003A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" y="324"/>
              <a:ext cx="4" cy="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1" name="Freeform 2592">
              <a:extLst>
                <a:ext uri="{FF2B5EF4-FFF2-40B4-BE49-F238E27FC236}">
                  <a16:creationId xmlns:a16="http://schemas.microsoft.com/office/drawing/2014/main" id="{00000000-0008-0000-0300-00003B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324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2" name="Line 2593">
              <a:extLst>
                <a:ext uri="{FF2B5EF4-FFF2-40B4-BE49-F238E27FC236}">
                  <a16:creationId xmlns:a16="http://schemas.microsoft.com/office/drawing/2014/main" id="{00000000-0008-0000-0300-00003C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" y="329"/>
              <a:ext cx="1" cy="0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3" name="Line 2594">
              <a:extLst>
                <a:ext uri="{FF2B5EF4-FFF2-40B4-BE49-F238E27FC236}">
                  <a16:creationId xmlns:a16="http://schemas.microsoft.com/office/drawing/2014/main" id="{00000000-0008-0000-0300-00003D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1" y="328"/>
              <a:ext cx="1" cy="1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4" name="Freeform 2595">
              <a:extLst>
                <a:ext uri="{FF2B5EF4-FFF2-40B4-BE49-F238E27FC236}">
                  <a16:creationId xmlns:a16="http://schemas.microsoft.com/office/drawing/2014/main" id="{00000000-0008-0000-0300-00003E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" y="556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0 w 10"/>
                <a:gd name="T5" fmla="*/ 2 h 3"/>
                <a:gd name="T6" fmla="*/ 4 w 10"/>
                <a:gd name="T7" fmla="*/ 1 h 3"/>
                <a:gd name="T8" fmla="*/ 10 w 10"/>
                <a:gd name="T9" fmla="*/ 0 h 3"/>
                <a:gd name="T10" fmla="*/ 9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0"/>
                  </a:lnTo>
                  <a:lnTo>
                    <a:pt x="9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5" name="Freeform 2596">
              <a:extLst>
                <a:ext uri="{FF2B5EF4-FFF2-40B4-BE49-F238E27FC236}">
                  <a16:creationId xmlns:a16="http://schemas.microsoft.com/office/drawing/2014/main" id="{00000000-0008-0000-0300-00003F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52"/>
              <a:ext cx="18" cy="5"/>
            </a:xfrm>
            <a:custGeom>
              <a:avLst/>
              <a:gdLst>
                <a:gd name="T0" fmla="*/ 18 w 18"/>
                <a:gd name="T1" fmla="*/ 4 h 5"/>
                <a:gd name="T2" fmla="*/ 14 w 18"/>
                <a:gd name="T3" fmla="*/ 4 h 5"/>
                <a:gd name="T4" fmla="*/ 12 w 18"/>
                <a:gd name="T5" fmla="*/ 4 h 5"/>
                <a:gd name="T6" fmla="*/ 9 w 18"/>
                <a:gd name="T7" fmla="*/ 4 h 5"/>
                <a:gd name="T8" fmla="*/ 7 w 18"/>
                <a:gd name="T9" fmla="*/ 5 h 5"/>
                <a:gd name="T10" fmla="*/ 6 w 18"/>
                <a:gd name="T11" fmla="*/ 5 h 5"/>
                <a:gd name="T12" fmla="*/ 4 w 18"/>
                <a:gd name="T13" fmla="*/ 5 h 5"/>
                <a:gd name="T14" fmla="*/ 2 w 18"/>
                <a:gd name="T15" fmla="*/ 5 h 5"/>
                <a:gd name="T16" fmla="*/ 0 w 18"/>
                <a:gd name="T17" fmla="*/ 5 h 5"/>
                <a:gd name="T18" fmla="*/ 0 w 18"/>
                <a:gd name="T19" fmla="*/ 4 h 5"/>
                <a:gd name="T20" fmla="*/ 0 w 18"/>
                <a:gd name="T21" fmla="*/ 3 h 5"/>
                <a:gd name="T22" fmla="*/ 0 w 18"/>
                <a:gd name="T23" fmla="*/ 2 h 5"/>
                <a:gd name="T24" fmla="*/ 0 w 18"/>
                <a:gd name="T25" fmla="*/ 1 h 5"/>
                <a:gd name="T26" fmla="*/ 1 w 18"/>
                <a:gd name="T27" fmla="*/ 0 h 5"/>
                <a:gd name="T28" fmla="*/ 3 w 1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5">
                  <a:moveTo>
                    <a:pt x="18" y="4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6" name="Freeform 2597">
              <a:extLst>
                <a:ext uri="{FF2B5EF4-FFF2-40B4-BE49-F238E27FC236}">
                  <a16:creationId xmlns:a16="http://schemas.microsoft.com/office/drawing/2014/main" id="{00000000-0008-0000-0300-000040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55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7" name="Freeform 2598">
              <a:extLst>
                <a:ext uri="{FF2B5EF4-FFF2-40B4-BE49-F238E27FC236}">
                  <a16:creationId xmlns:a16="http://schemas.microsoft.com/office/drawing/2014/main" id="{00000000-0008-0000-0300-000041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638"/>
              <a:ext cx="6" cy="2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1 h 2"/>
                <a:gd name="T4" fmla="*/ 4 w 6"/>
                <a:gd name="T5" fmla="*/ 1 h 2"/>
                <a:gd name="T6" fmla="*/ 4 w 6"/>
                <a:gd name="T7" fmla="*/ 2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8" name="Line 2599">
              <a:extLst>
                <a:ext uri="{FF2B5EF4-FFF2-40B4-BE49-F238E27FC236}">
                  <a16:creationId xmlns:a16="http://schemas.microsoft.com/office/drawing/2014/main" id="{00000000-0008-0000-0300-000042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" y="640"/>
              <a:ext cx="0" cy="0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79" name="Freeform 2600">
              <a:extLst>
                <a:ext uri="{FF2B5EF4-FFF2-40B4-BE49-F238E27FC236}">
                  <a16:creationId xmlns:a16="http://schemas.microsoft.com/office/drawing/2014/main" id="{00000000-0008-0000-0300-000043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505"/>
              <a:ext cx="4" cy="3"/>
            </a:xfrm>
            <a:custGeom>
              <a:avLst/>
              <a:gdLst>
                <a:gd name="T0" fmla="*/ 4 w 4"/>
                <a:gd name="T1" fmla="*/ 3 h 3"/>
                <a:gd name="T2" fmla="*/ 2 w 4"/>
                <a:gd name="T3" fmla="*/ 2 h 3"/>
                <a:gd name="T4" fmla="*/ 1 w 4"/>
                <a:gd name="T5" fmla="*/ 0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0" name="Freeform 2601">
              <a:extLst>
                <a:ext uri="{FF2B5EF4-FFF2-40B4-BE49-F238E27FC236}">
                  <a16:creationId xmlns:a16="http://schemas.microsoft.com/office/drawing/2014/main" id="{00000000-0008-0000-0300-000044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" y="509"/>
              <a:ext cx="4" cy="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2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1" name="Line 2602">
              <a:extLst>
                <a:ext uri="{FF2B5EF4-FFF2-40B4-BE49-F238E27FC236}">
                  <a16:creationId xmlns:a16="http://schemas.microsoft.com/office/drawing/2014/main" id="{00000000-0008-0000-0300-000045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4" y="508"/>
              <a:ext cx="2" cy="1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2" name="Line 2603">
              <a:extLst>
                <a:ext uri="{FF2B5EF4-FFF2-40B4-BE49-F238E27FC236}">
                  <a16:creationId xmlns:a16="http://schemas.microsoft.com/office/drawing/2014/main" id="{00000000-0008-0000-0300-000046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" y="515"/>
              <a:ext cx="4" cy="1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3" name="Freeform 2604">
              <a:extLst>
                <a:ext uri="{FF2B5EF4-FFF2-40B4-BE49-F238E27FC236}">
                  <a16:creationId xmlns:a16="http://schemas.microsoft.com/office/drawing/2014/main" id="{00000000-0008-0000-0300-000047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509"/>
              <a:ext cx="10" cy="9"/>
            </a:xfrm>
            <a:custGeom>
              <a:avLst/>
              <a:gdLst>
                <a:gd name="T0" fmla="*/ 10 w 10"/>
                <a:gd name="T1" fmla="*/ 0 h 9"/>
                <a:gd name="T2" fmla="*/ 8 w 10"/>
                <a:gd name="T3" fmla="*/ 1 h 9"/>
                <a:gd name="T4" fmla="*/ 5 w 10"/>
                <a:gd name="T5" fmla="*/ 0 h 9"/>
                <a:gd name="T6" fmla="*/ 0 w 10"/>
                <a:gd name="T7" fmla="*/ 5 h 9"/>
                <a:gd name="T8" fmla="*/ 4 w 10"/>
                <a:gd name="T9" fmla="*/ 9 h 9"/>
                <a:gd name="T10" fmla="*/ 4 w 10"/>
                <a:gd name="T11" fmla="*/ 9 h 9"/>
                <a:gd name="T12" fmla="*/ 6 w 10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8" y="1"/>
                  </a:lnTo>
                  <a:lnTo>
                    <a:pt x="5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8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4" name="Line 2605">
              <a:extLst>
                <a:ext uri="{FF2B5EF4-FFF2-40B4-BE49-F238E27FC236}">
                  <a16:creationId xmlns:a16="http://schemas.microsoft.com/office/drawing/2014/main" id="{00000000-0008-0000-0300-000048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" y="516"/>
              <a:ext cx="1" cy="1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5" name="Freeform 2606">
              <a:extLst>
                <a:ext uri="{FF2B5EF4-FFF2-40B4-BE49-F238E27FC236}">
                  <a16:creationId xmlns:a16="http://schemas.microsoft.com/office/drawing/2014/main" id="{00000000-0008-0000-0300-000049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515"/>
              <a:ext cx="7" cy="0"/>
            </a:xfrm>
            <a:custGeom>
              <a:avLst/>
              <a:gdLst>
                <a:gd name="T0" fmla="*/ 0 w 7"/>
                <a:gd name="T1" fmla="*/ 0 w 7"/>
                <a:gd name="T2" fmla="*/ 6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6" name="Line 2607">
              <a:extLst>
                <a:ext uri="{FF2B5EF4-FFF2-40B4-BE49-F238E27FC236}">
                  <a16:creationId xmlns:a16="http://schemas.microsoft.com/office/drawing/2014/main" id="{00000000-0008-0000-0300-00004A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" y="514"/>
              <a:ext cx="1" cy="1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7" name="Freeform 2608">
              <a:extLst>
                <a:ext uri="{FF2B5EF4-FFF2-40B4-BE49-F238E27FC236}">
                  <a16:creationId xmlns:a16="http://schemas.microsoft.com/office/drawing/2014/main" id="{00000000-0008-0000-0300-00004B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479"/>
              <a:ext cx="6" cy="8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1 h 8"/>
                <a:gd name="T4" fmla="*/ 4 w 6"/>
                <a:gd name="T5" fmla="*/ 2 h 8"/>
                <a:gd name="T6" fmla="*/ 3 w 6"/>
                <a:gd name="T7" fmla="*/ 3 h 8"/>
                <a:gd name="T8" fmla="*/ 2 w 6"/>
                <a:gd name="T9" fmla="*/ 5 h 8"/>
                <a:gd name="T10" fmla="*/ 2 w 6"/>
                <a:gd name="T11" fmla="*/ 6 h 8"/>
                <a:gd name="T12" fmla="*/ 1 w 6"/>
                <a:gd name="T13" fmla="*/ 7 h 8"/>
                <a:gd name="T14" fmla="*/ 1 w 6"/>
                <a:gd name="T15" fmla="*/ 7 h 8"/>
                <a:gd name="T16" fmla="*/ 0 w 6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8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8" name="Freeform 2609">
              <a:extLst>
                <a:ext uri="{FF2B5EF4-FFF2-40B4-BE49-F238E27FC236}">
                  <a16:creationId xmlns:a16="http://schemas.microsoft.com/office/drawing/2014/main" id="{00000000-0008-0000-0300-00004C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485"/>
              <a:ext cx="5" cy="3"/>
            </a:xfrm>
            <a:custGeom>
              <a:avLst/>
              <a:gdLst>
                <a:gd name="T0" fmla="*/ 0 w 5"/>
                <a:gd name="T1" fmla="*/ 3 h 3"/>
                <a:gd name="T2" fmla="*/ 1 w 5"/>
                <a:gd name="T3" fmla="*/ 3 h 3"/>
                <a:gd name="T4" fmla="*/ 1 w 5"/>
                <a:gd name="T5" fmla="*/ 3 h 3"/>
                <a:gd name="T6" fmla="*/ 4 w 5"/>
                <a:gd name="T7" fmla="*/ 2 h 3"/>
                <a:gd name="T8" fmla="*/ 4 w 5"/>
                <a:gd name="T9" fmla="*/ 1 h 3"/>
                <a:gd name="T10" fmla="*/ 5 w 5"/>
                <a:gd name="T11" fmla="*/ 1 h 3"/>
                <a:gd name="T12" fmla="*/ 4 w 5"/>
                <a:gd name="T13" fmla="*/ 0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89" name="Line 2610">
              <a:extLst>
                <a:ext uri="{FF2B5EF4-FFF2-40B4-BE49-F238E27FC236}">
                  <a16:creationId xmlns:a16="http://schemas.microsoft.com/office/drawing/2014/main" id="{00000000-0008-0000-0300-00004D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" y="485"/>
              <a:ext cx="0" cy="0"/>
            </a:xfrm>
            <a:prstGeom prst="line">
              <a:avLst/>
            </a:pr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0" name="Freeform 2611">
              <a:extLst>
                <a:ext uri="{FF2B5EF4-FFF2-40B4-BE49-F238E27FC236}">
                  <a16:creationId xmlns:a16="http://schemas.microsoft.com/office/drawing/2014/main" id="{00000000-0008-0000-0300-00004E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479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1" name="Freeform 2612">
              <a:extLst>
                <a:ext uri="{FF2B5EF4-FFF2-40B4-BE49-F238E27FC236}">
                  <a16:creationId xmlns:a16="http://schemas.microsoft.com/office/drawing/2014/main" id="{00000000-0008-0000-0300-00004F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" y="481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2" name="Freeform 2613">
              <a:extLst>
                <a:ext uri="{FF2B5EF4-FFF2-40B4-BE49-F238E27FC236}">
                  <a16:creationId xmlns:a16="http://schemas.microsoft.com/office/drawing/2014/main" id="{00000000-0008-0000-0300-000050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" y="487"/>
              <a:ext cx="12" cy="8"/>
            </a:xfrm>
            <a:custGeom>
              <a:avLst/>
              <a:gdLst>
                <a:gd name="T0" fmla="*/ 12 w 12"/>
                <a:gd name="T1" fmla="*/ 0 h 8"/>
                <a:gd name="T2" fmla="*/ 10 w 12"/>
                <a:gd name="T3" fmla="*/ 1 h 8"/>
                <a:gd name="T4" fmla="*/ 8 w 12"/>
                <a:gd name="T5" fmla="*/ 3 h 8"/>
                <a:gd name="T6" fmla="*/ 6 w 12"/>
                <a:gd name="T7" fmla="*/ 4 h 8"/>
                <a:gd name="T8" fmla="*/ 4 w 12"/>
                <a:gd name="T9" fmla="*/ 6 h 8"/>
                <a:gd name="T10" fmla="*/ 3 w 12"/>
                <a:gd name="T11" fmla="*/ 7 h 8"/>
                <a:gd name="T12" fmla="*/ 1 w 12"/>
                <a:gd name="T13" fmla="*/ 7 h 8"/>
                <a:gd name="T14" fmla="*/ 0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10" y="1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8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3" name="Freeform 2614">
              <a:extLst>
                <a:ext uri="{FF2B5EF4-FFF2-40B4-BE49-F238E27FC236}">
                  <a16:creationId xmlns:a16="http://schemas.microsoft.com/office/drawing/2014/main" id="{00000000-0008-0000-0300-000051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495"/>
              <a:ext cx="3" cy="2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4" name="Freeform 2615">
              <a:extLst>
                <a:ext uri="{FF2B5EF4-FFF2-40B4-BE49-F238E27FC236}">
                  <a16:creationId xmlns:a16="http://schemas.microsoft.com/office/drawing/2014/main" id="{00000000-0008-0000-0300-000052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16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5" name="Freeform 2616">
              <a:extLst>
                <a:ext uri="{FF2B5EF4-FFF2-40B4-BE49-F238E27FC236}">
                  <a16:creationId xmlns:a16="http://schemas.microsoft.com/office/drawing/2014/main" id="{00000000-0008-0000-0300-000053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" y="217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6" name="Freeform 2617">
              <a:extLst>
                <a:ext uri="{FF2B5EF4-FFF2-40B4-BE49-F238E27FC236}">
                  <a16:creationId xmlns:a16="http://schemas.microsoft.com/office/drawing/2014/main" id="{00000000-0008-0000-0300-000054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18"/>
              <a:ext cx="6" cy="2"/>
            </a:xfrm>
            <a:custGeom>
              <a:avLst/>
              <a:gdLst>
                <a:gd name="T0" fmla="*/ 0 w 6"/>
                <a:gd name="T1" fmla="*/ 1 h 2"/>
                <a:gd name="T2" fmla="*/ 2 w 6"/>
                <a:gd name="T3" fmla="*/ 2 h 2"/>
                <a:gd name="T4" fmla="*/ 3 w 6"/>
                <a:gd name="T5" fmla="*/ 1 h 2"/>
                <a:gd name="T6" fmla="*/ 2 w 6"/>
                <a:gd name="T7" fmla="*/ 0 h 2"/>
                <a:gd name="T8" fmla="*/ 4 w 6"/>
                <a:gd name="T9" fmla="*/ 0 h 2"/>
                <a:gd name="T10" fmla="*/ 4 w 6"/>
                <a:gd name="T11" fmla="*/ 1 h 2"/>
                <a:gd name="T12" fmla="*/ 5 w 6"/>
                <a:gd name="T13" fmla="*/ 1 h 2"/>
                <a:gd name="T14" fmla="*/ 6 w 6"/>
                <a:gd name="T15" fmla="*/ 1 h 2"/>
                <a:gd name="T16" fmla="*/ 6 w 6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7" name="Freeform 2618">
              <a:extLst>
                <a:ext uri="{FF2B5EF4-FFF2-40B4-BE49-F238E27FC236}">
                  <a16:creationId xmlns:a16="http://schemas.microsoft.com/office/drawing/2014/main" id="{00000000-0008-0000-0300-000055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" y="221"/>
              <a:ext cx="6" cy="3"/>
            </a:xfrm>
            <a:custGeom>
              <a:avLst/>
              <a:gdLst>
                <a:gd name="T0" fmla="*/ 6 w 6"/>
                <a:gd name="T1" fmla="*/ 2 h 3"/>
                <a:gd name="T2" fmla="*/ 5 w 6"/>
                <a:gd name="T3" fmla="*/ 1 h 3"/>
                <a:gd name="T4" fmla="*/ 5 w 6"/>
                <a:gd name="T5" fmla="*/ 0 h 3"/>
                <a:gd name="T6" fmla="*/ 4 w 6"/>
                <a:gd name="T7" fmla="*/ 0 h 3"/>
                <a:gd name="T8" fmla="*/ 3 w 6"/>
                <a:gd name="T9" fmla="*/ 0 h 3"/>
                <a:gd name="T10" fmla="*/ 3 w 6"/>
                <a:gd name="T11" fmla="*/ 1 h 3"/>
                <a:gd name="T12" fmla="*/ 3 w 6"/>
                <a:gd name="T13" fmla="*/ 2 h 3"/>
                <a:gd name="T14" fmla="*/ 3 w 6"/>
                <a:gd name="T15" fmla="*/ 2 h 3"/>
                <a:gd name="T16" fmla="*/ 2 w 6"/>
                <a:gd name="T17" fmla="*/ 3 h 3"/>
                <a:gd name="T18" fmla="*/ 2 w 6"/>
                <a:gd name="T19" fmla="*/ 3 h 3"/>
                <a:gd name="T20" fmla="*/ 0 w 6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8" name="Freeform 2619">
              <a:extLst>
                <a:ext uri="{FF2B5EF4-FFF2-40B4-BE49-F238E27FC236}">
                  <a16:creationId xmlns:a16="http://schemas.microsoft.com/office/drawing/2014/main" id="{00000000-0008-0000-0300-000056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563"/>
              <a:ext cx="4" cy="6"/>
            </a:xfrm>
            <a:custGeom>
              <a:avLst/>
              <a:gdLst>
                <a:gd name="T0" fmla="*/ 2 w 4"/>
                <a:gd name="T1" fmla="*/ 6 h 6"/>
                <a:gd name="T2" fmla="*/ 3 w 4"/>
                <a:gd name="T3" fmla="*/ 5 h 6"/>
                <a:gd name="T4" fmla="*/ 3 w 4"/>
                <a:gd name="T5" fmla="*/ 5 h 6"/>
                <a:gd name="T6" fmla="*/ 4 w 4"/>
                <a:gd name="T7" fmla="*/ 0 h 6"/>
                <a:gd name="T8" fmla="*/ 2 w 4"/>
                <a:gd name="T9" fmla="*/ 0 h 6"/>
                <a:gd name="T10" fmla="*/ 2 w 4"/>
                <a:gd name="T11" fmla="*/ 1 h 6"/>
                <a:gd name="T12" fmla="*/ 0 w 4"/>
                <a:gd name="T13" fmla="*/ 1 h 6"/>
                <a:gd name="T14" fmla="*/ 0 w 4"/>
                <a:gd name="T15" fmla="*/ 2 h 6"/>
                <a:gd name="T16" fmla="*/ 2 w 4"/>
                <a:gd name="T17" fmla="*/ 2 h 6"/>
                <a:gd name="T18" fmla="*/ 2 w 4"/>
                <a:gd name="T19" fmla="*/ 4 h 6"/>
                <a:gd name="T20" fmla="*/ 2 w 4"/>
                <a:gd name="T21" fmla="*/ 5 h 6"/>
                <a:gd name="T22" fmla="*/ 2 w 4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99" name="Freeform 2620">
              <a:extLst>
                <a:ext uri="{FF2B5EF4-FFF2-40B4-BE49-F238E27FC236}">
                  <a16:creationId xmlns:a16="http://schemas.microsoft.com/office/drawing/2014/main" id="{00000000-0008-0000-0300-000057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570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9 w 10"/>
                <a:gd name="T3" fmla="*/ 4 h 4"/>
                <a:gd name="T4" fmla="*/ 9 w 10"/>
                <a:gd name="T5" fmla="*/ 2 h 4"/>
                <a:gd name="T6" fmla="*/ 5 w 10"/>
                <a:gd name="T7" fmla="*/ 2 h 4"/>
                <a:gd name="T8" fmla="*/ 4 w 10"/>
                <a:gd name="T9" fmla="*/ 2 h 4"/>
                <a:gd name="T10" fmla="*/ 3 w 10"/>
                <a:gd name="T11" fmla="*/ 2 h 4"/>
                <a:gd name="T12" fmla="*/ 0 w 10"/>
                <a:gd name="T13" fmla="*/ 1 h 4"/>
                <a:gd name="T14" fmla="*/ 1 w 10"/>
                <a:gd name="T15" fmla="*/ 0 h 4"/>
                <a:gd name="T16" fmla="*/ 4 w 10"/>
                <a:gd name="T17" fmla="*/ 0 h 4"/>
                <a:gd name="T18" fmla="*/ 5 w 10"/>
                <a:gd name="T19" fmla="*/ 0 h 4"/>
                <a:gd name="T20" fmla="*/ 8 w 10"/>
                <a:gd name="T21" fmla="*/ 1 h 4"/>
                <a:gd name="T22" fmla="*/ 9 w 10"/>
                <a:gd name="T2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1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00" name="Freeform 2621">
              <a:extLst>
                <a:ext uri="{FF2B5EF4-FFF2-40B4-BE49-F238E27FC236}">
                  <a16:creationId xmlns:a16="http://schemas.microsoft.com/office/drawing/2014/main" id="{00000000-0008-0000-0300-000058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693"/>
              <a:ext cx="5" cy="13"/>
            </a:xfrm>
            <a:custGeom>
              <a:avLst/>
              <a:gdLst>
                <a:gd name="T0" fmla="*/ 1 w 5"/>
                <a:gd name="T1" fmla="*/ 12 h 13"/>
                <a:gd name="T2" fmla="*/ 2 w 5"/>
                <a:gd name="T3" fmla="*/ 12 h 13"/>
                <a:gd name="T4" fmla="*/ 3 w 5"/>
                <a:gd name="T5" fmla="*/ 13 h 13"/>
                <a:gd name="T6" fmla="*/ 3 w 5"/>
                <a:gd name="T7" fmla="*/ 13 h 13"/>
                <a:gd name="T8" fmla="*/ 4 w 5"/>
                <a:gd name="T9" fmla="*/ 13 h 13"/>
                <a:gd name="T10" fmla="*/ 4 w 5"/>
                <a:gd name="T11" fmla="*/ 13 h 13"/>
                <a:gd name="T12" fmla="*/ 4 w 5"/>
                <a:gd name="T13" fmla="*/ 12 h 13"/>
                <a:gd name="T14" fmla="*/ 5 w 5"/>
                <a:gd name="T15" fmla="*/ 11 h 13"/>
                <a:gd name="T16" fmla="*/ 4 w 5"/>
                <a:gd name="T17" fmla="*/ 11 h 13"/>
                <a:gd name="T18" fmla="*/ 3 w 5"/>
                <a:gd name="T19" fmla="*/ 11 h 13"/>
                <a:gd name="T20" fmla="*/ 2 w 5"/>
                <a:gd name="T21" fmla="*/ 11 h 13"/>
                <a:gd name="T22" fmla="*/ 1 w 5"/>
                <a:gd name="T23" fmla="*/ 10 h 13"/>
                <a:gd name="T24" fmla="*/ 0 w 5"/>
                <a:gd name="T25" fmla="*/ 10 h 13"/>
                <a:gd name="T26" fmla="*/ 0 w 5"/>
                <a:gd name="T27" fmla="*/ 9 h 13"/>
                <a:gd name="T28" fmla="*/ 0 w 5"/>
                <a:gd name="T29" fmla="*/ 8 h 13"/>
                <a:gd name="T30" fmla="*/ 1 w 5"/>
                <a:gd name="T31" fmla="*/ 7 h 13"/>
                <a:gd name="T32" fmla="*/ 2 w 5"/>
                <a:gd name="T33" fmla="*/ 7 h 13"/>
                <a:gd name="T34" fmla="*/ 3 w 5"/>
                <a:gd name="T35" fmla="*/ 8 h 13"/>
                <a:gd name="T36" fmla="*/ 5 w 5"/>
                <a:gd name="T37" fmla="*/ 7 h 13"/>
                <a:gd name="T38" fmla="*/ 4 w 5"/>
                <a:gd name="T39" fmla="*/ 6 h 13"/>
                <a:gd name="T40" fmla="*/ 4 w 5"/>
                <a:gd name="T41" fmla="*/ 6 h 13"/>
                <a:gd name="T42" fmla="*/ 4 w 5"/>
                <a:gd name="T43" fmla="*/ 4 h 13"/>
                <a:gd name="T44" fmla="*/ 4 w 5"/>
                <a:gd name="T45" fmla="*/ 3 h 13"/>
                <a:gd name="T46" fmla="*/ 4 w 5"/>
                <a:gd name="T47" fmla="*/ 1 h 13"/>
                <a:gd name="T48" fmla="*/ 4 w 5"/>
                <a:gd name="T49" fmla="*/ 0 h 13"/>
                <a:gd name="T50" fmla="*/ 4 w 5"/>
                <a:gd name="T5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13">
                  <a:moveTo>
                    <a:pt x="1" y="12"/>
                  </a:moveTo>
                  <a:lnTo>
                    <a:pt x="2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01" name="Freeform 2622">
              <a:extLst>
                <a:ext uri="{FF2B5EF4-FFF2-40B4-BE49-F238E27FC236}">
                  <a16:creationId xmlns:a16="http://schemas.microsoft.com/office/drawing/2014/main" id="{00000000-0008-0000-0300-000059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694"/>
              <a:ext cx="7" cy="20"/>
            </a:xfrm>
            <a:custGeom>
              <a:avLst/>
              <a:gdLst>
                <a:gd name="T0" fmla="*/ 4 w 7"/>
                <a:gd name="T1" fmla="*/ 20 h 20"/>
                <a:gd name="T2" fmla="*/ 6 w 7"/>
                <a:gd name="T3" fmla="*/ 17 h 20"/>
                <a:gd name="T4" fmla="*/ 5 w 7"/>
                <a:gd name="T5" fmla="*/ 14 h 20"/>
                <a:gd name="T6" fmla="*/ 4 w 7"/>
                <a:gd name="T7" fmla="*/ 14 h 20"/>
                <a:gd name="T8" fmla="*/ 4 w 7"/>
                <a:gd name="T9" fmla="*/ 13 h 20"/>
                <a:gd name="T10" fmla="*/ 4 w 7"/>
                <a:gd name="T11" fmla="*/ 13 h 20"/>
                <a:gd name="T12" fmla="*/ 5 w 7"/>
                <a:gd name="T13" fmla="*/ 13 h 20"/>
                <a:gd name="T14" fmla="*/ 6 w 7"/>
                <a:gd name="T15" fmla="*/ 12 h 20"/>
                <a:gd name="T16" fmla="*/ 6 w 7"/>
                <a:gd name="T17" fmla="*/ 11 h 20"/>
                <a:gd name="T18" fmla="*/ 6 w 7"/>
                <a:gd name="T19" fmla="*/ 10 h 20"/>
                <a:gd name="T20" fmla="*/ 7 w 7"/>
                <a:gd name="T21" fmla="*/ 9 h 20"/>
                <a:gd name="T22" fmla="*/ 7 w 7"/>
                <a:gd name="T23" fmla="*/ 7 h 20"/>
                <a:gd name="T24" fmla="*/ 6 w 7"/>
                <a:gd name="T25" fmla="*/ 7 h 20"/>
                <a:gd name="T26" fmla="*/ 4 w 7"/>
                <a:gd name="T27" fmla="*/ 6 h 20"/>
                <a:gd name="T28" fmla="*/ 3 w 7"/>
                <a:gd name="T29" fmla="*/ 2 h 20"/>
                <a:gd name="T30" fmla="*/ 2 w 7"/>
                <a:gd name="T31" fmla="*/ 1 h 20"/>
                <a:gd name="T32" fmla="*/ 2 w 7"/>
                <a:gd name="T33" fmla="*/ 1 h 20"/>
                <a:gd name="T34" fmla="*/ 2 w 7"/>
                <a:gd name="T35" fmla="*/ 0 h 20"/>
                <a:gd name="T36" fmla="*/ 1 w 7"/>
                <a:gd name="T37" fmla="*/ 1 h 20"/>
                <a:gd name="T38" fmla="*/ 1 w 7"/>
                <a:gd name="T39" fmla="*/ 4 h 20"/>
                <a:gd name="T40" fmla="*/ 1 w 7"/>
                <a:gd name="T41" fmla="*/ 7 h 20"/>
                <a:gd name="T42" fmla="*/ 2 w 7"/>
                <a:gd name="T43" fmla="*/ 11 h 20"/>
                <a:gd name="T44" fmla="*/ 0 w 7"/>
                <a:gd name="T45" fmla="*/ 11 h 20"/>
                <a:gd name="T46" fmla="*/ 0 w 7"/>
                <a:gd name="T47" fmla="*/ 15 h 20"/>
                <a:gd name="T48" fmla="*/ 2 w 7"/>
                <a:gd name="T49" fmla="*/ 17 h 20"/>
                <a:gd name="T50" fmla="*/ 3 w 7"/>
                <a:gd name="T51" fmla="*/ 16 h 20"/>
                <a:gd name="T52" fmla="*/ 3 w 7"/>
                <a:gd name="T53" fmla="*/ 19 h 20"/>
                <a:gd name="T54" fmla="*/ 4 w 7"/>
                <a:gd name="T5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20">
                  <a:moveTo>
                    <a:pt x="4" y="20"/>
                  </a:moveTo>
                  <a:lnTo>
                    <a:pt x="6" y="17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7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4" y="20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02" name="Freeform 2623">
              <a:extLst>
                <a:ext uri="{FF2B5EF4-FFF2-40B4-BE49-F238E27FC236}">
                  <a16:creationId xmlns:a16="http://schemas.microsoft.com/office/drawing/2014/main" id="{00000000-0008-0000-0300-00005A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" y="789"/>
              <a:ext cx="20" cy="48"/>
            </a:xfrm>
            <a:custGeom>
              <a:avLst/>
              <a:gdLst>
                <a:gd name="T0" fmla="*/ 20 w 20"/>
                <a:gd name="T1" fmla="*/ 48 h 48"/>
                <a:gd name="T2" fmla="*/ 19 w 20"/>
                <a:gd name="T3" fmla="*/ 47 h 48"/>
                <a:gd name="T4" fmla="*/ 17 w 20"/>
                <a:gd name="T5" fmla="*/ 46 h 48"/>
                <a:gd name="T6" fmla="*/ 15 w 20"/>
                <a:gd name="T7" fmla="*/ 45 h 48"/>
                <a:gd name="T8" fmla="*/ 15 w 20"/>
                <a:gd name="T9" fmla="*/ 44 h 48"/>
                <a:gd name="T10" fmla="*/ 14 w 20"/>
                <a:gd name="T11" fmla="*/ 42 h 48"/>
                <a:gd name="T12" fmla="*/ 14 w 20"/>
                <a:gd name="T13" fmla="*/ 39 h 48"/>
                <a:gd name="T14" fmla="*/ 14 w 20"/>
                <a:gd name="T15" fmla="*/ 39 h 48"/>
                <a:gd name="T16" fmla="*/ 14 w 20"/>
                <a:gd name="T17" fmla="*/ 38 h 48"/>
                <a:gd name="T18" fmla="*/ 13 w 20"/>
                <a:gd name="T19" fmla="*/ 38 h 48"/>
                <a:gd name="T20" fmla="*/ 12 w 20"/>
                <a:gd name="T21" fmla="*/ 38 h 48"/>
                <a:gd name="T22" fmla="*/ 11 w 20"/>
                <a:gd name="T23" fmla="*/ 38 h 48"/>
                <a:gd name="T24" fmla="*/ 10 w 20"/>
                <a:gd name="T25" fmla="*/ 38 h 48"/>
                <a:gd name="T26" fmla="*/ 9 w 20"/>
                <a:gd name="T27" fmla="*/ 37 h 48"/>
                <a:gd name="T28" fmla="*/ 8 w 20"/>
                <a:gd name="T29" fmla="*/ 37 h 48"/>
                <a:gd name="T30" fmla="*/ 7 w 20"/>
                <a:gd name="T31" fmla="*/ 36 h 48"/>
                <a:gd name="T32" fmla="*/ 8 w 20"/>
                <a:gd name="T33" fmla="*/ 34 h 48"/>
                <a:gd name="T34" fmla="*/ 6 w 20"/>
                <a:gd name="T35" fmla="*/ 33 h 48"/>
                <a:gd name="T36" fmla="*/ 4 w 20"/>
                <a:gd name="T37" fmla="*/ 32 h 48"/>
                <a:gd name="T38" fmla="*/ 3 w 20"/>
                <a:gd name="T39" fmla="*/ 32 h 48"/>
                <a:gd name="T40" fmla="*/ 3 w 20"/>
                <a:gd name="T41" fmla="*/ 31 h 48"/>
                <a:gd name="T42" fmla="*/ 2 w 20"/>
                <a:gd name="T43" fmla="*/ 29 h 48"/>
                <a:gd name="T44" fmla="*/ 2 w 20"/>
                <a:gd name="T45" fmla="*/ 27 h 48"/>
                <a:gd name="T46" fmla="*/ 1 w 20"/>
                <a:gd name="T47" fmla="*/ 24 h 48"/>
                <a:gd name="T48" fmla="*/ 0 w 20"/>
                <a:gd name="T49" fmla="*/ 23 h 48"/>
                <a:gd name="T50" fmla="*/ 0 w 20"/>
                <a:gd name="T51" fmla="*/ 22 h 48"/>
                <a:gd name="T52" fmla="*/ 0 w 20"/>
                <a:gd name="T53" fmla="*/ 20 h 48"/>
                <a:gd name="T54" fmla="*/ 0 w 20"/>
                <a:gd name="T55" fmla="*/ 18 h 48"/>
                <a:gd name="T56" fmla="*/ 2 w 20"/>
                <a:gd name="T57" fmla="*/ 15 h 48"/>
                <a:gd name="T58" fmla="*/ 2 w 20"/>
                <a:gd name="T59" fmla="*/ 13 h 48"/>
                <a:gd name="T60" fmla="*/ 2 w 20"/>
                <a:gd name="T61" fmla="*/ 13 h 48"/>
                <a:gd name="T62" fmla="*/ 3 w 20"/>
                <a:gd name="T63" fmla="*/ 10 h 48"/>
                <a:gd name="T64" fmla="*/ 4 w 20"/>
                <a:gd name="T65" fmla="*/ 9 h 48"/>
                <a:gd name="T66" fmla="*/ 4 w 20"/>
                <a:gd name="T67" fmla="*/ 7 h 48"/>
                <a:gd name="T68" fmla="*/ 4 w 20"/>
                <a:gd name="T69" fmla="*/ 6 h 48"/>
                <a:gd name="T70" fmla="*/ 4 w 20"/>
                <a:gd name="T71" fmla="*/ 6 h 48"/>
                <a:gd name="T72" fmla="*/ 5 w 20"/>
                <a:gd name="T73" fmla="*/ 7 h 48"/>
                <a:gd name="T74" fmla="*/ 6 w 20"/>
                <a:gd name="T75" fmla="*/ 8 h 48"/>
                <a:gd name="T76" fmla="*/ 7 w 20"/>
                <a:gd name="T77" fmla="*/ 7 h 48"/>
                <a:gd name="T78" fmla="*/ 7 w 20"/>
                <a:gd name="T79" fmla="*/ 7 h 48"/>
                <a:gd name="T80" fmla="*/ 6 w 20"/>
                <a:gd name="T81" fmla="*/ 7 h 48"/>
                <a:gd name="T82" fmla="*/ 6 w 20"/>
                <a:gd name="T83" fmla="*/ 6 h 48"/>
                <a:gd name="T84" fmla="*/ 5 w 20"/>
                <a:gd name="T85" fmla="*/ 5 h 48"/>
                <a:gd name="T86" fmla="*/ 5 w 20"/>
                <a:gd name="T87" fmla="*/ 5 h 48"/>
                <a:gd name="T88" fmla="*/ 5 w 20"/>
                <a:gd name="T89" fmla="*/ 5 h 48"/>
                <a:gd name="T90" fmla="*/ 5 w 20"/>
                <a:gd name="T91" fmla="*/ 4 h 48"/>
                <a:gd name="T92" fmla="*/ 5 w 20"/>
                <a:gd name="T93" fmla="*/ 3 h 48"/>
                <a:gd name="T94" fmla="*/ 5 w 20"/>
                <a:gd name="T95" fmla="*/ 0 h 48"/>
                <a:gd name="T96" fmla="*/ 6 w 20"/>
                <a:gd name="T97" fmla="*/ 1 h 48"/>
                <a:gd name="T98" fmla="*/ 7 w 20"/>
                <a:gd name="T99" fmla="*/ 1 h 48"/>
                <a:gd name="T100" fmla="*/ 7 w 20"/>
                <a:gd name="T101" fmla="*/ 1 h 48"/>
                <a:gd name="T102" fmla="*/ 8 w 20"/>
                <a:gd name="T103" fmla="*/ 2 h 48"/>
                <a:gd name="T104" fmla="*/ 8 w 20"/>
                <a:gd name="T105" fmla="*/ 3 h 48"/>
                <a:gd name="T106" fmla="*/ 9 w 20"/>
                <a:gd name="T107" fmla="*/ 5 h 48"/>
                <a:gd name="T108" fmla="*/ 10 w 20"/>
                <a:gd name="T109" fmla="*/ 5 h 48"/>
                <a:gd name="T110" fmla="*/ 10 w 20"/>
                <a:gd name="T111" fmla="*/ 5 h 48"/>
                <a:gd name="T112" fmla="*/ 10 w 20"/>
                <a:gd name="T113" fmla="*/ 6 h 48"/>
                <a:gd name="T114" fmla="*/ 10 w 20"/>
                <a:gd name="T115" fmla="*/ 7 h 48"/>
                <a:gd name="T116" fmla="*/ 9 w 20"/>
                <a:gd name="T117" fmla="*/ 10 h 48"/>
                <a:gd name="T118" fmla="*/ 10 w 20"/>
                <a:gd name="T119" fmla="*/ 11 h 48"/>
                <a:gd name="T120" fmla="*/ 11 w 20"/>
                <a:gd name="T121" fmla="*/ 8 h 48"/>
                <a:gd name="T122" fmla="*/ 13 w 20"/>
                <a:gd name="T123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19" y="47"/>
                  </a:lnTo>
                  <a:lnTo>
                    <a:pt x="17" y="46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1" y="8"/>
                  </a:lnTo>
                  <a:lnTo>
                    <a:pt x="13" y="8"/>
                  </a:lnTo>
                </a:path>
              </a:pathLst>
            </a:custGeom>
            <a:noFill/>
            <a:ln w="0" cap="rnd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03" name="Freeform 2624">
              <a:extLst>
                <a:ext uri="{FF2B5EF4-FFF2-40B4-BE49-F238E27FC236}">
                  <a16:creationId xmlns:a16="http://schemas.microsoft.com/office/drawing/2014/main" id="{00000000-0008-0000-0300-00005B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113"/>
              <a:ext cx="368" cy="706"/>
            </a:xfrm>
            <a:custGeom>
              <a:avLst/>
              <a:gdLst>
                <a:gd name="T0" fmla="*/ 3 w 368"/>
                <a:gd name="T1" fmla="*/ 705 h 706"/>
                <a:gd name="T2" fmla="*/ 7 w 368"/>
                <a:gd name="T3" fmla="*/ 702 h 706"/>
                <a:gd name="T4" fmla="*/ 11 w 368"/>
                <a:gd name="T5" fmla="*/ 693 h 706"/>
                <a:gd name="T6" fmla="*/ 12 w 368"/>
                <a:gd name="T7" fmla="*/ 686 h 706"/>
                <a:gd name="T8" fmla="*/ 13 w 368"/>
                <a:gd name="T9" fmla="*/ 674 h 706"/>
                <a:gd name="T10" fmla="*/ 11 w 368"/>
                <a:gd name="T11" fmla="*/ 658 h 706"/>
                <a:gd name="T12" fmla="*/ 19 w 368"/>
                <a:gd name="T13" fmla="*/ 653 h 706"/>
                <a:gd name="T14" fmla="*/ 18 w 368"/>
                <a:gd name="T15" fmla="*/ 646 h 706"/>
                <a:gd name="T16" fmla="*/ 19 w 368"/>
                <a:gd name="T17" fmla="*/ 641 h 706"/>
                <a:gd name="T18" fmla="*/ 29 w 368"/>
                <a:gd name="T19" fmla="*/ 638 h 706"/>
                <a:gd name="T20" fmla="*/ 39 w 368"/>
                <a:gd name="T21" fmla="*/ 625 h 706"/>
                <a:gd name="T22" fmla="*/ 42 w 368"/>
                <a:gd name="T23" fmla="*/ 607 h 706"/>
                <a:gd name="T24" fmla="*/ 37 w 368"/>
                <a:gd name="T25" fmla="*/ 587 h 706"/>
                <a:gd name="T26" fmla="*/ 32 w 368"/>
                <a:gd name="T27" fmla="*/ 571 h 706"/>
                <a:gd name="T28" fmla="*/ 46 w 368"/>
                <a:gd name="T29" fmla="*/ 566 h 706"/>
                <a:gd name="T30" fmla="*/ 52 w 368"/>
                <a:gd name="T31" fmla="*/ 549 h 706"/>
                <a:gd name="T32" fmla="*/ 41 w 368"/>
                <a:gd name="T33" fmla="*/ 533 h 706"/>
                <a:gd name="T34" fmla="*/ 32 w 368"/>
                <a:gd name="T35" fmla="*/ 517 h 706"/>
                <a:gd name="T36" fmla="*/ 35 w 368"/>
                <a:gd name="T37" fmla="*/ 499 h 706"/>
                <a:gd name="T38" fmla="*/ 35 w 368"/>
                <a:gd name="T39" fmla="*/ 479 h 706"/>
                <a:gd name="T40" fmla="*/ 33 w 368"/>
                <a:gd name="T41" fmla="*/ 453 h 706"/>
                <a:gd name="T42" fmla="*/ 33 w 368"/>
                <a:gd name="T43" fmla="*/ 429 h 706"/>
                <a:gd name="T44" fmla="*/ 37 w 368"/>
                <a:gd name="T45" fmla="*/ 411 h 706"/>
                <a:gd name="T46" fmla="*/ 45 w 368"/>
                <a:gd name="T47" fmla="*/ 390 h 706"/>
                <a:gd name="T48" fmla="*/ 62 w 368"/>
                <a:gd name="T49" fmla="*/ 371 h 706"/>
                <a:gd name="T50" fmla="*/ 87 w 368"/>
                <a:gd name="T51" fmla="*/ 375 h 706"/>
                <a:gd name="T52" fmla="*/ 95 w 368"/>
                <a:gd name="T53" fmla="*/ 356 h 706"/>
                <a:gd name="T54" fmla="*/ 83 w 368"/>
                <a:gd name="T55" fmla="*/ 335 h 706"/>
                <a:gd name="T56" fmla="*/ 95 w 368"/>
                <a:gd name="T57" fmla="*/ 313 h 706"/>
                <a:gd name="T58" fmla="*/ 105 w 368"/>
                <a:gd name="T59" fmla="*/ 284 h 706"/>
                <a:gd name="T60" fmla="*/ 109 w 368"/>
                <a:gd name="T61" fmla="*/ 259 h 706"/>
                <a:gd name="T62" fmla="*/ 111 w 368"/>
                <a:gd name="T63" fmla="*/ 238 h 706"/>
                <a:gd name="T64" fmla="*/ 130 w 368"/>
                <a:gd name="T65" fmla="*/ 222 h 706"/>
                <a:gd name="T66" fmla="*/ 141 w 368"/>
                <a:gd name="T67" fmla="*/ 197 h 706"/>
                <a:gd name="T68" fmla="*/ 154 w 368"/>
                <a:gd name="T69" fmla="*/ 175 h 706"/>
                <a:gd name="T70" fmla="*/ 150 w 368"/>
                <a:gd name="T71" fmla="*/ 148 h 706"/>
                <a:gd name="T72" fmla="*/ 161 w 368"/>
                <a:gd name="T73" fmla="*/ 123 h 706"/>
                <a:gd name="T74" fmla="*/ 179 w 368"/>
                <a:gd name="T75" fmla="*/ 111 h 706"/>
                <a:gd name="T76" fmla="*/ 193 w 368"/>
                <a:gd name="T77" fmla="*/ 108 h 706"/>
                <a:gd name="T78" fmla="*/ 193 w 368"/>
                <a:gd name="T79" fmla="*/ 87 h 706"/>
                <a:gd name="T80" fmla="*/ 210 w 368"/>
                <a:gd name="T81" fmla="*/ 82 h 706"/>
                <a:gd name="T82" fmla="*/ 234 w 368"/>
                <a:gd name="T83" fmla="*/ 89 h 706"/>
                <a:gd name="T84" fmla="*/ 239 w 368"/>
                <a:gd name="T85" fmla="*/ 74 h 706"/>
                <a:gd name="T86" fmla="*/ 241 w 368"/>
                <a:gd name="T87" fmla="*/ 50 h 706"/>
                <a:gd name="T88" fmla="*/ 249 w 368"/>
                <a:gd name="T89" fmla="*/ 40 h 706"/>
                <a:gd name="T90" fmla="*/ 258 w 368"/>
                <a:gd name="T91" fmla="*/ 36 h 706"/>
                <a:gd name="T92" fmla="*/ 272 w 368"/>
                <a:gd name="T93" fmla="*/ 28 h 706"/>
                <a:gd name="T94" fmla="*/ 283 w 368"/>
                <a:gd name="T95" fmla="*/ 43 h 706"/>
                <a:gd name="T96" fmla="*/ 294 w 368"/>
                <a:gd name="T97" fmla="*/ 60 h 706"/>
                <a:gd name="T98" fmla="*/ 308 w 368"/>
                <a:gd name="T99" fmla="*/ 60 h 706"/>
                <a:gd name="T100" fmla="*/ 320 w 368"/>
                <a:gd name="T101" fmla="*/ 58 h 706"/>
                <a:gd name="T102" fmla="*/ 335 w 368"/>
                <a:gd name="T103" fmla="*/ 53 h 706"/>
                <a:gd name="T104" fmla="*/ 349 w 368"/>
                <a:gd name="T105" fmla="*/ 58 h 706"/>
                <a:gd name="T106" fmla="*/ 354 w 368"/>
                <a:gd name="T107" fmla="*/ 59 h 706"/>
                <a:gd name="T108" fmla="*/ 357 w 368"/>
                <a:gd name="T109" fmla="*/ 54 h 706"/>
                <a:gd name="T110" fmla="*/ 360 w 368"/>
                <a:gd name="T111" fmla="*/ 40 h 706"/>
                <a:gd name="T112" fmla="*/ 368 w 368"/>
                <a:gd name="T113" fmla="*/ 31 h 706"/>
                <a:gd name="T114" fmla="*/ 365 w 368"/>
                <a:gd name="T115" fmla="*/ 21 h 706"/>
                <a:gd name="T116" fmla="*/ 365 w 368"/>
                <a:gd name="T117" fmla="*/ 8 h 706"/>
                <a:gd name="T118" fmla="*/ 364 w 368"/>
                <a:gd name="T119" fmla="*/ 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8" h="706">
                  <a:moveTo>
                    <a:pt x="0" y="698"/>
                  </a:moveTo>
                  <a:lnTo>
                    <a:pt x="0" y="699"/>
                  </a:lnTo>
                  <a:lnTo>
                    <a:pt x="0" y="699"/>
                  </a:lnTo>
                  <a:lnTo>
                    <a:pt x="0" y="699"/>
                  </a:lnTo>
                  <a:lnTo>
                    <a:pt x="0" y="700"/>
                  </a:lnTo>
                  <a:lnTo>
                    <a:pt x="0" y="701"/>
                  </a:lnTo>
                  <a:lnTo>
                    <a:pt x="0" y="701"/>
                  </a:lnTo>
                  <a:lnTo>
                    <a:pt x="0" y="702"/>
                  </a:lnTo>
                  <a:lnTo>
                    <a:pt x="0" y="703"/>
                  </a:lnTo>
                  <a:lnTo>
                    <a:pt x="0" y="705"/>
                  </a:lnTo>
                  <a:lnTo>
                    <a:pt x="1" y="705"/>
                  </a:lnTo>
                  <a:lnTo>
                    <a:pt x="1" y="705"/>
                  </a:lnTo>
                  <a:lnTo>
                    <a:pt x="2" y="705"/>
                  </a:lnTo>
                  <a:lnTo>
                    <a:pt x="2" y="706"/>
                  </a:lnTo>
                  <a:lnTo>
                    <a:pt x="3" y="706"/>
                  </a:lnTo>
                  <a:lnTo>
                    <a:pt x="3" y="705"/>
                  </a:lnTo>
                  <a:lnTo>
                    <a:pt x="3" y="705"/>
                  </a:lnTo>
                  <a:lnTo>
                    <a:pt x="3" y="705"/>
                  </a:lnTo>
                  <a:lnTo>
                    <a:pt x="3" y="704"/>
                  </a:lnTo>
                  <a:lnTo>
                    <a:pt x="4" y="704"/>
                  </a:lnTo>
                  <a:lnTo>
                    <a:pt x="4" y="705"/>
                  </a:lnTo>
                  <a:lnTo>
                    <a:pt x="4" y="704"/>
                  </a:lnTo>
                  <a:lnTo>
                    <a:pt x="4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4"/>
                  </a:lnTo>
                  <a:lnTo>
                    <a:pt x="5" y="704"/>
                  </a:lnTo>
                  <a:lnTo>
                    <a:pt x="6" y="704"/>
                  </a:lnTo>
                  <a:lnTo>
                    <a:pt x="6" y="704"/>
                  </a:lnTo>
                  <a:lnTo>
                    <a:pt x="6" y="704"/>
                  </a:lnTo>
                  <a:lnTo>
                    <a:pt x="7" y="704"/>
                  </a:lnTo>
                  <a:lnTo>
                    <a:pt x="7" y="702"/>
                  </a:lnTo>
                  <a:lnTo>
                    <a:pt x="7" y="702"/>
                  </a:lnTo>
                  <a:lnTo>
                    <a:pt x="8" y="702"/>
                  </a:lnTo>
                  <a:lnTo>
                    <a:pt x="8" y="702"/>
                  </a:lnTo>
                  <a:lnTo>
                    <a:pt x="8" y="701"/>
                  </a:lnTo>
                  <a:lnTo>
                    <a:pt x="8" y="701"/>
                  </a:lnTo>
                  <a:lnTo>
                    <a:pt x="8" y="699"/>
                  </a:lnTo>
                  <a:lnTo>
                    <a:pt x="8" y="699"/>
                  </a:lnTo>
                  <a:lnTo>
                    <a:pt x="8" y="699"/>
                  </a:lnTo>
                  <a:lnTo>
                    <a:pt x="8" y="699"/>
                  </a:lnTo>
                  <a:lnTo>
                    <a:pt x="8" y="698"/>
                  </a:lnTo>
                  <a:lnTo>
                    <a:pt x="8" y="698"/>
                  </a:lnTo>
                  <a:lnTo>
                    <a:pt x="9" y="697"/>
                  </a:lnTo>
                  <a:lnTo>
                    <a:pt x="9" y="697"/>
                  </a:lnTo>
                  <a:lnTo>
                    <a:pt x="9" y="696"/>
                  </a:lnTo>
                  <a:lnTo>
                    <a:pt x="9" y="695"/>
                  </a:lnTo>
                  <a:lnTo>
                    <a:pt x="10" y="695"/>
                  </a:lnTo>
                  <a:lnTo>
                    <a:pt x="10" y="694"/>
                  </a:lnTo>
                  <a:lnTo>
                    <a:pt x="11" y="693"/>
                  </a:lnTo>
                  <a:lnTo>
                    <a:pt x="11" y="692"/>
                  </a:lnTo>
                  <a:lnTo>
                    <a:pt x="11" y="692"/>
                  </a:lnTo>
                  <a:lnTo>
                    <a:pt x="12" y="691"/>
                  </a:lnTo>
                  <a:lnTo>
                    <a:pt x="11" y="691"/>
                  </a:lnTo>
                  <a:lnTo>
                    <a:pt x="11" y="691"/>
                  </a:lnTo>
                  <a:lnTo>
                    <a:pt x="11" y="691"/>
                  </a:lnTo>
                  <a:lnTo>
                    <a:pt x="11" y="690"/>
                  </a:lnTo>
                  <a:lnTo>
                    <a:pt x="11" y="690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2" y="688"/>
                  </a:lnTo>
                  <a:lnTo>
                    <a:pt x="12" y="688"/>
                  </a:lnTo>
                  <a:lnTo>
                    <a:pt x="12" y="687"/>
                  </a:lnTo>
                  <a:lnTo>
                    <a:pt x="12" y="687"/>
                  </a:lnTo>
                  <a:lnTo>
                    <a:pt x="12" y="687"/>
                  </a:lnTo>
                  <a:lnTo>
                    <a:pt x="12" y="686"/>
                  </a:lnTo>
                  <a:lnTo>
                    <a:pt x="12" y="685"/>
                  </a:lnTo>
                  <a:lnTo>
                    <a:pt x="12" y="685"/>
                  </a:lnTo>
                  <a:lnTo>
                    <a:pt x="12" y="684"/>
                  </a:lnTo>
                  <a:lnTo>
                    <a:pt x="13" y="683"/>
                  </a:lnTo>
                  <a:lnTo>
                    <a:pt x="13" y="683"/>
                  </a:lnTo>
                  <a:lnTo>
                    <a:pt x="13" y="683"/>
                  </a:lnTo>
                  <a:lnTo>
                    <a:pt x="14" y="683"/>
                  </a:lnTo>
                  <a:lnTo>
                    <a:pt x="14" y="683"/>
                  </a:lnTo>
                  <a:lnTo>
                    <a:pt x="14" y="681"/>
                  </a:lnTo>
                  <a:lnTo>
                    <a:pt x="14" y="679"/>
                  </a:lnTo>
                  <a:lnTo>
                    <a:pt x="14" y="678"/>
                  </a:lnTo>
                  <a:lnTo>
                    <a:pt x="14" y="678"/>
                  </a:lnTo>
                  <a:lnTo>
                    <a:pt x="14" y="676"/>
                  </a:lnTo>
                  <a:lnTo>
                    <a:pt x="14" y="676"/>
                  </a:lnTo>
                  <a:lnTo>
                    <a:pt x="13" y="675"/>
                  </a:lnTo>
                  <a:lnTo>
                    <a:pt x="13" y="674"/>
                  </a:lnTo>
                  <a:lnTo>
                    <a:pt x="13" y="674"/>
                  </a:lnTo>
                  <a:lnTo>
                    <a:pt x="13" y="673"/>
                  </a:lnTo>
                  <a:lnTo>
                    <a:pt x="12" y="672"/>
                  </a:lnTo>
                  <a:lnTo>
                    <a:pt x="12" y="671"/>
                  </a:lnTo>
                  <a:lnTo>
                    <a:pt x="12" y="670"/>
                  </a:lnTo>
                  <a:lnTo>
                    <a:pt x="12" y="668"/>
                  </a:lnTo>
                  <a:lnTo>
                    <a:pt x="12" y="667"/>
                  </a:lnTo>
                  <a:lnTo>
                    <a:pt x="12" y="666"/>
                  </a:lnTo>
                  <a:lnTo>
                    <a:pt x="12" y="666"/>
                  </a:lnTo>
                  <a:lnTo>
                    <a:pt x="11" y="665"/>
                  </a:lnTo>
                  <a:lnTo>
                    <a:pt x="11" y="663"/>
                  </a:lnTo>
                  <a:lnTo>
                    <a:pt x="10" y="661"/>
                  </a:lnTo>
                  <a:lnTo>
                    <a:pt x="10" y="661"/>
                  </a:lnTo>
                  <a:lnTo>
                    <a:pt x="10" y="660"/>
                  </a:lnTo>
                  <a:lnTo>
                    <a:pt x="10" y="659"/>
                  </a:lnTo>
                  <a:lnTo>
                    <a:pt x="10" y="659"/>
                  </a:lnTo>
                  <a:lnTo>
                    <a:pt x="11" y="658"/>
                  </a:lnTo>
                  <a:lnTo>
                    <a:pt x="11" y="658"/>
                  </a:lnTo>
                  <a:lnTo>
                    <a:pt x="11" y="658"/>
                  </a:lnTo>
                  <a:lnTo>
                    <a:pt x="12" y="657"/>
                  </a:lnTo>
                  <a:lnTo>
                    <a:pt x="13" y="657"/>
                  </a:lnTo>
                  <a:lnTo>
                    <a:pt x="13" y="657"/>
                  </a:lnTo>
                  <a:lnTo>
                    <a:pt x="13" y="656"/>
                  </a:lnTo>
                  <a:lnTo>
                    <a:pt x="14" y="656"/>
                  </a:lnTo>
                  <a:lnTo>
                    <a:pt x="14" y="656"/>
                  </a:lnTo>
                  <a:lnTo>
                    <a:pt x="15" y="656"/>
                  </a:lnTo>
                  <a:lnTo>
                    <a:pt x="16" y="656"/>
                  </a:lnTo>
                  <a:lnTo>
                    <a:pt x="16" y="656"/>
                  </a:lnTo>
                  <a:lnTo>
                    <a:pt x="16" y="656"/>
                  </a:lnTo>
                  <a:lnTo>
                    <a:pt x="16" y="655"/>
                  </a:lnTo>
                  <a:lnTo>
                    <a:pt x="16" y="655"/>
                  </a:lnTo>
                  <a:lnTo>
                    <a:pt x="17" y="654"/>
                  </a:lnTo>
                  <a:lnTo>
                    <a:pt x="17" y="653"/>
                  </a:lnTo>
                  <a:lnTo>
                    <a:pt x="18" y="653"/>
                  </a:lnTo>
                  <a:lnTo>
                    <a:pt x="19" y="653"/>
                  </a:lnTo>
                  <a:lnTo>
                    <a:pt x="19" y="653"/>
                  </a:lnTo>
                  <a:lnTo>
                    <a:pt x="19" y="653"/>
                  </a:lnTo>
                  <a:lnTo>
                    <a:pt x="19" y="653"/>
                  </a:lnTo>
                  <a:lnTo>
                    <a:pt x="19" y="652"/>
                  </a:lnTo>
                  <a:lnTo>
                    <a:pt x="19" y="651"/>
                  </a:lnTo>
                  <a:lnTo>
                    <a:pt x="19" y="651"/>
                  </a:lnTo>
                  <a:lnTo>
                    <a:pt x="18" y="650"/>
                  </a:lnTo>
                  <a:lnTo>
                    <a:pt x="18" y="650"/>
                  </a:lnTo>
                  <a:lnTo>
                    <a:pt x="19" y="649"/>
                  </a:lnTo>
                  <a:lnTo>
                    <a:pt x="19" y="649"/>
                  </a:lnTo>
                  <a:lnTo>
                    <a:pt x="19" y="648"/>
                  </a:lnTo>
                  <a:lnTo>
                    <a:pt x="18" y="647"/>
                  </a:lnTo>
                  <a:lnTo>
                    <a:pt x="19" y="647"/>
                  </a:lnTo>
                  <a:lnTo>
                    <a:pt x="18" y="647"/>
                  </a:lnTo>
                  <a:lnTo>
                    <a:pt x="18" y="646"/>
                  </a:lnTo>
                  <a:lnTo>
                    <a:pt x="18" y="646"/>
                  </a:lnTo>
                  <a:lnTo>
                    <a:pt x="18" y="646"/>
                  </a:lnTo>
                  <a:lnTo>
                    <a:pt x="17" y="645"/>
                  </a:lnTo>
                  <a:lnTo>
                    <a:pt x="17" y="645"/>
                  </a:lnTo>
                  <a:lnTo>
                    <a:pt x="17" y="644"/>
                  </a:lnTo>
                  <a:lnTo>
                    <a:pt x="17" y="644"/>
                  </a:lnTo>
                  <a:lnTo>
                    <a:pt x="16" y="644"/>
                  </a:lnTo>
                  <a:lnTo>
                    <a:pt x="16" y="644"/>
                  </a:lnTo>
                  <a:lnTo>
                    <a:pt x="16" y="644"/>
                  </a:lnTo>
                  <a:lnTo>
                    <a:pt x="16" y="644"/>
                  </a:lnTo>
                  <a:lnTo>
                    <a:pt x="17" y="643"/>
                  </a:lnTo>
                  <a:lnTo>
                    <a:pt x="17" y="643"/>
                  </a:lnTo>
                  <a:lnTo>
                    <a:pt x="17" y="643"/>
                  </a:lnTo>
                  <a:lnTo>
                    <a:pt x="17" y="642"/>
                  </a:lnTo>
                  <a:lnTo>
                    <a:pt x="17" y="642"/>
                  </a:lnTo>
                  <a:lnTo>
                    <a:pt x="18" y="642"/>
                  </a:lnTo>
                  <a:lnTo>
                    <a:pt x="18" y="642"/>
                  </a:lnTo>
                  <a:lnTo>
                    <a:pt x="19" y="642"/>
                  </a:lnTo>
                  <a:lnTo>
                    <a:pt x="19" y="641"/>
                  </a:lnTo>
                  <a:lnTo>
                    <a:pt x="19" y="641"/>
                  </a:lnTo>
                  <a:lnTo>
                    <a:pt x="19" y="641"/>
                  </a:lnTo>
                  <a:lnTo>
                    <a:pt x="21" y="640"/>
                  </a:lnTo>
                  <a:lnTo>
                    <a:pt x="21" y="640"/>
                  </a:lnTo>
                  <a:lnTo>
                    <a:pt x="22" y="641"/>
                  </a:lnTo>
                  <a:lnTo>
                    <a:pt x="22" y="641"/>
                  </a:lnTo>
                  <a:lnTo>
                    <a:pt x="23" y="641"/>
                  </a:lnTo>
                  <a:lnTo>
                    <a:pt x="23" y="641"/>
                  </a:lnTo>
                  <a:lnTo>
                    <a:pt x="24" y="641"/>
                  </a:lnTo>
                  <a:lnTo>
                    <a:pt x="25" y="641"/>
                  </a:lnTo>
                  <a:lnTo>
                    <a:pt x="26" y="641"/>
                  </a:lnTo>
                  <a:lnTo>
                    <a:pt x="27" y="641"/>
                  </a:lnTo>
                  <a:lnTo>
                    <a:pt x="27" y="641"/>
                  </a:lnTo>
                  <a:lnTo>
                    <a:pt x="27" y="640"/>
                  </a:lnTo>
                  <a:lnTo>
                    <a:pt x="28" y="640"/>
                  </a:lnTo>
                  <a:lnTo>
                    <a:pt x="29" y="639"/>
                  </a:lnTo>
                  <a:lnTo>
                    <a:pt x="29" y="638"/>
                  </a:lnTo>
                  <a:lnTo>
                    <a:pt x="31" y="638"/>
                  </a:lnTo>
                  <a:lnTo>
                    <a:pt x="32" y="637"/>
                  </a:lnTo>
                  <a:lnTo>
                    <a:pt x="32" y="636"/>
                  </a:lnTo>
                  <a:lnTo>
                    <a:pt x="33" y="635"/>
                  </a:lnTo>
                  <a:lnTo>
                    <a:pt x="33" y="635"/>
                  </a:lnTo>
                  <a:lnTo>
                    <a:pt x="34" y="634"/>
                  </a:lnTo>
                  <a:lnTo>
                    <a:pt x="34" y="633"/>
                  </a:lnTo>
                  <a:lnTo>
                    <a:pt x="35" y="633"/>
                  </a:lnTo>
                  <a:lnTo>
                    <a:pt x="36" y="632"/>
                  </a:lnTo>
                  <a:lnTo>
                    <a:pt x="37" y="631"/>
                  </a:lnTo>
                  <a:lnTo>
                    <a:pt x="37" y="630"/>
                  </a:lnTo>
                  <a:lnTo>
                    <a:pt x="38" y="628"/>
                  </a:lnTo>
                  <a:lnTo>
                    <a:pt x="38" y="628"/>
                  </a:lnTo>
                  <a:lnTo>
                    <a:pt x="38" y="628"/>
                  </a:lnTo>
                  <a:lnTo>
                    <a:pt x="38" y="627"/>
                  </a:lnTo>
                  <a:lnTo>
                    <a:pt x="39" y="626"/>
                  </a:lnTo>
                  <a:lnTo>
                    <a:pt x="39" y="625"/>
                  </a:lnTo>
                  <a:lnTo>
                    <a:pt x="39" y="624"/>
                  </a:lnTo>
                  <a:lnTo>
                    <a:pt x="40" y="622"/>
                  </a:lnTo>
                  <a:lnTo>
                    <a:pt x="39" y="620"/>
                  </a:lnTo>
                  <a:lnTo>
                    <a:pt x="39" y="619"/>
                  </a:lnTo>
                  <a:lnTo>
                    <a:pt x="39" y="618"/>
                  </a:lnTo>
                  <a:lnTo>
                    <a:pt x="39" y="617"/>
                  </a:lnTo>
                  <a:lnTo>
                    <a:pt x="39" y="616"/>
                  </a:lnTo>
                  <a:lnTo>
                    <a:pt x="39" y="615"/>
                  </a:lnTo>
                  <a:lnTo>
                    <a:pt x="39" y="614"/>
                  </a:lnTo>
                  <a:lnTo>
                    <a:pt x="39" y="613"/>
                  </a:lnTo>
                  <a:lnTo>
                    <a:pt x="39" y="613"/>
                  </a:lnTo>
                  <a:lnTo>
                    <a:pt x="40" y="612"/>
                  </a:lnTo>
                  <a:lnTo>
                    <a:pt x="40" y="612"/>
                  </a:lnTo>
                  <a:lnTo>
                    <a:pt x="41" y="611"/>
                  </a:lnTo>
                  <a:lnTo>
                    <a:pt x="41" y="610"/>
                  </a:lnTo>
                  <a:lnTo>
                    <a:pt x="42" y="608"/>
                  </a:lnTo>
                  <a:lnTo>
                    <a:pt x="42" y="607"/>
                  </a:lnTo>
                  <a:lnTo>
                    <a:pt x="42" y="606"/>
                  </a:lnTo>
                  <a:lnTo>
                    <a:pt x="42" y="604"/>
                  </a:lnTo>
                  <a:lnTo>
                    <a:pt x="42" y="603"/>
                  </a:lnTo>
                  <a:lnTo>
                    <a:pt x="42" y="603"/>
                  </a:lnTo>
                  <a:lnTo>
                    <a:pt x="42" y="601"/>
                  </a:lnTo>
                  <a:lnTo>
                    <a:pt x="42" y="600"/>
                  </a:lnTo>
                  <a:lnTo>
                    <a:pt x="42" y="599"/>
                  </a:lnTo>
                  <a:lnTo>
                    <a:pt x="41" y="598"/>
                  </a:lnTo>
                  <a:lnTo>
                    <a:pt x="41" y="597"/>
                  </a:lnTo>
                  <a:lnTo>
                    <a:pt x="40" y="596"/>
                  </a:lnTo>
                  <a:lnTo>
                    <a:pt x="40" y="595"/>
                  </a:lnTo>
                  <a:lnTo>
                    <a:pt x="40" y="594"/>
                  </a:lnTo>
                  <a:lnTo>
                    <a:pt x="40" y="593"/>
                  </a:lnTo>
                  <a:lnTo>
                    <a:pt x="39" y="591"/>
                  </a:lnTo>
                  <a:lnTo>
                    <a:pt x="38" y="590"/>
                  </a:lnTo>
                  <a:lnTo>
                    <a:pt x="37" y="588"/>
                  </a:lnTo>
                  <a:lnTo>
                    <a:pt x="37" y="587"/>
                  </a:lnTo>
                  <a:lnTo>
                    <a:pt x="36" y="587"/>
                  </a:lnTo>
                  <a:lnTo>
                    <a:pt x="36" y="587"/>
                  </a:lnTo>
                  <a:lnTo>
                    <a:pt x="36" y="585"/>
                  </a:lnTo>
                  <a:lnTo>
                    <a:pt x="36" y="584"/>
                  </a:lnTo>
                  <a:lnTo>
                    <a:pt x="35" y="583"/>
                  </a:lnTo>
                  <a:lnTo>
                    <a:pt x="35" y="581"/>
                  </a:lnTo>
                  <a:lnTo>
                    <a:pt x="35" y="580"/>
                  </a:lnTo>
                  <a:lnTo>
                    <a:pt x="35" y="579"/>
                  </a:lnTo>
                  <a:lnTo>
                    <a:pt x="35" y="579"/>
                  </a:lnTo>
                  <a:lnTo>
                    <a:pt x="35" y="577"/>
                  </a:lnTo>
                  <a:lnTo>
                    <a:pt x="35" y="577"/>
                  </a:lnTo>
                  <a:lnTo>
                    <a:pt x="34" y="576"/>
                  </a:lnTo>
                  <a:lnTo>
                    <a:pt x="34" y="575"/>
                  </a:lnTo>
                  <a:lnTo>
                    <a:pt x="34" y="574"/>
                  </a:lnTo>
                  <a:lnTo>
                    <a:pt x="33" y="573"/>
                  </a:lnTo>
                  <a:lnTo>
                    <a:pt x="33" y="572"/>
                  </a:lnTo>
                  <a:lnTo>
                    <a:pt x="32" y="571"/>
                  </a:lnTo>
                  <a:lnTo>
                    <a:pt x="32" y="569"/>
                  </a:lnTo>
                  <a:lnTo>
                    <a:pt x="32" y="568"/>
                  </a:lnTo>
                  <a:lnTo>
                    <a:pt x="32" y="568"/>
                  </a:lnTo>
                  <a:lnTo>
                    <a:pt x="32" y="568"/>
                  </a:lnTo>
                  <a:lnTo>
                    <a:pt x="34" y="568"/>
                  </a:lnTo>
                  <a:lnTo>
                    <a:pt x="35" y="567"/>
                  </a:lnTo>
                  <a:lnTo>
                    <a:pt x="37" y="567"/>
                  </a:lnTo>
                  <a:lnTo>
                    <a:pt x="37" y="567"/>
                  </a:lnTo>
                  <a:lnTo>
                    <a:pt x="39" y="566"/>
                  </a:lnTo>
                  <a:lnTo>
                    <a:pt x="40" y="566"/>
                  </a:lnTo>
                  <a:lnTo>
                    <a:pt x="42" y="566"/>
                  </a:lnTo>
                  <a:lnTo>
                    <a:pt x="43" y="567"/>
                  </a:lnTo>
                  <a:lnTo>
                    <a:pt x="44" y="567"/>
                  </a:lnTo>
                  <a:lnTo>
                    <a:pt x="44" y="567"/>
                  </a:lnTo>
                  <a:lnTo>
                    <a:pt x="45" y="566"/>
                  </a:lnTo>
                  <a:lnTo>
                    <a:pt x="46" y="566"/>
                  </a:lnTo>
                  <a:lnTo>
                    <a:pt x="46" y="566"/>
                  </a:lnTo>
                  <a:lnTo>
                    <a:pt x="46" y="566"/>
                  </a:lnTo>
                  <a:lnTo>
                    <a:pt x="46" y="566"/>
                  </a:lnTo>
                  <a:lnTo>
                    <a:pt x="46" y="565"/>
                  </a:lnTo>
                  <a:lnTo>
                    <a:pt x="47" y="563"/>
                  </a:lnTo>
                  <a:lnTo>
                    <a:pt x="47" y="562"/>
                  </a:lnTo>
                  <a:lnTo>
                    <a:pt x="47" y="561"/>
                  </a:lnTo>
                  <a:lnTo>
                    <a:pt x="48" y="559"/>
                  </a:lnTo>
                  <a:lnTo>
                    <a:pt x="48" y="559"/>
                  </a:lnTo>
                  <a:lnTo>
                    <a:pt x="49" y="558"/>
                  </a:lnTo>
                  <a:lnTo>
                    <a:pt x="50" y="557"/>
                  </a:lnTo>
                  <a:lnTo>
                    <a:pt x="50" y="556"/>
                  </a:lnTo>
                  <a:lnTo>
                    <a:pt x="51" y="554"/>
                  </a:lnTo>
                  <a:lnTo>
                    <a:pt x="51" y="553"/>
                  </a:lnTo>
                  <a:lnTo>
                    <a:pt x="51" y="553"/>
                  </a:lnTo>
                  <a:lnTo>
                    <a:pt x="52" y="551"/>
                  </a:lnTo>
                  <a:lnTo>
                    <a:pt x="52" y="550"/>
                  </a:lnTo>
                  <a:lnTo>
                    <a:pt x="52" y="549"/>
                  </a:lnTo>
                  <a:lnTo>
                    <a:pt x="52" y="549"/>
                  </a:lnTo>
                  <a:lnTo>
                    <a:pt x="53" y="547"/>
                  </a:lnTo>
                  <a:lnTo>
                    <a:pt x="52" y="546"/>
                  </a:lnTo>
                  <a:lnTo>
                    <a:pt x="51" y="544"/>
                  </a:lnTo>
                  <a:lnTo>
                    <a:pt x="50" y="542"/>
                  </a:lnTo>
                  <a:lnTo>
                    <a:pt x="49" y="541"/>
                  </a:lnTo>
                  <a:lnTo>
                    <a:pt x="48" y="540"/>
                  </a:lnTo>
                  <a:lnTo>
                    <a:pt x="48" y="540"/>
                  </a:lnTo>
                  <a:lnTo>
                    <a:pt x="47" y="538"/>
                  </a:lnTo>
                  <a:lnTo>
                    <a:pt x="46" y="537"/>
                  </a:lnTo>
                  <a:lnTo>
                    <a:pt x="46" y="536"/>
                  </a:lnTo>
                  <a:lnTo>
                    <a:pt x="45" y="535"/>
                  </a:lnTo>
                  <a:lnTo>
                    <a:pt x="45" y="534"/>
                  </a:lnTo>
                  <a:lnTo>
                    <a:pt x="44" y="533"/>
                  </a:lnTo>
                  <a:lnTo>
                    <a:pt x="42" y="533"/>
                  </a:lnTo>
                  <a:lnTo>
                    <a:pt x="41" y="533"/>
                  </a:lnTo>
                  <a:lnTo>
                    <a:pt x="41" y="533"/>
                  </a:lnTo>
                  <a:lnTo>
                    <a:pt x="40" y="533"/>
                  </a:lnTo>
                  <a:lnTo>
                    <a:pt x="39" y="533"/>
                  </a:lnTo>
                  <a:lnTo>
                    <a:pt x="38" y="532"/>
                  </a:lnTo>
                  <a:lnTo>
                    <a:pt x="38" y="531"/>
                  </a:lnTo>
                  <a:lnTo>
                    <a:pt x="38" y="531"/>
                  </a:lnTo>
                  <a:lnTo>
                    <a:pt x="37" y="530"/>
                  </a:lnTo>
                  <a:lnTo>
                    <a:pt x="37" y="530"/>
                  </a:lnTo>
                  <a:lnTo>
                    <a:pt x="36" y="529"/>
                  </a:lnTo>
                  <a:lnTo>
                    <a:pt x="35" y="528"/>
                  </a:lnTo>
                  <a:lnTo>
                    <a:pt x="34" y="527"/>
                  </a:lnTo>
                  <a:lnTo>
                    <a:pt x="33" y="526"/>
                  </a:lnTo>
                  <a:lnTo>
                    <a:pt x="32" y="524"/>
                  </a:lnTo>
                  <a:lnTo>
                    <a:pt x="31" y="522"/>
                  </a:lnTo>
                  <a:lnTo>
                    <a:pt x="31" y="521"/>
                  </a:lnTo>
                  <a:lnTo>
                    <a:pt x="31" y="520"/>
                  </a:lnTo>
                  <a:lnTo>
                    <a:pt x="32" y="520"/>
                  </a:lnTo>
                  <a:lnTo>
                    <a:pt x="32" y="517"/>
                  </a:lnTo>
                  <a:lnTo>
                    <a:pt x="32" y="516"/>
                  </a:lnTo>
                  <a:lnTo>
                    <a:pt x="32" y="515"/>
                  </a:lnTo>
                  <a:lnTo>
                    <a:pt x="32" y="514"/>
                  </a:lnTo>
                  <a:lnTo>
                    <a:pt x="33" y="513"/>
                  </a:lnTo>
                  <a:lnTo>
                    <a:pt x="33" y="512"/>
                  </a:lnTo>
                  <a:lnTo>
                    <a:pt x="33" y="511"/>
                  </a:lnTo>
                  <a:lnTo>
                    <a:pt x="33" y="510"/>
                  </a:lnTo>
                  <a:lnTo>
                    <a:pt x="33" y="509"/>
                  </a:lnTo>
                  <a:lnTo>
                    <a:pt x="33" y="508"/>
                  </a:lnTo>
                  <a:lnTo>
                    <a:pt x="34" y="506"/>
                  </a:lnTo>
                  <a:lnTo>
                    <a:pt x="34" y="505"/>
                  </a:lnTo>
                  <a:lnTo>
                    <a:pt x="34" y="504"/>
                  </a:lnTo>
                  <a:lnTo>
                    <a:pt x="34" y="503"/>
                  </a:lnTo>
                  <a:lnTo>
                    <a:pt x="35" y="502"/>
                  </a:lnTo>
                  <a:lnTo>
                    <a:pt x="35" y="500"/>
                  </a:lnTo>
                  <a:lnTo>
                    <a:pt x="35" y="500"/>
                  </a:lnTo>
                  <a:lnTo>
                    <a:pt x="35" y="499"/>
                  </a:lnTo>
                  <a:lnTo>
                    <a:pt x="36" y="496"/>
                  </a:lnTo>
                  <a:lnTo>
                    <a:pt x="36" y="496"/>
                  </a:lnTo>
                  <a:lnTo>
                    <a:pt x="36" y="495"/>
                  </a:lnTo>
                  <a:lnTo>
                    <a:pt x="36" y="494"/>
                  </a:lnTo>
                  <a:lnTo>
                    <a:pt x="36" y="493"/>
                  </a:lnTo>
                  <a:lnTo>
                    <a:pt x="37" y="492"/>
                  </a:lnTo>
                  <a:lnTo>
                    <a:pt x="37" y="490"/>
                  </a:lnTo>
                  <a:lnTo>
                    <a:pt x="37" y="489"/>
                  </a:lnTo>
                  <a:lnTo>
                    <a:pt x="37" y="487"/>
                  </a:lnTo>
                  <a:lnTo>
                    <a:pt x="37" y="486"/>
                  </a:lnTo>
                  <a:lnTo>
                    <a:pt x="37" y="485"/>
                  </a:lnTo>
                  <a:lnTo>
                    <a:pt x="36" y="484"/>
                  </a:lnTo>
                  <a:lnTo>
                    <a:pt x="36" y="483"/>
                  </a:lnTo>
                  <a:lnTo>
                    <a:pt x="36" y="482"/>
                  </a:lnTo>
                  <a:lnTo>
                    <a:pt x="35" y="481"/>
                  </a:lnTo>
                  <a:lnTo>
                    <a:pt x="35" y="480"/>
                  </a:lnTo>
                  <a:lnTo>
                    <a:pt x="35" y="479"/>
                  </a:lnTo>
                  <a:lnTo>
                    <a:pt x="34" y="476"/>
                  </a:lnTo>
                  <a:lnTo>
                    <a:pt x="34" y="475"/>
                  </a:lnTo>
                  <a:lnTo>
                    <a:pt x="33" y="473"/>
                  </a:lnTo>
                  <a:lnTo>
                    <a:pt x="32" y="469"/>
                  </a:lnTo>
                  <a:lnTo>
                    <a:pt x="32" y="468"/>
                  </a:lnTo>
                  <a:lnTo>
                    <a:pt x="31" y="466"/>
                  </a:lnTo>
                  <a:lnTo>
                    <a:pt x="31" y="465"/>
                  </a:lnTo>
                  <a:lnTo>
                    <a:pt x="31" y="464"/>
                  </a:lnTo>
                  <a:lnTo>
                    <a:pt x="32" y="463"/>
                  </a:lnTo>
                  <a:lnTo>
                    <a:pt x="32" y="463"/>
                  </a:lnTo>
                  <a:lnTo>
                    <a:pt x="32" y="462"/>
                  </a:lnTo>
                  <a:lnTo>
                    <a:pt x="32" y="461"/>
                  </a:lnTo>
                  <a:lnTo>
                    <a:pt x="32" y="460"/>
                  </a:lnTo>
                  <a:lnTo>
                    <a:pt x="33" y="459"/>
                  </a:lnTo>
                  <a:lnTo>
                    <a:pt x="33" y="458"/>
                  </a:lnTo>
                  <a:lnTo>
                    <a:pt x="34" y="456"/>
                  </a:lnTo>
                  <a:lnTo>
                    <a:pt x="33" y="453"/>
                  </a:lnTo>
                  <a:lnTo>
                    <a:pt x="33" y="451"/>
                  </a:lnTo>
                  <a:lnTo>
                    <a:pt x="33" y="450"/>
                  </a:lnTo>
                  <a:lnTo>
                    <a:pt x="33" y="449"/>
                  </a:lnTo>
                  <a:lnTo>
                    <a:pt x="32" y="446"/>
                  </a:lnTo>
                  <a:lnTo>
                    <a:pt x="33" y="445"/>
                  </a:lnTo>
                  <a:lnTo>
                    <a:pt x="34" y="443"/>
                  </a:lnTo>
                  <a:lnTo>
                    <a:pt x="35" y="443"/>
                  </a:lnTo>
                  <a:lnTo>
                    <a:pt x="35" y="442"/>
                  </a:lnTo>
                  <a:lnTo>
                    <a:pt x="37" y="440"/>
                  </a:lnTo>
                  <a:lnTo>
                    <a:pt x="36" y="438"/>
                  </a:lnTo>
                  <a:lnTo>
                    <a:pt x="36" y="436"/>
                  </a:lnTo>
                  <a:lnTo>
                    <a:pt x="35" y="434"/>
                  </a:lnTo>
                  <a:lnTo>
                    <a:pt x="35" y="433"/>
                  </a:lnTo>
                  <a:lnTo>
                    <a:pt x="34" y="433"/>
                  </a:lnTo>
                  <a:lnTo>
                    <a:pt x="34" y="431"/>
                  </a:lnTo>
                  <a:lnTo>
                    <a:pt x="34" y="431"/>
                  </a:lnTo>
                  <a:lnTo>
                    <a:pt x="33" y="429"/>
                  </a:lnTo>
                  <a:lnTo>
                    <a:pt x="32" y="428"/>
                  </a:lnTo>
                  <a:lnTo>
                    <a:pt x="32" y="427"/>
                  </a:lnTo>
                  <a:lnTo>
                    <a:pt x="32" y="427"/>
                  </a:lnTo>
                  <a:lnTo>
                    <a:pt x="32" y="426"/>
                  </a:lnTo>
                  <a:lnTo>
                    <a:pt x="31" y="424"/>
                  </a:lnTo>
                  <a:lnTo>
                    <a:pt x="31" y="422"/>
                  </a:lnTo>
                  <a:lnTo>
                    <a:pt x="32" y="420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33" y="418"/>
                  </a:lnTo>
                  <a:lnTo>
                    <a:pt x="33" y="418"/>
                  </a:lnTo>
                  <a:lnTo>
                    <a:pt x="33" y="418"/>
                  </a:lnTo>
                  <a:lnTo>
                    <a:pt x="34" y="417"/>
                  </a:lnTo>
                  <a:lnTo>
                    <a:pt x="34" y="417"/>
                  </a:lnTo>
                  <a:lnTo>
                    <a:pt x="34" y="416"/>
                  </a:lnTo>
                  <a:lnTo>
                    <a:pt x="36" y="413"/>
                  </a:lnTo>
                  <a:lnTo>
                    <a:pt x="37" y="411"/>
                  </a:lnTo>
                  <a:lnTo>
                    <a:pt x="38" y="410"/>
                  </a:lnTo>
                  <a:lnTo>
                    <a:pt x="38" y="409"/>
                  </a:lnTo>
                  <a:lnTo>
                    <a:pt x="38" y="406"/>
                  </a:lnTo>
                  <a:lnTo>
                    <a:pt x="37" y="405"/>
                  </a:lnTo>
                  <a:lnTo>
                    <a:pt x="37" y="402"/>
                  </a:lnTo>
                  <a:lnTo>
                    <a:pt x="37" y="401"/>
                  </a:lnTo>
                  <a:lnTo>
                    <a:pt x="37" y="401"/>
                  </a:lnTo>
                  <a:lnTo>
                    <a:pt x="38" y="400"/>
                  </a:lnTo>
                  <a:lnTo>
                    <a:pt x="39" y="399"/>
                  </a:lnTo>
                  <a:lnTo>
                    <a:pt x="40" y="398"/>
                  </a:lnTo>
                  <a:lnTo>
                    <a:pt x="41" y="396"/>
                  </a:lnTo>
                  <a:lnTo>
                    <a:pt x="41" y="395"/>
                  </a:lnTo>
                  <a:lnTo>
                    <a:pt x="42" y="394"/>
                  </a:lnTo>
                  <a:lnTo>
                    <a:pt x="43" y="393"/>
                  </a:lnTo>
                  <a:lnTo>
                    <a:pt x="44" y="391"/>
                  </a:lnTo>
                  <a:lnTo>
                    <a:pt x="44" y="390"/>
                  </a:lnTo>
                  <a:lnTo>
                    <a:pt x="45" y="390"/>
                  </a:lnTo>
                  <a:lnTo>
                    <a:pt x="46" y="389"/>
                  </a:lnTo>
                  <a:lnTo>
                    <a:pt x="47" y="387"/>
                  </a:lnTo>
                  <a:lnTo>
                    <a:pt x="47" y="386"/>
                  </a:lnTo>
                  <a:lnTo>
                    <a:pt x="48" y="385"/>
                  </a:lnTo>
                  <a:lnTo>
                    <a:pt x="48" y="384"/>
                  </a:lnTo>
                  <a:lnTo>
                    <a:pt x="50" y="382"/>
                  </a:lnTo>
                  <a:lnTo>
                    <a:pt x="51" y="381"/>
                  </a:lnTo>
                  <a:lnTo>
                    <a:pt x="52" y="379"/>
                  </a:lnTo>
                  <a:lnTo>
                    <a:pt x="53" y="378"/>
                  </a:lnTo>
                  <a:lnTo>
                    <a:pt x="53" y="377"/>
                  </a:lnTo>
                  <a:lnTo>
                    <a:pt x="55" y="376"/>
                  </a:lnTo>
                  <a:lnTo>
                    <a:pt x="55" y="376"/>
                  </a:lnTo>
                  <a:lnTo>
                    <a:pt x="57" y="374"/>
                  </a:lnTo>
                  <a:lnTo>
                    <a:pt x="58" y="373"/>
                  </a:lnTo>
                  <a:lnTo>
                    <a:pt x="60" y="372"/>
                  </a:lnTo>
                  <a:lnTo>
                    <a:pt x="61" y="372"/>
                  </a:lnTo>
                  <a:lnTo>
                    <a:pt x="62" y="371"/>
                  </a:lnTo>
                  <a:lnTo>
                    <a:pt x="65" y="371"/>
                  </a:lnTo>
                  <a:lnTo>
                    <a:pt x="65" y="371"/>
                  </a:lnTo>
                  <a:lnTo>
                    <a:pt x="66" y="371"/>
                  </a:lnTo>
                  <a:lnTo>
                    <a:pt x="67" y="370"/>
                  </a:lnTo>
                  <a:lnTo>
                    <a:pt x="68" y="370"/>
                  </a:lnTo>
                  <a:lnTo>
                    <a:pt x="71" y="371"/>
                  </a:lnTo>
                  <a:lnTo>
                    <a:pt x="73" y="371"/>
                  </a:lnTo>
                  <a:lnTo>
                    <a:pt x="75" y="371"/>
                  </a:lnTo>
                  <a:lnTo>
                    <a:pt x="77" y="372"/>
                  </a:lnTo>
                  <a:lnTo>
                    <a:pt x="80" y="373"/>
                  </a:lnTo>
                  <a:lnTo>
                    <a:pt x="81" y="373"/>
                  </a:lnTo>
                  <a:lnTo>
                    <a:pt x="82" y="373"/>
                  </a:lnTo>
                  <a:lnTo>
                    <a:pt x="82" y="373"/>
                  </a:lnTo>
                  <a:lnTo>
                    <a:pt x="85" y="374"/>
                  </a:lnTo>
                  <a:lnTo>
                    <a:pt x="86" y="375"/>
                  </a:lnTo>
                  <a:lnTo>
                    <a:pt x="86" y="375"/>
                  </a:lnTo>
                  <a:lnTo>
                    <a:pt x="87" y="375"/>
                  </a:lnTo>
                  <a:lnTo>
                    <a:pt x="88" y="375"/>
                  </a:lnTo>
                  <a:lnTo>
                    <a:pt x="88" y="376"/>
                  </a:lnTo>
                  <a:lnTo>
                    <a:pt x="89" y="376"/>
                  </a:lnTo>
                  <a:lnTo>
                    <a:pt x="90" y="375"/>
                  </a:lnTo>
                  <a:lnTo>
                    <a:pt x="91" y="373"/>
                  </a:lnTo>
                  <a:lnTo>
                    <a:pt x="91" y="372"/>
                  </a:lnTo>
                  <a:lnTo>
                    <a:pt x="92" y="371"/>
                  </a:lnTo>
                  <a:lnTo>
                    <a:pt x="93" y="370"/>
                  </a:lnTo>
                  <a:lnTo>
                    <a:pt x="93" y="368"/>
                  </a:lnTo>
                  <a:lnTo>
                    <a:pt x="94" y="367"/>
                  </a:lnTo>
                  <a:lnTo>
                    <a:pt x="94" y="366"/>
                  </a:lnTo>
                  <a:lnTo>
                    <a:pt x="95" y="364"/>
                  </a:lnTo>
                  <a:lnTo>
                    <a:pt x="95" y="364"/>
                  </a:lnTo>
                  <a:lnTo>
                    <a:pt x="95" y="362"/>
                  </a:lnTo>
                  <a:lnTo>
                    <a:pt x="95" y="360"/>
                  </a:lnTo>
                  <a:lnTo>
                    <a:pt x="95" y="358"/>
                  </a:lnTo>
                  <a:lnTo>
                    <a:pt x="95" y="356"/>
                  </a:lnTo>
                  <a:lnTo>
                    <a:pt x="95" y="353"/>
                  </a:lnTo>
                  <a:lnTo>
                    <a:pt x="94" y="352"/>
                  </a:lnTo>
                  <a:lnTo>
                    <a:pt x="94" y="351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7"/>
                  </a:lnTo>
                  <a:lnTo>
                    <a:pt x="93" y="346"/>
                  </a:lnTo>
                  <a:lnTo>
                    <a:pt x="92" y="345"/>
                  </a:lnTo>
                  <a:lnTo>
                    <a:pt x="89" y="344"/>
                  </a:lnTo>
                  <a:lnTo>
                    <a:pt x="88" y="344"/>
                  </a:lnTo>
                  <a:lnTo>
                    <a:pt x="87" y="343"/>
                  </a:lnTo>
                  <a:lnTo>
                    <a:pt x="85" y="341"/>
                  </a:lnTo>
                  <a:lnTo>
                    <a:pt x="84" y="341"/>
                  </a:lnTo>
                  <a:lnTo>
                    <a:pt x="83" y="340"/>
                  </a:lnTo>
                  <a:lnTo>
                    <a:pt x="81" y="339"/>
                  </a:lnTo>
                  <a:lnTo>
                    <a:pt x="82" y="337"/>
                  </a:lnTo>
                  <a:lnTo>
                    <a:pt x="83" y="335"/>
                  </a:lnTo>
                  <a:lnTo>
                    <a:pt x="84" y="332"/>
                  </a:lnTo>
                  <a:lnTo>
                    <a:pt x="85" y="330"/>
                  </a:lnTo>
                  <a:lnTo>
                    <a:pt x="86" y="329"/>
                  </a:lnTo>
                  <a:lnTo>
                    <a:pt x="87" y="328"/>
                  </a:lnTo>
                  <a:lnTo>
                    <a:pt x="87" y="327"/>
                  </a:lnTo>
                  <a:lnTo>
                    <a:pt x="88" y="326"/>
                  </a:lnTo>
                  <a:lnTo>
                    <a:pt x="89" y="325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91" y="321"/>
                  </a:lnTo>
                  <a:lnTo>
                    <a:pt x="92" y="319"/>
                  </a:lnTo>
                  <a:lnTo>
                    <a:pt x="93" y="317"/>
                  </a:lnTo>
                  <a:lnTo>
                    <a:pt x="93" y="317"/>
                  </a:lnTo>
                  <a:lnTo>
                    <a:pt x="94" y="316"/>
                  </a:lnTo>
                  <a:lnTo>
                    <a:pt x="94" y="315"/>
                  </a:lnTo>
                  <a:lnTo>
                    <a:pt x="95" y="314"/>
                  </a:lnTo>
                  <a:lnTo>
                    <a:pt x="95" y="313"/>
                  </a:lnTo>
                  <a:lnTo>
                    <a:pt x="96" y="311"/>
                  </a:lnTo>
                  <a:lnTo>
                    <a:pt x="98" y="309"/>
                  </a:lnTo>
                  <a:lnTo>
                    <a:pt x="98" y="308"/>
                  </a:lnTo>
                  <a:lnTo>
                    <a:pt x="100" y="306"/>
                  </a:lnTo>
                  <a:lnTo>
                    <a:pt x="100" y="304"/>
                  </a:lnTo>
                  <a:lnTo>
                    <a:pt x="101" y="303"/>
                  </a:lnTo>
                  <a:lnTo>
                    <a:pt x="101" y="301"/>
                  </a:lnTo>
                  <a:lnTo>
                    <a:pt x="101" y="299"/>
                  </a:lnTo>
                  <a:lnTo>
                    <a:pt x="102" y="298"/>
                  </a:lnTo>
                  <a:lnTo>
                    <a:pt x="102" y="296"/>
                  </a:lnTo>
                  <a:lnTo>
                    <a:pt x="103" y="295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5" y="289"/>
                  </a:lnTo>
                  <a:lnTo>
                    <a:pt x="105" y="288"/>
                  </a:lnTo>
                  <a:lnTo>
                    <a:pt x="105" y="285"/>
                  </a:lnTo>
                  <a:lnTo>
                    <a:pt x="105" y="284"/>
                  </a:lnTo>
                  <a:lnTo>
                    <a:pt x="105" y="283"/>
                  </a:lnTo>
                  <a:lnTo>
                    <a:pt x="105" y="283"/>
                  </a:lnTo>
                  <a:lnTo>
                    <a:pt x="105" y="282"/>
                  </a:lnTo>
                  <a:lnTo>
                    <a:pt x="105" y="280"/>
                  </a:lnTo>
                  <a:lnTo>
                    <a:pt x="105" y="278"/>
                  </a:lnTo>
                  <a:lnTo>
                    <a:pt x="105" y="277"/>
                  </a:lnTo>
                  <a:lnTo>
                    <a:pt x="105" y="276"/>
                  </a:lnTo>
                  <a:lnTo>
                    <a:pt x="106" y="274"/>
                  </a:lnTo>
                  <a:lnTo>
                    <a:pt x="106" y="272"/>
                  </a:lnTo>
                  <a:lnTo>
                    <a:pt x="106" y="270"/>
                  </a:lnTo>
                  <a:lnTo>
                    <a:pt x="106" y="268"/>
                  </a:lnTo>
                  <a:lnTo>
                    <a:pt x="107" y="267"/>
                  </a:lnTo>
                  <a:lnTo>
                    <a:pt x="107" y="264"/>
                  </a:lnTo>
                  <a:lnTo>
                    <a:pt x="108" y="263"/>
                  </a:lnTo>
                  <a:lnTo>
                    <a:pt x="108" y="263"/>
                  </a:lnTo>
                  <a:lnTo>
                    <a:pt x="108" y="261"/>
                  </a:lnTo>
                  <a:lnTo>
                    <a:pt x="109" y="259"/>
                  </a:lnTo>
                  <a:lnTo>
                    <a:pt x="108" y="257"/>
                  </a:lnTo>
                  <a:lnTo>
                    <a:pt x="108" y="256"/>
                  </a:lnTo>
                  <a:lnTo>
                    <a:pt x="108" y="255"/>
                  </a:lnTo>
                  <a:lnTo>
                    <a:pt x="108" y="253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0"/>
                  </a:lnTo>
                  <a:lnTo>
                    <a:pt x="107" y="249"/>
                  </a:lnTo>
                  <a:lnTo>
                    <a:pt x="107" y="247"/>
                  </a:lnTo>
                  <a:lnTo>
                    <a:pt x="107" y="246"/>
                  </a:lnTo>
                  <a:lnTo>
                    <a:pt x="107" y="244"/>
                  </a:lnTo>
                  <a:lnTo>
                    <a:pt x="107" y="243"/>
                  </a:lnTo>
                  <a:lnTo>
                    <a:pt x="106" y="241"/>
                  </a:lnTo>
                  <a:lnTo>
                    <a:pt x="106" y="238"/>
                  </a:lnTo>
                  <a:lnTo>
                    <a:pt x="108" y="238"/>
                  </a:lnTo>
                  <a:lnTo>
                    <a:pt x="109" y="238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4" y="238"/>
                  </a:lnTo>
                  <a:lnTo>
                    <a:pt x="115" y="238"/>
                  </a:lnTo>
                  <a:lnTo>
                    <a:pt x="117" y="237"/>
                  </a:lnTo>
                  <a:lnTo>
                    <a:pt x="120" y="237"/>
                  </a:lnTo>
                  <a:lnTo>
                    <a:pt x="122" y="235"/>
                  </a:lnTo>
                  <a:lnTo>
                    <a:pt x="124" y="234"/>
                  </a:lnTo>
                  <a:lnTo>
                    <a:pt x="125" y="234"/>
                  </a:lnTo>
                  <a:lnTo>
                    <a:pt x="127" y="232"/>
                  </a:lnTo>
                  <a:lnTo>
                    <a:pt x="128" y="231"/>
                  </a:lnTo>
                  <a:lnTo>
                    <a:pt x="130" y="230"/>
                  </a:lnTo>
                  <a:lnTo>
                    <a:pt x="131" y="229"/>
                  </a:lnTo>
                  <a:lnTo>
                    <a:pt x="131" y="229"/>
                  </a:lnTo>
                  <a:lnTo>
                    <a:pt x="131" y="227"/>
                  </a:lnTo>
                  <a:lnTo>
                    <a:pt x="131" y="225"/>
                  </a:lnTo>
                  <a:lnTo>
                    <a:pt x="130" y="223"/>
                  </a:lnTo>
                  <a:lnTo>
                    <a:pt x="130" y="222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6"/>
                  </a:lnTo>
                  <a:lnTo>
                    <a:pt x="130" y="214"/>
                  </a:lnTo>
                  <a:lnTo>
                    <a:pt x="130" y="213"/>
                  </a:lnTo>
                  <a:lnTo>
                    <a:pt x="132" y="211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5" y="209"/>
                  </a:lnTo>
                  <a:lnTo>
                    <a:pt x="136" y="207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3"/>
                  </a:lnTo>
                  <a:lnTo>
                    <a:pt x="138" y="201"/>
                  </a:lnTo>
                  <a:lnTo>
                    <a:pt x="139" y="201"/>
                  </a:lnTo>
                  <a:lnTo>
                    <a:pt x="140" y="199"/>
                  </a:lnTo>
                  <a:lnTo>
                    <a:pt x="141" y="197"/>
                  </a:lnTo>
                  <a:lnTo>
                    <a:pt x="141" y="197"/>
                  </a:lnTo>
                  <a:lnTo>
                    <a:pt x="142" y="195"/>
                  </a:lnTo>
                  <a:lnTo>
                    <a:pt x="143" y="194"/>
                  </a:lnTo>
                  <a:lnTo>
                    <a:pt x="143" y="192"/>
                  </a:lnTo>
                  <a:lnTo>
                    <a:pt x="144" y="190"/>
                  </a:lnTo>
                  <a:lnTo>
                    <a:pt x="145" y="188"/>
                  </a:lnTo>
                  <a:lnTo>
                    <a:pt x="146" y="187"/>
                  </a:lnTo>
                  <a:lnTo>
                    <a:pt x="148" y="185"/>
                  </a:lnTo>
                  <a:lnTo>
                    <a:pt x="148" y="185"/>
                  </a:lnTo>
                  <a:lnTo>
                    <a:pt x="149" y="183"/>
                  </a:lnTo>
                  <a:lnTo>
                    <a:pt x="151" y="181"/>
                  </a:lnTo>
                  <a:lnTo>
                    <a:pt x="152" y="181"/>
                  </a:lnTo>
                  <a:lnTo>
                    <a:pt x="153" y="179"/>
                  </a:lnTo>
                  <a:lnTo>
                    <a:pt x="154" y="179"/>
                  </a:lnTo>
                  <a:lnTo>
                    <a:pt x="154" y="178"/>
                  </a:lnTo>
                  <a:lnTo>
                    <a:pt x="154" y="177"/>
                  </a:lnTo>
                  <a:lnTo>
                    <a:pt x="154" y="175"/>
                  </a:lnTo>
                  <a:lnTo>
                    <a:pt x="154" y="175"/>
                  </a:lnTo>
                  <a:lnTo>
                    <a:pt x="154" y="172"/>
                  </a:lnTo>
                  <a:lnTo>
                    <a:pt x="154" y="171"/>
                  </a:lnTo>
                  <a:lnTo>
                    <a:pt x="154" y="170"/>
                  </a:lnTo>
                  <a:lnTo>
                    <a:pt x="154" y="169"/>
                  </a:lnTo>
                  <a:lnTo>
                    <a:pt x="153" y="167"/>
                  </a:lnTo>
                  <a:lnTo>
                    <a:pt x="152" y="165"/>
                  </a:lnTo>
                  <a:lnTo>
                    <a:pt x="151" y="163"/>
                  </a:lnTo>
                  <a:lnTo>
                    <a:pt x="151" y="162"/>
                  </a:lnTo>
                  <a:lnTo>
                    <a:pt x="149" y="159"/>
                  </a:lnTo>
                  <a:lnTo>
                    <a:pt x="148" y="158"/>
                  </a:lnTo>
                  <a:lnTo>
                    <a:pt x="148" y="157"/>
                  </a:lnTo>
                  <a:lnTo>
                    <a:pt x="146" y="154"/>
                  </a:lnTo>
                  <a:lnTo>
                    <a:pt x="146" y="152"/>
                  </a:lnTo>
                  <a:lnTo>
                    <a:pt x="147" y="151"/>
                  </a:lnTo>
                  <a:lnTo>
                    <a:pt x="148" y="148"/>
                  </a:lnTo>
                  <a:lnTo>
                    <a:pt x="150" y="148"/>
                  </a:lnTo>
                  <a:lnTo>
                    <a:pt x="151" y="148"/>
                  </a:lnTo>
                  <a:lnTo>
                    <a:pt x="153" y="147"/>
                  </a:lnTo>
                  <a:lnTo>
                    <a:pt x="154" y="147"/>
                  </a:lnTo>
                  <a:lnTo>
                    <a:pt x="155" y="146"/>
                  </a:lnTo>
                  <a:lnTo>
                    <a:pt x="156" y="143"/>
                  </a:lnTo>
                  <a:lnTo>
                    <a:pt x="156" y="142"/>
                  </a:lnTo>
                  <a:lnTo>
                    <a:pt x="157" y="140"/>
                  </a:lnTo>
                  <a:lnTo>
                    <a:pt x="158" y="138"/>
                  </a:lnTo>
                  <a:lnTo>
                    <a:pt x="158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60" y="131"/>
                  </a:lnTo>
                  <a:lnTo>
                    <a:pt x="160" y="128"/>
                  </a:lnTo>
                  <a:lnTo>
                    <a:pt x="160" y="127"/>
                  </a:lnTo>
                  <a:lnTo>
                    <a:pt x="161" y="126"/>
                  </a:lnTo>
                  <a:lnTo>
                    <a:pt x="161" y="124"/>
                  </a:lnTo>
                  <a:lnTo>
                    <a:pt x="161" y="123"/>
                  </a:lnTo>
                  <a:lnTo>
                    <a:pt x="162" y="122"/>
                  </a:lnTo>
                  <a:lnTo>
                    <a:pt x="163" y="120"/>
                  </a:lnTo>
                  <a:lnTo>
                    <a:pt x="165" y="119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7" y="118"/>
                  </a:lnTo>
                  <a:lnTo>
                    <a:pt x="168" y="116"/>
                  </a:lnTo>
                  <a:lnTo>
                    <a:pt x="169" y="116"/>
                  </a:lnTo>
                  <a:lnTo>
                    <a:pt x="170" y="115"/>
                  </a:lnTo>
                  <a:lnTo>
                    <a:pt x="172" y="113"/>
                  </a:lnTo>
                  <a:lnTo>
                    <a:pt x="172" y="112"/>
                  </a:lnTo>
                  <a:lnTo>
                    <a:pt x="173" y="110"/>
                  </a:lnTo>
                  <a:lnTo>
                    <a:pt x="174" y="109"/>
                  </a:lnTo>
                  <a:lnTo>
                    <a:pt x="176" y="110"/>
                  </a:lnTo>
                  <a:lnTo>
                    <a:pt x="177" y="110"/>
                  </a:lnTo>
                  <a:lnTo>
                    <a:pt x="178" y="111"/>
                  </a:lnTo>
                  <a:lnTo>
                    <a:pt x="179" y="111"/>
                  </a:lnTo>
                  <a:lnTo>
                    <a:pt x="181" y="112"/>
                  </a:lnTo>
                  <a:lnTo>
                    <a:pt x="182" y="113"/>
                  </a:lnTo>
                  <a:lnTo>
                    <a:pt x="184" y="114"/>
                  </a:lnTo>
                  <a:lnTo>
                    <a:pt x="185" y="115"/>
                  </a:lnTo>
                  <a:lnTo>
                    <a:pt x="187" y="116"/>
                  </a:lnTo>
                  <a:lnTo>
                    <a:pt x="188" y="117"/>
                  </a:lnTo>
                  <a:lnTo>
                    <a:pt x="189" y="118"/>
                  </a:lnTo>
                  <a:lnTo>
                    <a:pt x="190" y="116"/>
                  </a:lnTo>
                  <a:lnTo>
                    <a:pt x="191" y="115"/>
                  </a:lnTo>
                  <a:lnTo>
                    <a:pt x="191" y="113"/>
                  </a:lnTo>
                  <a:lnTo>
                    <a:pt x="192" y="112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2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8"/>
                  </a:lnTo>
                  <a:lnTo>
                    <a:pt x="194" y="106"/>
                  </a:lnTo>
                  <a:lnTo>
                    <a:pt x="194" y="104"/>
                  </a:lnTo>
                  <a:lnTo>
                    <a:pt x="194" y="103"/>
                  </a:lnTo>
                  <a:lnTo>
                    <a:pt x="195" y="103"/>
                  </a:lnTo>
                  <a:lnTo>
                    <a:pt x="194" y="101"/>
                  </a:lnTo>
                  <a:lnTo>
                    <a:pt x="194" y="99"/>
                  </a:lnTo>
                  <a:lnTo>
                    <a:pt x="194" y="99"/>
                  </a:lnTo>
                  <a:lnTo>
                    <a:pt x="194" y="98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3" y="93"/>
                  </a:lnTo>
                  <a:lnTo>
                    <a:pt x="193" y="91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3" y="87"/>
                  </a:lnTo>
                  <a:lnTo>
                    <a:pt x="193" y="86"/>
                  </a:lnTo>
                  <a:lnTo>
                    <a:pt x="193" y="85"/>
                  </a:lnTo>
                  <a:lnTo>
                    <a:pt x="193" y="84"/>
                  </a:lnTo>
                  <a:lnTo>
                    <a:pt x="193" y="84"/>
                  </a:lnTo>
                  <a:lnTo>
                    <a:pt x="193" y="83"/>
                  </a:lnTo>
                  <a:lnTo>
                    <a:pt x="193" y="81"/>
                  </a:lnTo>
                  <a:lnTo>
                    <a:pt x="195" y="80"/>
                  </a:lnTo>
                  <a:lnTo>
                    <a:pt x="197" y="79"/>
                  </a:lnTo>
                  <a:lnTo>
                    <a:pt x="198" y="78"/>
                  </a:lnTo>
                  <a:lnTo>
                    <a:pt x="200" y="77"/>
                  </a:lnTo>
                  <a:lnTo>
                    <a:pt x="201" y="78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5" y="82"/>
                  </a:lnTo>
                  <a:lnTo>
                    <a:pt x="207" y="82"/>
                  </a:lnTo>
                  <a:lnTo>
                    <a:pt x="208" y="82"/>
                  </a:lnTo>
                  <a:lnTo>
                    <a:pt x="210" y="82"/>
                  </a:lnTo>
                  <a:lnTo>
                    <a:pt x="212" y="81"/>
                  </a:lnTo>
                  <a:lnTo>
                    <a:pt x="214" y="81"/>
                  </a:lnTo>
                  <a:lnTo>
                    <a:pt x="215" y="81"/>
                  </a:lnTo>
                  <a:lnTo>
                    <a:pt x="216" y="82"/>
                  </a:lnTo>
                  <a:lnTo>
                    <a:pt x="217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2" y="84"/>
                  </a:lnTo>
                  <a:lnTo>
                    <a:pt x="223" y="84"/>
                  </a:lnTo>
                  <a:lnTo>
                    <a:pt x="225" y="85"/>
                  </a:lnTo>
                  <a:lnTo>
                    <a:pt x="226" y="86"/>
                  </a:lnTo>
                  <a:lnTo>
                    <a:pt x="227" y="86"/>
                  </a:lnTo>
                  <a:lnTo>
                    <a:pt x="230" y="87"/>
                  </a:lnTo>
                  <a:lnTo>
                    <a:pt x="231" y="88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4" y="89"/>
                  </a:lnTo>
                  <a:lnTo>
                    <a:pt x="237" y="90"/>
                  </a:lnTo>
                  <a:lnTo>
                    <a:pt x="237" y="88"/>
                  </a:lnTo>
                  <a:lnTo>
                    <a:pt x="238" y="88"/>
                  </a:lnTo>
                  <a:lnTo>
                    <a:pt x="238" y="87"/>
                  </a:lnTo>
                  <a:lnTo>
                    <a:pt x="239" y="87"/>
                  </a:lnTo>
                  <a:lnTo>
                    <a:pt x="240" y="85"/>
                  </a:lnTo>
                  <a:lnTo>
                    <a:pt x="240" y="84"/>
                  </a:lnTo>
                  <a:lnTo>
                    <a:pt x="241" y="84"/>
                  </a:lnTo>
                  <a:lnTo>
                    <a:pt x="241" y="83"/>
                  </a:lnTo>
                  <a:lnTo>
                    <a:pt x="243" y="80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36" y="77"/>
                  </a:lnTo>
                  <a:lnTo>
                    <a:pt x="237" y="75"/>
                  </a:lnTo>
                  <a:lnTo>
                    <a:pt x="239" y="74"/>
                  </a:lnTo>
                  <a:lnTo>
                    <a:pt x="239" y="73"/>
                  </a:lnTo>
                  <a:lnTo>
                    <a:pt x="241" y="71"/>
                  </a:lnTo>
                  <a:lnTo>
                    <a:pt x="241" y="69"/>
                  </a:lnTo>
                  <a:lnTo>
                    <a:pt x="242" y="68"/>
                  </a:lnTo>
                  <a:lnTo>
                    <a:pt x="242" y="66"/>
                  </a:lnTo>
                  <a:lnTo>
                    <a:pt x="243" y="64"/>
                  </a:lnTo>
                  <a:lnTo>
                    <a:pt x="243" y="62"/>
                  </a:lnTo>
                  <a:lnTo>
                    <a:pt x="244" y="61"/>
                  </a:lnTo>
                  <a:lnTo>
                    <a:pt x="244" y="60"/>
                  </a:lnTo>
                  <a:lnTo>
                    <a:pt x="244" y="59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4"/>
                  </a:lnTo>
                  <a:lnTo>
                    <a:pt x="243" y="53"/>
                  </a:lnTo>
                  <a:lnTo>
                    <a:pt x="242" y="52"/>
                  </a:lnTo>
                  <a:lnTo>
                    <a:pt x="241" y="51"/>
                  </a:lnTo>
                  <a:lnTo>
                    <a:pt x="241" y="50"/>
                  </a:lnTo>
                  <a:lnTo>
                    <a:pt x="240" y="49"/>
                  </a:lnTo>
                  <a:lnTo>
                    <a:pt x="238" y="47"/>
                  </a:lnTo>
                  <a:lnTo>
                    <a:pt x="237" y="46"/>
                  </a:lnTo>
                  <a:lnTo>
                    <a:pt x="236" y="45"/>
                  </a:lnTo>
                  <a:lnTo>
                    <a:pt x="238" y="44"/>
                  </a:lnTo>
                  <a:lnTo>
                    <a:pt x="239" y="44"/>
                  </a:lnTo>
                  <a:lnTo>
                    <a:pt x="242" y="44"/>
                  </a:lnTo>
                  <a:lnTo>
                    <a:pt x="244" y="43"/>
                  </a:lnTo>
                  <a:lnTo>
                    <a:pt x="245" y="43"/>
                  </a:lnTo>
                  <a:lnTo>
                    <a:pt x="246" y="43"/>
                  </a:lnTo>
                  <a:lnTo>
                    <a:pt x="248" y="43"/>
                  </a:lnTo>
                  <a:lnTo>
                    <a:pt x="248" y="43"/>
                  </a:lnTo>
                  <a:lnTo>
                    <a:pt x="249" y="42"/>
                  </a:lnTo>
                  <a:lnTo>
                    <a:pt x="249" y="41"/>
                  </a:lnTo>
                  <a:lnTo>
                    <a:pt x="249" y="41"/>
                  </a:lnTo>
                  <a:lnTo>
                    <a:pt x="249" y="41"/>
                  </a:lnTo>
                  <a:lnTo>
                    <a:pt x="249" y="40"/>
                  </a:lnTo>
                  <a:lnTo>
                    <a:pt x="250" y="40"/>
                  </a:lnTo>
                  <a:lnTo>
                    <a:pt x="250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4" y="40"/>
                  </a:lnTo>
                  <a:lnTo>
                    <a:pt x="255" y="41"/>
                  </a:lnTo>
                  <a:lnTo>
                    <a:pt x="255" y="41"/>
                  </a:lnTo>
                  <a:lnTo>
                    <a:pt x="257" y="43"/>
                  </a:lnTo>
                  <a:lnTo>
                    <a:pt x="259" y="43"/>
                  </a:lnTo>
                  <a:lnTo>
                    <a:pt x="260" y="41"/>
                  </a:lnTo>
                  <a:lnTo>
                    <a:pt x="260" y="39"/>
                  </a:lnTo>
                  <a:lnTo>
                    <a:pt x="259" y="38"/>
                  </a:lnTo>
                  <a:lnTo>
                    <a:pt x="258" y="37"/>
                  </a:lnTo>
                  <a:lnTo>
                    <a:pt x="258" y="36"/>
                  </a:lnTo>
                  <a:lnTo>
                    <a:pt x="257" y="35"/>
                  </a:lnTo>
                  <a:lnTo>
                    <a:pt x="257" y="34"/>
                  </a:lnTo>
                  <a:lnTo>
                    <a:pt x="257" y="32"/>
                  </a:lnTo>
                  <a:lnTo>
                    <a:pt x="257" y="32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59" y="29"/>
                  </a:lnTo>
                  <a:lnTo>
                    <a:pt x="261" y="27"/>
                  </a:lnTo>
                  <a:lnTo>
                    <a:pt x="262" y="25"/>
                  </a:lnTo>
                  <a:lnTo>
                    <a:pt x="263" y="25"/>
                  </a:lnTo>
                  <a:lnTo>
                    <a:pt x="265" y="26"/>
                  </a:lnTo>
                  <a:lnTo>
                    <a:pt x="266" y="26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0" y="26"/>
                  </a:lnTo>
                  <a:lnTo>
                    <a:pt x="271" y="27"/>
                  </a:lnTo>
                  <a:lnTo>
                    <a:pt x="272" y="28"/>
                  </a:lnTo>
                  <a:lnTo>
                    <a:pt x="272" y="29"/>
                  </a:lnTo>
                  <a:lnTo>
                    <a:pt x="273" y="29"/>
                  </a:lnTo>
                  <a:lnTo>
                    <a:pt x="273" y="30"/>
                  </a:lnTo>
                  <a:lnTo>
                    <a:pt x="275" y="32"/>
                  </a:lnTo>
                  <a:lnTo>
                    <a:pt x="275" y="33"/>
                  </a:lnTo>
                  <a:lnTo>
                    <a:pt x="276" y="33"/>
                  </a:lnTo>
                  <a:lnTo>
                    <a:pt x="277" y="35"/>
                  </a:lnTo>
                  <a:lnTo>
                    <a:pt x="278" y="36"/>
                  </a:lnTo>
                  <a:lnTo>
                    <a:pt x="279" y="37"/>
                  </a:lnTo>
                  <a:lnTo>
                    <a:pt x="279" y="37"/>
                  </a:lnTo>
                  <a:lnTo>
                    <a:pt x="280" y="38"/>
                  </a:lnTo>
                  <a:lnTo>
                    <a:pt x="281" y="39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82" y="41"/>
                  </a:lnTo>
                  <a:lnTo>
                    <a:pt x="283" y="42"/>
                  </a:lnTo>
                  <a:lnTo>
                    <a:pt x="283" y="43"/>
                  </a:lnTo>
                  <a:lnTo>
                    <a:pt x="285" y="45"/>
                  </a:lnTo>
                  <a:lnTo>
                    <a:pt x="286" y="46"/>
                  </a:lnTo>
                  <a:lnTo>
                    <a:pt x="286" y="47"/>
                  </a:lnTo>
                  <a:lnTo>
                    <a:pt x="286" y="47"/>
                  </a:lnTo>
                  <a:lnTo>
                    <a:pt x="286" y="48"/>
                  </a:lnTo>
                  <a:lnTo>
                    <a:pt x="288" y="51"/>
                  </a:lnTo>
                  <a:lnTo>
                    <a:pt x="289" y="51"/>
                  </a:lnTo>
                  <a:lnTo>
                    <a:pt x="290" y="54"/>
                  </a:lnTo>
                  <a:lnTo>
                    <a:pt x="291" y="54"/>
                  </a:lnTo>
                  <a:lnTo>
                    <a:pt x="291" y="55"/>
                  </a:lnTo>
                  <a:lnTo>
                    <a:pt x="291" y="56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92" y="61"/>
                  </a:lnTo>
                  <a:lnTo>
                    <a:pt x="293" y="60"/>
                  </a:lnTo>
                  <a:lnTo>
                    <a:pt x="293" y="60"/>
                  </a:lnTo>
                  <a:lnTo>
                    <a:pt x="294" y="60"/>
                  </a:lnTo>
                  <a:lnTo>
                    <a:pt x="295" y="59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8" y="59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4" y="61"/>
                  </a:lnTo>
                  <a:lnTo>
                    <a:pt x="306" y="61"/>
                  </a:lnTo>
                  <a:lnTo>
                    <a:pt x="307" y="60"/>
                  </a:lnTo>
                  <a:lnTo>
                    <a:pt x="308" y="60"/>
                  </a:lnTo>
                  <a:lnTo>
                    <a:pt x="308" y="61"/>
                  </a:lnTo>
                  <a:lnTo>
                    <a:pt x="309" y="61"/>
                  </a:lnTo>
                  <a:lnTo>
                    <a:pt x="309" y="61"/>
                  </a:lnTo>
                  <a:lnTo>
                    <a:pt x="310" y="62"/>
                  </a:lnTo>
                  <a:lnTo>
                    <a:pt x="311" y="63"/>
                  </a:lnTo>
                  <a:lnTo>
                    <a:pt x="312" y="64"/>
                  </a:lnTo>
                  <a:lnTo>
                    <a:pt x="313" y="63"/>
                  </a:lnTo>
                  <a:lnTo>
                    <a:pt x="313" y="63"/>
                  </a:lnTo>
                  <a:lnTo>
                    <a:pt x="313" y="63"/>
                  </a:lnTo>
                  <a:lnTo>
                    <a:pt x="315" y="61"/>
                  </a:lnTo>
                  <a:lnTo>
                    <a:pt x="315" y="61"/>
                  </a:lnTo>
                  <a:lnTo>
                    <a:pt x="315" y="61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7" y="59"/>
                  </a:lnTo>
                  <a:lnTo>
                    <a:pt x="319" y="59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2" y="58"/>
                  </a:lnTo>
                  <a:lnTo>
                    <a:pt x="323" y="57"/>
                  </a:lnTo>
                  <a:lnTo>
                    <a:pt x="324" y="54"/>
                  </a:lnTo>
                  <a:lnTo>
                    <a:pt x="324" y="53"/>
                  </a:lnTo>
                  <a:lnTo>
                    <a:pt x="324" y="52"/>
                  </a:lnTo>
                  <a:lnTo>
                    <a:pt x="324" y="50"/>
                  </a:lnTo>
                  <a:lnTo>
                    <a:pt x="325" y="49"/>
                  </a:lnTo>
                  <a:lnTo>
                    <a:pt x="326" y="48"/>
                  </a:lnTo>
                  <a:lnTo>
                    <a:pt x="328" y="48"/>
                  </a:lnTo>
                  <a:lnTo>
                    <a:pt x="329" y="49"/>
                  </a:lnTo>
                  <a:lnTo>
                    <a:pt x="330" y="49"/>
                  </a:lnTo>
                  <a:lnTo>
                    <a:pt x="331" y="51"/>
                  </a:lnTo>
                  <a:lnTo>
                    <a:pt x="333" y="50"/>
                  </a:lnTo>
                  <a:lnTo>
                    <a:pt x="333" y="53"/>
                  </a:lnTo>
                  <a:lnTo>
                    <a:pt x="334" y="53"/>
                  </a:lnTo>
                  <a:lnTo>
                    <a:pt x="335" y="53"/>
                  </a:lnTo>
                  <a:lnTo>
                    <a:pt x="335" y="53"/>
                  </a:lnTo>
                  <a:lnTo>
                    <a:pt x="336" y="54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8" y="54"/>
                  </a:lnTo>
                  <a:lnTo>
                    <a:pt x="340" y="55"/>
                  </a:lnTo>
                  <a:lnTo>
                    <a:pt x="340" y="55"/>
                  </a:lnTo>
                  <a:lnTo>
                    <a:pt x="341" y="55"/>
                  </a:lnTo>
                  <a:lnTo>
                    <a:pt x="342" y="55"/>
                  </a:lnTo>
                  <a:lnTo>
                    <a:pt x="342" y="55"/>
                  </a:lnTo>
                  <a:lnTo>
                    <a:pt x="344" y="55"/>
                  </a:lnTo>
                  <a:lnTo>
                    <a:pt x="345" y="56"/>
                  </a:lnTo>
                  <a:lnTo>
                    <a:pt x="345" y="56"/>
                  </a:lnTo>
                  <a:lnTo>
                    <a:pt x="346" y="56"/>
                  </a:lnTo>
                  <a:lnTo>
                    <a:pt x="347" y="57"/>
                  </a:lnTo>
                  <a:lnTo>
                    <a:pt x="348" y="57"/>
                  </a:lnTo>
                  <a:lnTo>
                    <a:pt x="349" y="58"/>
                  </a:lnTo>
                  <a:lnTo>
                    <a:pt x="350" y="58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1" y="60"/>
                  </a:lnTo>
                  <a:lnTo>
                    <a:pt x="352" y="62"/>
                  </a:lnTo>
                  <a:lnTo>
                    <a:pt x="353" y="63"/>
                  </a:lnTo>
                  <a:lnTo>
                    <a:pt x="353" y="62"/>
                  </a:lnTo>
                  <a:lnTo>
                    <a:pt x="353" y="61"/>
                  </a:lnTo>
                  <a:lnTo>
                    <a:pt x="353" y="61"/>
                  </a:lnTo>
                  <a:lnTo>
                    <a:pt x="353" y="59"/>
                  </a:lnTo>
                  <a:lnTo>
                    <a:pt x="353" y="59"/>
                  </a:lnTo>
                  <a:lnTo>
                    <a:pt x="353" y="59"/>
                  </a:lnTo>
                  <a:lnTo>
                    <a:pt x="353" y="59"/>
                  </a:lnTo>
                  <a:lnTo>
                    <a:pt x="353" y="59"/>
                  </a:lnTo>
                  <a:lnTo>
                    <a:pt x="354" y="59"/>
                  </a:lnTo>
                  <a:lnTo>
                    <a:pt x="354" y="59"/>
                  </a:lnTo>
                  <a:lnTo>
                    <a:pt x="354" y="58"/>
                  </a:lnTo>
                  <a:lnTo>
                    <a:pt x="354" y="59"/>
                  </a:lnTo>
                  <a:lnTo>
                    <a:pt x="354" y="59"/>
                  </a:lnTo>
                  <a:lnTo>
                    <a:pt x="355" y="59"/>
                  </a:lnTo>
                  <a:lnTo>
                    <a:pt x="355" y="58"/>
                  </a:lnTo>
                  <a:lnTo>
                    <a:pt x="355" y="58"/>
                  </a:lnTo>
                  <a:lnTo>
                    <a:pt x="356" y="58"/>
                  </a:lnTo>
                  <a:lnTo>
                    <a:pt x="356" y="58"/>
                  </a:lnTo>
                  <a:lnTo>
                    <a:pt x="356" y="58"/>
                  </a:lnTo>
                  <a:lnTo>
                    <a:pt x="356" y="58"/>
                  </a:lnTo>
                  <a:lnTo>
                    <a:pt x="356" y="57"/>
                  </a:lnTo>
                  <a:lnTo>
                    <a:pt x="356" y="57"/>
                  </a:lnTo>
                  <a:lnTo>
                    <a:pt x="357" y="56"/>
                  </a:lnTo>
                  <a:lnTo>
                    <a:pt x="357" y="55"/>
                  </a:lnTo>
                  <a:lnTo>
                    <a:pt x="357" y="55"/>
                  </a:lnTo>
                  <a:lnTo>
                    <a:pt x="357" y="54"/>
                  </a:lnTo>
                  <a:lnTo>
                    <a:pt x="357" y="54"/>
                  </a:lnTo>
                  <a:lnTo>
                    <a:pt x="356" y="54"/>
                  </a:lnTo>
                  <a:lnTo>
                    <a:pt x="356" y="53"/>
                  </a:lnTo>
                  <a:lnTo>
                    <a:pt x="356" y="52"/>
                  </a:lnTo>
                  <a:lnTo>
                    <a:pt x="356" y="52"/>
                  </a:lnTo>
                  <a:lnTo>
                    <a:pt x="357" y="51"/>
                  </a:lnTo>
                  <a:lnTo>
                    <a:pt x="356" y="51"/>
                  </a:lnTo>
                  <a:lnTo>
                    <a:pt x="356" y="51"/>
                  </a:lnTo>
                  <a:lnTo>
                    <a:pt x="356" y="49"/>
                  </a:lnTo>
                  <a:lnTo>
                    <a:pt x="356" y="46"/>
                  </a:lnTo>
                  <a:lnTo>
                    <a:pt x="357" y="45"/>
                  </a:lnTo>
                  <a:lnTo>
                    <a:pt x="358" y="44"/>
                  </a:lnTo>
                  <a:lnTo>
                    <a:pt x="358" y="44"/>
                  </a:lnTo>
                  <a:lnTo>
                    <a:pt x="358" y="43"/>
                  </a:lnTo>
                  <a:lnTo>
                    <a:pt x="358" y="43"/>
                  </a:lnTo>
                  <a:lnTo>
                    <a:pt x="358" y="42"/>
                  </a:lnTo>
                  <a:lnTo>
                    <a:pt x="359" y="42"/>
                  </a:lnTo>
                  <a:lnTo>
                    <a:pt x="360" y="40"/>
                  </a:lnTo>
                  <a:lnTo>
                    <a:pt x="361" y="40"/>
                  </a:lnTo>
                  <a:lnTo>
                    <a:pt x="361" y="39"/>
                  </a:lnTo>
                  <a:lnTo>
                    <a:pt x="361" y="39"/>
                  </a:lnTo>
                  <a:lnTo>
                    <a:pt x="363" y="38"/>
                  </a:lnTo>
                  <a:lnTo>
                    <a:pt x="364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6" y="39"/>
                  </a:lnTo>
                  <a:lnTo>
                    <a:pt x="366" y="38"/>
                  </a:lnTo>
                  <a:lnTo>
                    <a:pt x="366" y="38"/>
                  </a:lnTo>
                  <a:lnTo>
                    <a:pt x="366" y="37"/>
                  </a:lnTo>
                  <a:lnTo>
                    <a:pt x="367" y="37"/>
                  </a:lnTo>
                  <a:lnTo>
                    <a:pt x="367" y="37"/>
                  </a:lnTo>
                  <a:lnTo>
                    <a:pt x="367" y="34"/>
                  </a:lnTo>
                  <a:lnTo>
                    <a:pt x="367" y="33"/>
                  </a:lnTo>
                  <a:lnTo>
                    <a:pt x="367" y="32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368" y="29"/>
                  </a:lnTo>
                  <a:lnTo>
                    <a:pt x="368" y="29"/>
                  </a:lnTo>
                  <a:lnTo>
                    <a:pt x="368" y="29"/>
                  </a:lnTo>
                  <a:lnTo>
                    <a:pt x="368" y="29"/>
                  </a:lnTo>
                  <a:lnTo>
                    <a:pt x="367" y="28"/>
                  </a:lnTo>
                  <a:lnTo>
                    <a:pt x="367" y="27"/>
                  </a:lnTo>
                  <a:lnTo>
                    <a:pt x="367" y="26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6" y="23"/>
                  </a:lnTo>
                  <a:lnTo>
                    <a:pt x="366" y="22"/>
                  </a:lnTo>
                  <a:lnTo>
                    <a:pt x="365" y="21"/>
                  </a:lnTo>
                  <a:lnTo>
                    <a:pt x="365" y="20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5" y="17"/>
                  </a:lnTo>
                  <a:lnTo>
                    <a:pt x="364" y="15"/>
                  </a:lnTo>
                  <a:lnTo>
                    <a:pt x="364" y="14"/>
                  </a:lnTo>
                  <a:lnTo>
                    <a:pt x="364" y="13"/>
                  </a:lnTo>
                  <a:lnTo>
                    <a:pt x="364" y="13"/>
                  </a:lnTo>
                  <a:lnTo>
                    <a:pt x="364" y="12"/>
                  </a:lnTo>
                  <a:lnTo>
                    <a:pt x="364" y="12"/>
                  </a:lnTo>
                  <a:lnTo>
                    <a:pt x="364" y="11"/>
                  </a:lnTo>
                  <a:lnTo>
                    <a:pt x="364" y="11"/>
                  </a:lnTo>
                  <a:lnTo>
                    <a:pt x="364" y="11"/>
                  </a:lnTo>
                  <a:lnTo>
                    <a:pt x="364" y="10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7"/>
                  </a:lnTo>
                  <a:lnTo>
                    <a:pt x="365" y="7"/>
                  </a:lnTo>
                  <a:lnTo>
                    <a:pt x="365" y="6"/>
                  </a:lnTo>
                  <a:lnTo>
                    <a:pt x="365" y="5"/>
                  </a:lnTo>
                  <a:lnTo>
                    <a:pt x="366" y="5"/>
                  </a:lnTo>
                  <a:lnTo>
                    <a:pt x="365" y="5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64" y="4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64" y="4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3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64" y="1"/>
                  </a:lnTo>
                  <a:lnTo>
                    <a:pt x="364" y="1"/>
                  </a:lnTo>
                  <a:lnTo>
                    <a:pt x="364" y="0"/>
                  </a:lnTo>
                </a:path>
              </a:pathLst>
            </a:custGeom>
            <a:noFill/>
            <a:ln w="9525" cap="flat">
              <a:solidFill>
                <a:srgbClr val="7670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04" name="Freeform 2625">
              <a:extLst>
                <a:ext uri="{FF2B5EF4-FFF2-40B4-BE49-F238E27FC236}">
                  <a16:creationId xmlns:a16="http://schemas.microsoft.com/office/drawing/2014/main" id="{00000000-0008-0000-0300-00005C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65"/>
              <a:ext cx="113" cy="63"/>
            </a:xfrm>
            <a:custGeom>
              <a:avLst/>
              <a:gdLst>
                <a:gd name="T0" fmla="*/ 1 w 113"/>
                <a:gd name="T1" fmla="*/ 47 h 63"/>
                <a:gd name="T2" fmla="*/ 1 w 113"/>
                <a:gd name="T3" fmla="*/ 44 h 63"/>
                <a:gd name="T4" fmla="*/ 3 w 113"/>
                <a:gd name="T5" fmla="*/ 39 h 63"/>
                <a:gd name="T6" fmla="*/ 1 w 113"/>
                <a:gd name="T7" fmla="*/ 36 h 63"/>
                <a:gd name="T8" fmla="*/ 1 w 113"/>
                <a:gd name="T9" fmla="*/ 34 h 63"/>
                <a:gd name="T10" fmla="*/ 3 w 113"/>
                <a:gd name="T11" fmla="*/ 31 h 63"/>
                <a:gd name="T12" fmla="*/ 5 w 113"/>
                <a:gd name="T13" fmla="*/ 29 h 63"/>
                <a:gd name="T14" fmla="*/ 7 w 113"/>
                <a:gd name="T15" fmla="*/ 26 h 63"/>
                <a:gd name="T16" fmla="*/ 9 w 113"/>
                <a:gd name="T17" fmla="*/ 21 h 63"/>
                <a:gd name="T18" fmla="*/ 10 w 113"/>
                <a:gd name="T19" fmla="*/ 17 h 63"/>
                <a:gd name="T20" fmla="*/ 12 w 113"/>
                <a:gd name="T21" fmla="*/ 15 h 63"/>
                <a:gd name="T22" fmla="*/ 18 w 113"/>
                <a:gd name="T23" fmla="*/ 13 h 63"/>
                <a:gd name="T24" fmla="*/ 20 w 113"/>
                <a:gd name="T25" fmla="*/ 14 h 63"/>
                <a:gd name="T26" fmla="*/ 22 w 113"/>
                <a:gd name="T27" fmla="*/ 15 h 63"/>
                <a:gd name="T28" fmla="*/ 23 w 113"/>
                <a:gd name="T29" fmla="*/ 14 h 63"/>
                <a:gd name="T30" fmla="*/ 27 w 113"/>
                <a:gd name="T31" fmla="*/ 12 h 63"/>
                <a:gd name="T32" fmla="*/ 28 w 113"/>
                <a:gd name="T33" fmla="*/ 11 h 63"/>
                <a:gd name="T34" fmla="*/ 28 w 113"/>
                <a:gd name="T35" fmla="*/ 9 h 63"/>
                <a:gd name="T36" fmla="*/ 31 w 113"/>
                <a:gd name="T37" fmla="*/ 6 h 63"/>
                <a:gd name="T38" fmla="*/ 33 w 113"/>
                <a:gd name="T39" fmla="*/ 2 h 63"/>
                <a:gd name="T40" fmla="*/ 36 w 113"/>
                <a:gd name="T41" fmla="*/ 2 h 63"/>
                <a:gd name="T42" fmla="*/ 41 w 113"/>
                <a:gd name="T43" fmla="*/ 2 h 63"/>
                <a:gd name="T44" fmla="*/ 43 w 113"/>
                <a:gd name="T45" fmla="*/ 5 h 63"/>
                <a:gd name="T46" fmla="*/ 46 w 113"/>
                <a:gd name="T47" fmla="*/ 9 h 63"/>
                <a:gd name="T48" fmla="*/ 52 w 113"/>
                <a:gd name="T49" fmla="*/ 11 h 63"/>
                <a:gd name="T50" fmla="*/ 54 w 113"/>
                <a:gd name="T51" fmla="*/ 15 h 63"/>
                <a:gd name="T52" fmla="*/ 59 w 113"/>
                <a:gd name="T53" fmla="*/ 16 h 63"/>
                <a:gd name="T54" fmla="*/ 66 w 113"/>
                <a:gd name="T55" fmla="*/ 18 h 63"/>
                <a:gd name="T56" fmla="*/ 72 w 113"/>
                <a:gd name="T57" fmla="*/ 19 h 63"/>
                <a:gd name="T58" fmla="*/ 74 w 113"/>
                <a:gd name="T59" fmla="*/ 23 h 63"/>
                <a:gd name="T60" fmla="*/ 76 w 113"/>
                <a:gd name="T61" fmla="*/ 26 h 63"/>
                <a:gd name="T62" fmla="*/ 78 w 113"/>
                <a:gd name="T63" fmla="*/ 29 h 63"/>
                <a:gd name="T64" fmla="*/ 78 w 113"/>
                <a:gd name="T65" fmla="*/ 35 h 63"/>
                <a:gd name="T66" fmla="*/ 76 w 113"/>
                <a:gd name="T67" fmla="*/ 43 h 63"/>
                <a:gd name="T68" fmla="*/ 72 w 113"/>
                <a:gd name="T69" fmla="*/ 51 h 63"/>
                <a:gd name="T70" fmla="*/ 73 w 113"/>
                <a:gd name="T71" fmla="*/ 58 h 63"/>
                <a:gd name="T72" fmla="*/ 77 w 113"/>
                <a:gd name="T73" fmla="*/ 61 h 63"/>
                <a:gd name="T74" fmla="*/ 78 w 113"/>
                <a:gd name="T75" fmla="*/ 62 h 63"/>
                <a:gd name="T76" fmla="*/ 80 w 113"/>
                <a:gd name="T77" fmla="*/ 62 h 63"/>
                <a:gd name="T78" fmla="*/ 83 w 113"/>
                <a:gd name="T79" fmla="*/ 55 h 63"/>
                <a:gd name="T80" fmla="*/ 82 w 113"/>
                <a:gd name="T81" fmla="*/ 52 h 63"/>
                <a:gd name="T82" fmla="*/ 83 w 113"/>
                <a:gd name="T83" fmla="*/ 50 h 63"/>
                <a:gd name="T84" fmla="*/ 83 w 113"/>
                <a:gd name="T85" fmla="*/ 47 h 63"/>
                <a:gd name="T86" fmla="*/ 82 w 113"/>
                <a:gd name="T87" fmla="*/ 42 h 63"/>
                <a:gd name="T88" fmla="*/ 86 w 113"/>
                <a:gd name="T89" fmla="*/ 40 h 63"/>
                <a:gd name="T90" fmla="*/ 89 w 113"/>
                <a:gd name="T91" fmla="*/ 35 h 63"/>
                <a:gd name="T92" fmla="*/ 92 w 113"/>
                <a:gd name="T93" fmla="*/ 32 h 63"/>
                <a:gd name="T94" fmla="*/ 94 w 113"/>
                <a:gd name="T95" fmla="*/ 33 h 63"/>
                <a:gd name="T96" fmla="*/ 96 w 113"/>
                <a:gd name="T97" fmla="*/ 26 h 63"/>
                <a:gd name="T98" fmla="*/ 97 w 113"/>
                <a:gd name="T99" fmla="*/ 22 h 63"/>
                <a:gd name="T100" fmla="*/ 95 w 113"/>
                <a:gd name="T101" fmla="*/ 19 h 63"/>
                <a:gd name="T102" fmla="*/ 94 w 113"/>
                <a:gd name="T103" fmla="*/ 15 h 63"/>
                <a:gd name="T104" fmla="*/ 105 w 113"/>
                <a:gd name="T105" fmla="*/ 21 h 63"/>
                <a:gd name="T106" fmla="*/ 111 w 113"/>
                <a:gd name="T107" fmla="*/ 20 h 63"/>
                <a:gd name="T108" fmla="*/ 113 w 113"/>
                <a:gd name="T109" fmla="*/ 15 h 63"/>
                <a:gd name="T110" fmla="*/ 112 w 113"/>
                <a:gd name="T111" fmla="*/ 10 h 63"/>
                <a:gd name="T112" fmla="*/ 110 w 113"/>
                <a:gd name="T113" fmla="*/ 9 h 63"/>
                <a:gd name="T114" fmla="*/ 109 w 113"/>
                <a:gd name="T115" fmla="*/ 5 h 63"/>
                <a:gd name="T116" fmla="*/ 108 w 113"/>
                <a:gd name="T11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63">
                  <a:moveTo>
                    <a:pt x="1" y="48"/>
                  </a:moveTo>
                  <a:lnTo>
                    <a:pt x="2" y="48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7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9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3" y="21"/>
                  </a:lnTo>
                  <a:lnTo>
                    <a:pt x="73" y="22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4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6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7" y="39"/>
                  </a:lnTo>
                  <a:lnTo>
                    <a:pt x="77" y="41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5" y="45"/>
                  </a:lnTo>
                  <a:lnTo>
                    <a:pt x="74" y="47"/>
                  </a:lnTo>
                  <a:lnTo>
                    <a:pt x="73" y="48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60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80" y="63"/>
                  </a:lnTo>
                  <a:lnTo>
                    <a:pt x="80" y="62"/>
                  </a:lnTo>
                  <a:lnTo>
                    <a:pt x="80" y="61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2" y="54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0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2" y="47"/>
                  </a:lnTo>
                  <a:lnTo>
                    <a:pt x="82" y="46"/>
                  </a:lnTo>
                  <a:lnTo>
                    <a:pt x="81" y="46"/>
                  </a:lnTo>
                  <a:lnTo>
                    <a:pt x="81" y="43"/>
                  </a:lnTo>
                  <a:lnTo>
                    <a:pt x="82" y="42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3" y="32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5" y="32"/>
                  </a:lnTo>
                  <a:lnTo>
                    <a:pt x="96" y="30"/>
                  </a:lnTo>
                  <a:lnTo>
                    <a:pt x="97" y="28"/>
                  </a:lnTo>
                  <a:lnTo>
                    <a:pt x="97" y="27"/>
                  </a:lnTo>
                  <a:lnTo>
                    <a:pt x="96" y="26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4"/>
                  </a:lnTo>
                  <a:lnTo>
                    <a:pt x="97" y="23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6" y="20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100" y="18"/>
                  </a:lnTo>
                  <a:lnTo>
                    <a:pt x="102" y="19"/>
                  </a:lnTo>
                  <a:lnTo>
                    <a:pt x="105" y="21"/>
                  </a:lnTo>
                  <a:lnTo>
                    <a:pt x="107" y="20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10" y="20"/>
                  </a:lnTo>
                  <a:lnTo>
                    <a:pt x="111" y="20"/>
                  </a:lnTo>
                  <a:lnTo>
                    <a:pt x="113" y="17"/>
                  </a:lnTo>
                  <a:lnTo>
                    <a:pt x="113" y="16"/>
                  </a:lnTo>
                  <a:lnTo>
                    <a:pt x="113" y="16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2" y="12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1" y="9"/>
                  </a:lnTo>
                  <a:lnTo>
                    <a:pt x="111" y="10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0" y="6"/>
                  </a:lnTo>
                  <a:lnTo>
                    <a:pt x="109" y="6"/>
                  </a:lnTo>
                  <a:lnTo>
                    <a:pt x="109" y="5"/>
                  </a:lnTo>
                  <a:lnTo>
                    <a:pt x="109" y="6"/>
                  </a:lnTo>
                  <a:lnTo>
                    <a:pt x="109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4"/>
                  </a:lnTo>
                  <a:lnTo>
                    <a:pt x="107" y="4"/>
                  </a:lnTo>
                </a:path>
              </a:pathLst>
            </a:custGeom>
            <a:noFill/>
            <a:ln w="9525" cap="flat">
              <a:solidFill>
                <a:srgbClr val="7670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8A48E418-5F8B-474B-A0CD-B80A6DC8574C}"/>
              </a:ext>
            </a:extLst>
          </p:cNvPr>
          <p:cNvGrpSpPr/>
          <p:nvPr/>
        </p:nvGrpSpPr>
        <p:grpSpPr>
          <a:xfrm>
            <a:off x="9167755" y="4492794"/>
            <a:ext cx="2412099" cy="1912934"/>
            <a:chOff x="9167755" y="4492794"/>
            <a:chExt cx="2412099" cy="1912934"/>
          </a:xfrm>
        </p:grpSpPr>
        <p:sp>
          <p:nvSpPr>
            <p:cNvPr id="10" name="TekstSylinder 9"/>
            <p:cNvSpPr txBox="1"/>
            <p:nvPr/>
          </p:nvSpPr>
          <p:spPr>
            <a:xfrm>
              <a:off x="9167755" y="4492794"/>
              <a:ext cx="2412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Utenforskap</a:t>
              </a:r>
              <a:r>
                <a:rPr lang="nb-NO" dirty="0"/>
                <a:t> blant</a:t>
              </a:r>
            </a:p>
            <a:p>
              <a:r>
                <a:rPr lang="nb-NO" i="1" dirty="0"/>
                <a:t>innbyggere 20-66 år</a:t>
              </a:r>
              <a:r>
                <a:rPr lang="nb-NO" dirty="0"/>
                <a:t>:</a:t>
              </a:r>
            </a:p>
          </p:txBody>
        </p:sp>
        <p:grpSp>
          <p:nvGrpSpPr>
            <p:cNvPr id="3905" name="Gruppe 3904">
              <a:extLst>
                <a:ext uri="{FF2B5EF4-FFF2-40B4-BE49-F238E27FC236}">
                  <a16:creationId xmlns:a16="http://schemas.microsoft.com/office/drawing/2014/main" id="{F16387DD-C440-489F-B6B4-75DA03974AD9}"/>
                </a:ext>
              </a:extLst>
            </p:cNvPr>
            <p:cNvGrpSpPr/>
            <p:nvPr/>
          </p:nvGrpSpPr>
          <p:grpSpPr>
            <a:xfrm>
              <a:off x="9301824" y="5142102"/>
              <a:ext cx="1295479" cy="1263626"/>
              <a:chOff x="7197638" y="5569495"/>
              <a:chExt cx="1295479" cy="1263626"/>
            </a:xfrm>
          </p:grpSpPr>
          <p:sp>
            <p:nvSpPr>
              <p:cNvPr id="3906" name="Ellipse 3905">
                <a:extLst>
                  <a:ext uri="{FF2B5EF4-FFF2-40B4-BE49-F238E27FC236}">
                    <a16:creationId xmlns:a16="http://schemas.microsoft.com/office/drawing/2014/main" id="{0E9A8244-B517-4230-9F43-67A16D144214}"/>
                  </a:ext>
                </a:extLst>
              </p:cNvPr>
              <p:cNvSpPr/>
              <p:nvPr/>
            </p:nvSpPr>
            <p:spPr>
              <a:xfrm>
                <a:off x="7197638" y="5596674"/>
                <a:ext cx="216024" cy="24097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907" name="Ellipse 3906">
                <a:extLst>
                  <a:ext uri="{FF2B5EF4-FFF2-40B4-BE49-F238E27FC236}">
                    <a16:creationId xmlns:a16="http://schemas.microsoft.com/office/drawing/2014/main" id="{2E81C1E3-66BB-408A-8DFB-C2E330878441}"/>
                  </a:ext>
                </a:extLst>
              </p:cNvPr>
              <p:cNvSpPr/>
              <p:nvPr/>
            </p:nvSpPr>
            <p:spPr>
              <a:xfrm>
                <a:off x="7197638" y="5931358"/>
                <a:ext cx="216024" cy="24097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908" name="Ellipse 3907">
                <a:extLst>
                  <a:ext uri="{FF2B5EF4-FFF2-40B4-BE49-F238E27FC236}">
                    <a16:creationId xmlns:a16="http://schemas.microsoft.com/office/drawing/2014/main" id="{BDB99405-91CA-4CE8-885E-117834B849B1}"/>
                  </a:ext>
                </a:extLst>
              </p:cNvPr>
              <p:cNvSpPr/>
              <p:nvPr/>
            </p:nvSpPr>
            <p:spPr>
              <a:xfrm>
                <a:off x="7197638" y="6245162"/>
                <a:ext cx="216024" cy="24097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909" name="TekstSylinder 3908">
                <a:extLst>
                  <a:ext uri="{FF2B5EF4-FFF2-40B4-BE49-F238E27FC236}">
                    <a16:creationId xmlns:a16="http://schemas.microsoft.com/office/drawing/2014/main" id="{6884DBB4-B73D-4213-865C-6D395E74F276}"/>
                  </a:ext>
                </a:extLst>
              </p:cNvPr>
              <p:cNvSpPr txBox="1"/>
              <p:nvPr/>
            </p:nvSpPr>
            <p:spPr>
              <a:xfrm>
                <a:off x="7380312" y="5569495"/>
                <a:ext cx="992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Under 20%</a:t>
                </a:r>
              </a:p>
            </p:txBody>
          </p:sp>
          <p:sp>
            <p:nvSpPr>
              <p:cNvPr id="3910" name="TekstSylinder 3909">
                <a:extLst>
                  <a:ext uri="{FF2B5EF4-FFF2-40B4-BE49-F238E27FC236}">
                    <a16:creationId xmlns:a16="http://schemas.microsoft.com/office/drawing/2014/main" id="{BC259D49-34AF-4117-812D-3AEEC596B324}"/>
                  </a:ext>
                </a:extLst>
              </p:cNvPr>
              <p:cNvSpPr txBox="1"/>
              <p:nvPr/>
            </p:nvSpPr>
            <p:spPr>
              <a:xfrm>
                <a:off x="7380312" y="5909790"/>
                <a:ext cx="1112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20% – 20,9%</a:t>
                </a:r>
              </a:p>
            </p:txBody>
          </p:sp>
          <p:sp>
            <p:nvSpPr>
              <p:cNvPr id="3911" name="TekstSylinder 3910">
                <a:extLst>
                  <a:ext uri="{FF2B5EF4-FFF2-40B4-BE49-F238E27FC236}">
                    <a16:creationId xmlns:a16="http://schemas.microsoft.com/office/drawing/2014/main" id="{7062C63E-6D86-4D73-839D-F58CE5FBF603}"/>
                  </a:ext>
                </a:extLst>
              </p:cNvPr>
              <p:cNvSpPr txBox="1"/>
              <p:nvPr/>
            </p:nvSpPr>
            <p:spPr>
              <a:xfrm>
                <a:off x="7380312" y="6217567"/>
                <a:ext cx="1112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21% – 21,9%</a:t>
                </a:r>
              </a:p>
            </p:txBody>
          </p:sp>
          <p:sp>
            <p:nvSpPr>
              <p:cNvPr id="3912" name="Ellipse 3911">
                <a:extLst>
                  <a:ext uri="{FF2B5EF4-FFF2-40B4-BE49-F238E27FC236}">
                    <a16:creationId xmlns:a16="http://schemas.microsoft.com/office/drawing/2014/main" id="{A310F875-4DBE-4FB8-AC2F-D458DC519405}"/>
                  </a:ext>
                </a:extLst>
              </p:cNvPr>
              <p:cNvSpPr/>
              <p:nvPr/>
            </p:nvSpPr>
            <p:spPr>
              <a:xfrm>
                <a:off x="7200292" y="6552939"/>
                <a:ext cx="216024" cy="24097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913" name="TekstSylinder 3912">
                <a:extLst>
                  <a:ext uri="{FF2B5EF4-FFF2-40B4-BE49-F238E27FC236}">
                    <a16:creationId xmlns:a16="http://schemas.microsoft.com/office/drawing/2014/main" id="{521ABEDF-9FF2-4546-8766-D79D5F15CD35}"/>
                  </a:ext>
                </a:extLst>
              </p:cNvPr>
              <p:cNvSpPr txBox="1"/>
              <p:nvPr/>
            </p:nvSpPr>
            <p:spPr>
              <a:xfrm>
                <a:off x="7382966" y="6525344"/>
                <a:ext cx="886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Over 22%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89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/>
        </p:nvSpPr>
        <p:spPr>
          <a:xfrm>
            <a:off x="954073" y="576151"/>
            <a:ext cx="2533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>
                <a:solidFill>
                  <a:schemeClr val="accent1"/>
                </a:solidFill>
              </a:rPr>
              <a:t>Utenforskap</a:t>
            </a:r>
            <a:r>
              <a:rPr lang="nb-NO" sz="2400" b="1" dirty="0">
                <a:solidFill>
                  <a:schemeClr val="accent1"/>
                </a:solidFill>
              </a:rPr>
              <a:t> totalt</a:t>
            </a:r>
          </a:p>
          <a:p>
            <a:r>
              <a:rPr lang="nb-NO" sz="2400" b="1" dirty="0">
                <a:solidFill>
                  <a:schemeClr val="accent1"/>
                </a:solidFill>
              </a:rPr>
              <a:t>(Norge 21%)</a:t>
            </a:r>
          </a:p>
          <a:p>
            <a:r>
              <a:rPr lang="nb-NO" sz="2400" b="1" dirty="0">
                <a:solidFill>
                  <a:schemeClr val="accent1"/>
                </a:solidFill>
              </a:rPr>
              <a:t>(Agder 23,8%)</a:t>
            </a:r>
          </a:p>
        </p:txBody>
      </p:sp>
      <p:grpSp>
        <p:nvGrpSpPr>
          <p:cNvPr id="24" name="Gruppe 23"/>
          <p:cNvGrpSpPr/>
          <p:nvPr/>
        </p:nvGrpSpPr>
        <p:grpSpPr>
          <a:xfrm>
            <a:off x="8168640" y="4080067"/>
            <a:ext cx="3512875" cy="1809451"/>
            <a:chOff x="31331" y="5048640"/>
            <a:chExt cx="3512875" cy="1809451"/>
          </a:xfrm>
        </p:grpSpPr>
        <p:sp>
          <p:nvSpPr>
            <p:cNvPr id="12" name="TekstSylinder 11"/>
            <p:cNvSpPr txBox="1"/>
            <p:nvPr/>
          </p:nvSpPr>
          <p:spPr>
            <a:xfrm>
              <a:off x="1655676" y="6273316"/>
              <a:ext cx="18885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i="1" dirty="0"/>
                <a:t>Høyest:</a:t>
              </a:r>
            </a:p>
            <a:p>
              <a:r>
                <a:rPr lang="nb-NO" sz="1600" dirty="0"/>
                <a:t>Tvedestrand (29,9%)</a:t>
              </a:r>
            </a:p>
          </p:txBody>
        </p:sp>
        <p:cxnSp>
          <p:nvCxnSpPr>
            <p:cNvPr id="3918" name="Rett pil 3917"/>
            <p:cNvCxnSpPr>
              <a:cxnSpLocks/>
            </p:cNvCxnSpPr>
            <p:nvPr/>
          </p:nvCxnSpPr>
          <p:spPr>
            <a:xfrm flipH="1" flipV="1">
              <a:off x="31331" y="5048640"/>
              <a:ext cx="1661679" cy="1404696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1" name="Gruppe 2610">
            <a:extLst>
              <a:ext uri="{FF2B5EF4-FFF2-40B4-BE49-F238E27FC236}">
                <a16:creationId xmlns:a16="http://schemas.microsoft.com/office/drawing/2014/main" id="{D61776E6-8EC4-46B7-936F-2445F3187DFF}"/>
              </a:ext>
            </a:extLst>
          </p:cNvPr>
          <p:cNvGrpSpPr/>
          <p:nvPr/>
        </p:nvGrpSpPr>
        <p:grpSpPr>
          <a:xfrm>
            <a:off x="6004560" y="696321"/>
            <a:ext cx="2900360" cy="584775"/>
            <a:chOff x="68111" y="6273316"/>
            <a:chExt cx="2900360" cy="584775"/>
          </a:xfrm>
        </p:grpSpPr>
        <p:sp>
          <p:nvSpPr>
            <p:cNvPr id="2612" name="TekstSylinder 2611">
              <a:extLst>
                <a:ext uri="{FF2B5EF4-FFF2-40B4-BE49-F238E27FC236}">
                  <a16:creationId xmlns:a16="http://schemas.microsoft.com/office/drawing/2014/main" id="{89826B6A-2BED-4D1F-B18E-CB5332EF97B6}"/>
                </a:ext>
              </a:extLst>
            </p:cNvPr>
            <p:cNvSpPr txBox="1"/>
            <p:nvPr/>
          </p:nvSpPr>
          <p:spPr>
            <a:xfrm>
              <a:off x="1655676" y="6273316"/>
              <a:ext cx="13127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i="1" dirty="0"/>
                <a:t>Lavest:</a:t>
              </a:r>
            </a:p>
            <a:p>
              <a:r>
                <a:rPr lang="nb-NO" sz="1600" dirty="0"/>
                <a:t>Bykle (13,6%)</a:t>
              </a:r>
            </a:p>
          </p:txBody>
        </p:sp>
        <p:cxnSp>
          <p:nvCxnSpPr>
            <p:cNvPr id="2613" name="Rett pil 3917">
              <a:extLst>
                <a:ext uri="{FF2B5EF4-FFF2-40B4-BE49-F238E27FC236}">
                  <a16:creationId xmlns:a16="http://schemas.microsoft.com/office/drawing/2014/main" id="{7798969B-3E76-4A38-9B11-46B98F410CC7}"/>
                </a:ext>
              </a:extLst>
            </p:cNvPr>
            <p:cNvCxnSpPr>
              <a:cxnSpLocks/>
              <a:stCxn id="2612" idx="1"/>
            </p:cNvCxnSpPr>
            <p:nvPr/>
          </p:nvCxnSpPr>
          <p:spPr>
            <a:xfrm flipH="1" flipV="1">
              <a:off x="68111" y="6384715"/>
              <a:ext cx="1587565" cy="18098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8A48E418-5F8B-474B-A0CD-B80A6DC8574C}"/>
              </a:ext>
            </a:extLst>
          </p:cNvPr>
          <p:cNvGrpSpPr/>
          <p:nvPr/>
        </p:nvGrpSpPr>
        <p:grpSpPr>
          <a:xfrm>
            <a:off x="404755" y="3429000"/>
            <a:ext cx="2412099" cy="1912934"/>
            <a:chOff x="9167755" y="4492794"/>
            <a:chExt cx="2412099" cy="1912934"/>
          </a:xfrm>
        </p:grpSpPr>
        <p:sp>
          <p:nvSpPr>
            <p:cNvPr id="21" name="TekstSylinder 20"/>
            <p:cNvSpPr txBox="1"/>
            <p:nvPr/>
          </p:nvSpPr>
          <p:spPr>
            <a:xfrm>
              <a:off x="9167755" y="4492794"/>
              <a:ext cx="2412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Utenforskap</a:t>
              </a:r>
              <a:r>
                <a:rPr lang="nb-NO" dirty="0"/>
                <a:t> blant</a:t>
              </a:r>
            </a:p>
            <a:p>
              <a:r>
                <a:rPr lang="nb-NO" i="1" dirty="0"/>
                <a:t>innbyggere 20-66 år</a:t>
              </a:r>
              <a:r>
                <a:rPr lang="nb-NO" dirty="0"/>
                <a:t>:</a:t>
              </a:r>
            </a:p>
          </p:txBody>
        </p: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F16387DD-C440-489F-B6B4-75DA03974AD9}"/>
                </a:ext>
              </a:extLst>
            </p:cNvPr>
            <p:cNvGrpSpPr/>
            <p:nvPr/>
          </p:nvGrpSpPr>
          <p:grpSpPr>
            <a:xfrm>
              <a:off x="9301824" y="5142102"/>
              <a:ext cx="1295479" cy="1263626"/>
              <a:chOff x="7197638" y="5569495"/>
              <a:chExt cx="1295479" cy="1263626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E9A8244-B517-4230-9F43-67A16D144214}"/>
                  </a:ext>
                </a:extLst>
              </p:cNvPr>
              <p:cNvSpPr/>
              <p:nvPr/>
            </p:nvSpPr>
            <p:spPr>
              <a:xfrm>
                <a:off x="7197638" y="5596674"/>
                <a:ext cx="216024" cy="24097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2E81C1E3-66BB-408A-8DFB-C2E330878441}"/>
                  </a:ext>
                </a:extLst>
              </p:cNvPr>
              <p:cNvSpPr/>
              <p:nvPr/>
            </p:nvSpPr>
            <p:spPr>
              <a:xfrm>
                <a:off x="7197638" y="5931358"/>
                <a:ext cx="216024" cy="24097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BDB99405-91CA-4CE8-885E-117834B849B1}"/>
                  </a:ext>
                </a:extLst>
              </p:cNvPr>
              <p:cNvSpPr/>
              <p:nvPr/>
            </p:nvSpPr>
            <p:spPr>
              <a:xfrm>
                <a:off x="7197638" y="6245162"/>
                <a:ext cx="216024" cy="24097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6884DBB4-B73D-4213-865C-6D395E74F276}"/>
                  </a:ext>
                </a:extLst>
              </p:cNvPr>
              <p:cNvSpPr txBox="1"/>
              <p:nvPr/>
            </p:nvSpPr>
            <p:spPr>
              <a:xfrm>
                <a:off x="7380312" y="5569495"/>
                <a:ext cx="992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Under 20%</a:t>
                </a:r>
              </a:p>
            </p:txBody>
          </p: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BC259D49-34AF-4117-812D-3AEEC596B324}"/>
                  </a:ext>
                </a:extLst>
              </p:cNvPr>
              <p:cNvSpPr txBox="1"/>
              <p:nvPr/>
            </p:nvSpPr>
            <p:spPr>
              <a:xfrm>
                <a:off x="7380312" y="5909790"/>
                <a:ext cx="1112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20% – 22,9%</a:t>
                </a:r>
              </a:p>
            </p:txBody>
          </p:sp>
          <p:sp>
            <p:nvSpPr>
              <p:cNvPr id="29" name="TekstSylinder 28">
                <a:extLst>
                  <a:ext uri="{FF2B5EF4-FFF2-40B4-BE49-F238E27FC236}">
                    <a16:creationId xmlns:a16="http://schemas.microsoft.com/office/drawing/2014/main" id="{7062C63E-6D86-4D73-839D-F58CE5FBF603}"/>
                  </a:ext>
                </a:extLst>
              </p:cNvPr>
              <p:cNvSpPr txBox="1"/>
              <p:nvPr/>
            </p:nvSpPr>
            <p:spPr>
              <a:xfrm>
                <a:off x="7380312" y="6217567"/>
                <a:ext cx="1112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23% – 24,9%</a:t>
                </a: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310F875-4DBE-4FB8-AC2F-D458DC519405}"/>
                  </a:ext>
                </a:extLst>
              </p:cNvPr>
              <p:cNvSpPr/>
              <p:nvPr/>
            </p:nvSpPr>
            <p:spPr>
              <a:xfrm>
                <a:off x="7200292" y="6552939"/>
                <a:ext cx="216024" cy="24097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1" name="TekstSylinder 30">
                <a:extLst>
                  <a:ext uri="{FF2B5EF4-FFF2-40B4-BE49-F238E27FC236}">
                    <a16:creationId xmlns:a16="http://schemas.microsoft.com/office/drawing/2014/main" id="{521ABEDF-9FF2-4546-8766-D79D5F15CD35}"/>
                  </a:ext>
                </a:extLst>
              </p:cNvPr>
              <p:cNvSpPr txBox="1"/>
              <p:nvPr/>
            </p:nvSpPr>
            <p:spPr>
              <a:xfrm>
                <a:off x="7382966" y="6525344"/>
                <a:ext cx="886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Over 25%</a:t>
                </a:r>
              </a:p>
            </p:txBody>
          </p:sp>
        </p:grpSp>
      </p:grp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60" y="160020"/>
            <a:ext cx="5387280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av befolkning 20 – 66 år som er i </a:t>
            </a:r>
            <a:r>
              <a:rPr lang="nb-NO" dirty="0" err="1"/>
              <a:t>utenforskap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per fylke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825" y="1946764"/>
            <a:ext cx="9748349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5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av befolkning 20 – 66 år som er i </a:t>
            </a:r>
            <a:r>
              <a:rPr lang="nb-NO" dirty="0" err="1"/>
              <a:t>utenforskap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per kommune i Agder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661544"/>
            <a:ext cx="11094720" cy="4679500"/>
          </a:xfrm>
          <a:prstGeom prst="rect">
            <a:avLst/>
          </a:prstGeom>
        </p:spPr>
      </p:pic>
      <p:sp>
        <p:nvSpPr>
          <p:cNvPr id="3" name="Pil ned 2"/>
          <p:cNvSpPr/>
          <p:nvPr/>
        </p:nvSpPr>
        <p:spPr>
          <a:xfrm>
            <a:off x="5661329" y="300559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il ned 5"/>
          <p:cNvSpPr/>
          <p:nvPr/>
        </p:nvSpPr>
        <p:spPr>
          <a:xfrm>
            <a:off x="4867524" y="309703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ned 6"/>
          <p:cNvSpPr/>
          <p:nvPr/>
        </p:nvSpPr>
        <p:spPr>
          <a:xfrm>
            <a:off x="3684105" y="318847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ned 7"/>
          <p:cNvSpPr/>
          <p:nvPr/>
        </p:nvSpPr>
        <p:spPr>
          <a:xfrm>
            <a:off x="9251343" y="282271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ned 8"/>
          <p:cNvSpPr/>
          <p:nvPr/>
        </p:nvSpPr>
        <p:spPr>
          <a:xfrm>
            <a:off x="8465489" y="288367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ned 9"/>
          <p:cNvSpPr/>
          <p:nvPr/>
        </p:nvSpPr>
        <p:spPr>
          <a:xfrm>
            <a:off x="7671684" y="291415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71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av befolkningen 18 – 66 år som har uføretrygd eller mottar arbeidsavklaringspenger (AAP)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" y="1868949"/>
            <a:ext cx="10760766" cy="4264690"/>
          </a:xfrm>
          <a:prstGeom prst="rect">
            <a:avLst/>
          </a:prstGeom>
        </p:spPr>
      </p:pic>
      <p:sp>
        <p:nvSpPr>
          <p:cNvPr id="5" name="Pil ned 4"/>
          <p:cNvSpPr/>
          <p:nvPr/>
        </p:nvSpPr>
        <p:spPr>
          <a:xfrm>
            <a:off x="8437659" y="2756919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il ned 5"/>
          <p:cNvSpPr/>
          <p:nvPr/>
        </p:nvSpPr>
        <p:spPr>
          <a:xfrm>
            <a:off x="4651514" y="3102332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ned 6"/>
          <p:cNvSpPr/>
          <p:nvPr/>
        </p:nvSpPr>
        <p:spPr>
          <a:xfrm>
            <a:off x="3124863" y="318847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ned 7"/>
          <p:cNvSpPr/>
          <p:nvPr/>
        </p:nvSpPr>
        <p:spPr>
          <a:xfrm>
            <a:off x="6918960" y="2848359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ned 8"/>
          <p:cNvSpPr/>
          <p:nvPr/>
        </p:nvSpPr>
        <p:spPr>
          <a:xfrm>
            <a:off x="8825948" y="2756919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ned 9"/>
          <p:cNvSpPr/>
          <p:nvPr/>
        </p:nvSpPr>
        <p:spPr>
          <a:xfrm>
            <a:off x="11072191" y="2309854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46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Tall for personer bosatt i Agder 20 – 29 år</a:t>
            </a: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Utenforskap</a:t>
            </a:r>
            <a:r>
              <a:rPr lang="nb-NO" dirty="0"/>
              <a:t> under 30 år</a:t>
            </a:r>
          </a:p>
        </p:txBody>
      </p:sp>
    </p:spTree>
    <p:extLst>
      <p:ext uri="{BB962C8B-B14F-4D97-AF65-F5344CB8AC3E}">
        <p14:creationId xmlns:p14="http://schemas.microsoft.com/office/powerpoint/2010/main" val="241238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70204" y="1288970"/>
            <a:ext cx="7306487" cy="3400170"/>
          </a:xfrm>
        </p:spPr>
        <p:txBody>
          <a:bodyPr>
            <a:noAutofit/>
          </a:bodyPr>
          <a:lstStyle/>
          <a:p>
            <a:pPr algn="ctr"/>
            <a:r>
              <a:rPr lang="nb-NO" sz="13800" b="1" dirty="0"/>
              <a:t>8 454</a:t>
            </a:r>
            <a:br>
              <a:rPr lang="nb-NO" sz="7200" b="1" dirty="0"/>
            </a:br>
            <a:r>
              <a:rPr lang="nb-NO" sz="7200" b="1" dirty="0"/>
              <a:t>personer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803727" y="304780"/>
            <a:ext cx="6333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b="1" dirty="0">
                <a:solidFill>
                  <a:schemeClr val="accent1"/>
                </a:solidFill>
              </a:rPr>
              <a:t>20,9%</a:t>
            </a:r>
            <a:r>
              <a:rPr lang="nb-NO" sz="4800" b="1" dirty="0"/>
              <a:t> av alle 20-29 år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565126" y="5118284"/>
            <a:ext cx="3889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4 339 </a:t>
            </a:r>
            <a:r>
              <a:rPr lang="nb-NO" sz="2400" b="1" dirty="0"/>
              <a:t>(51%) mottar trygd</a:t>
            </a:r>
          </a:p>
          <a:p>
            <a:r>
              <a:rPr lang="nb-NO" sz="2400" b="1" dirty="0">
                <a:solidFill>
                  <a:schemeClr val="accent1"/>
                </a:solidFill>
              </a:rPr>
              <a:t>4 115 </a:t>
            </a:r>
            <a:r>
              <a:rPr lang="nb-NO" sz="2400" b="1" dirty="0"/>
              <a:t>(49%) mottar ingenting</a:t>
            </a:r>
          </a:p>
        </p:txBody>
      </p:sp>
      <p:grpSp>
        <p:nvGrpSpPr>
          <p:cNvPr id="29" name="Gruppe 28"/>
          <p:cNvGrpSpPr/>
          <p:nvPr/>
        </p:nvGrpSpPr>
        <p:grpSpPr>
          <a:xfrm>
            <a:off x="8280286" y="5553236"/>
            <a:ext cx="1987247" cy="487552"/>
            <a:chOff x="6371032" y="5899994"/>
            <a:chExt cx="1987247" cy="487552"/>
          </a:xfrm>
        </p:grpSpPr>
        <p:pic>
          <p:nvPicPr>
            <p:cNvPr id="30" name="Bilde 29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1032" y="5899994"/>
              <a:ext cx="236061" cy="487552"/>
            </a:xfrm>
            <a:prstGeom prst="rect">
              <a:avLst/>
            </a:prstGeom>
          </p:spPr>
        </p:pic>
        <p:sp>
          <p:nvSpPr>
            <p:cNvPr id="31" name="TekstSylinder 30"/>
            <p:cNvSpPr txBox="1"/>
            <p:nvPr/>
          </p:nvSpPr>
          <p:spPr>
            <a:xfrm>
              <a:off x="6679101" y="5994724"/>
              <a:ext cx="1679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Kun trygd (11%)</a:t>
              </a:r>
            </a:p>
          </p:txBody>
        </p:sp>
      </p:grpSp>
      <p:grpSp>
        <p:nvGrpSpPr>
          <p:cNvPr id="32" name="Gruppe 31"/>
          <p:cNvGrpSpPr/>
          <p:nvPr/>
        </p:nvGrpSpPr>
        <p:grpSpPr>
          <a:xfrm>
            <a:off x="8299254" y="6057292"/>
            <a:ext cx="1968267" cy="487552"/>
            <a:chOff x="6372200" y="6345324"/>
            <a:chExt cx="1968267" cy="487552"/>
          </a:xfrm>
        </p:grpSpPr>
        <p:pic>
          <p:nvPicPr>
            <p:cNvPr id="33" name="Bild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2200" y="6345324"/>
              <a:ext cx="236061" cy="487552"/>
            </a:xfrm>
            <a:prstGeom prst="rect">
              <a:avLst/>
            </a:prstGeom>
          </p:spPr>
        </p:pic>
        <p:sp>
          <p:nvSpPr>
            <p:cNvPr id="34" name="TekstSylinder 33"/>
            <p:cNvSpPr txBox="1"/>
            <p:nvPr/>
          </p:nvSpPr>
          <p:spPr>
            <a:xfrm>
              <a:off x="6680269" y="6440054"/>
              <a:ext cx="1660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Ingenting (10%)</a:t>
              </a:r>
            </a:p>
          </p:txBody>
        </p:sp>
      </p:grpSp>
      <p:pic>
        <p:nvPicPr>
          <p:cNvPr id="36" name="Bilde 35">
            <a:extLst>
              <a:ext uri="{FF2B5EF4-FFF2-40B4-BE49-F238E27FC236}">
                <a16:creationId xmlns:a16="http://schemas.microsoft.com/office/drawing/2014/main" id="{4CCC9612-907E-4FD4-83F0-31DFD1E0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6987" y="980728"/>
            <a:ext cx="420460" cy="864264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895EF3EB-22B2-4F35-B3DD-FB0B4F6F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0999" y="980728"/>
            <a:ext cx="420460" cy="864264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D3336183-BDCA-4E84-ACD7-F421078F11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7156" y="980728"/>
            <a:ext cx="420460" cy="864264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D74988D5-D8F6-476E-892D-93953F956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5486" y="1848315"/>
            <a:ext cx="420460" cy="864264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30B4F229-6BE6-49EC-B9C5-D7A518F4E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39498" y="1848315"/>
            <a:ext cx="420460" cy="864264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4B5AE6B7-79BE-4CFE-AFA2-E4FD7B3EE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5655" y="1848315"/>
            <a:ext cx="420460" cy="864264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E23BF18F-A4A3-470C-B4ED-EFBBB2082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4539" y="2744562"/>
            <a:ext cx="420460" cy="864264"/>
          </a:xfrm>
          <a:prstGeom prst="rect">
            <a:avLst/>
          </a:prstGeom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16EB847C-F9EF-445C-9EB7-906D53412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8551" y="2744562"/>
            <a:ext cx="420460" cy="864264"/>
          </a:xfrm>
          <a:prstGeom prst="rect">
            <a:avLst/>
          </a:prstGeom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38880028-DA1A-470F-B3FE-D298B3A1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4708" y="2744562"/>
            <a:ext cx="420460" cy="864264"/>
          </a:xfrm>
          <a:prstGeom prst="rect">
            <a:avLst/>
          </a:prstGeom>
        </p:spPr>
      </p:pic>
      <p:pic>
        <p:nvPicPr>
          <p:cNvPr id="50" name="Bilde 49">
            <a:extLst>
              <a:ext uri="{FF2B5EF4-FFF2-40B4-BE49-F238E27FC236}">
                <a16:creationId xmlns:a16="http://schemas.microsoft.com/office/drawing/2014/main" id="{C79BCB98-3287-4D5D-9BD4-6E376D4C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3038" y="3612149"/>
            <a:ext cx="420460" cy="864264"/>
          </a:xfrm>
          <a:prstGeom prst="rect">
            <a:avLst/>
          </a:prstGeom>
        </p:spPr>
      </p:pic>
      <p:pic>
        <p:nvPicPr>
          <p:cNvPr id="51" name="Bilde 50">
            <a:extLst>
              <a:ext uri="{FF2B5EF4-FFF2-40B4-BE49-F238E27FC236}">
                <a16:creationId xmlns:a16="http://schemas.microsoft.com/office/drawing/2014/main" id="{394A2BC0-2CEC-4DAC-9B63-4CF1819E34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7050" y="3612149"/>
            <a:ext cx="420460" cy="864264"/>
          </a:xfrm>
          <a:prstGeom prst="rect">
            <a:avLst/>
          </a:prstGeom>
        </p:spPr>
      </p:pic>
      <p:pic>
        <p:nvPicPr>
          <p:cNvPr id="52" name="Bilde 51">
            <a:extLst>
              <a:ext uri="{FF2B5EF4-FFF2-40B4-BE49-F238E27FC236}">
                <a16:creationId xmlns:a16="http://schemas.microsoft.com/office/drawing/2014/main" id="{8F4F1436-D415-45C8-A357-A7CB0F7D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9195" y="3612149"/>
            <a:ext cx="420460" cy="864264"/>
          </a:xfrm>
          <a:prstGeom prst="rect">
            <a:avLst/>
          </a:prstGeom>
        </p:spPr>
      </p:pic>
      <p:pic>
        <p:nvPicPr>
          <p:cNvPr id="53" name="Bilde 52">
            <a:extLst>
              <a:ext uri="{FF2B5EF4-FFF2-40B4-BE49-F238E27FC236}">
                <a16:creationId xmlns:a16="http://schemas.microsoft.com/office/drawing/2014/main" id="{1DC800DD-BCAD-4C36-9ED6-3E218DE2B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3207" y="3612149"/>
            <a:ext cx="420460" cy="864264"/>
          </a:xfrm>
          <a:prstGeom prst="rect">
            <a:avLst/>
          </a:prstGeom>
        </p:spPr>
      </p:pic>
      <p:pic>
        <p:nvPicPr>
          <p:cNvPr id="54" name="Bilde 53">
            <a:extLst>
              <a:ext uri="{FF2B5EF4-FFF2-40B4-BE49-F238E27FC236}">
                <a16:creationId xmlns:a16="http://schemas.microsoft.com/office/drawing/2014/main" id="{5B4F6CF1-C143-41E3-A6ED-AD62A4C2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11223" y="4506895"/>
            <a:ext cx="420460" cy="864264"/>
          </a:xfrm>
          <a:prstGeom prst="rect">
            <a:avLst/>
          </a:prstGeom>
        </p:spPr>
      </p:pic>
      <p:pic>
        <p:nvPicPr>
          <p:cNvPr id="55" name="Bilde 54">
            <a:extLst>
              <a:ext uri="{FF2B5EF4-FFF2-40B4-BE49-F238E27FC236}">
                <a16:creationId xmlns:a16="http://schemas.microsoft.com/office/drawing/2014/main" id="{FCAFE7BE-4D20-421A-9935-18CB4C08F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1537" y="4506895"/>
            <a:ext cx="420460" cy="864264"/>
          </a:xfrm>
          <a:prstGeom prst="rect">
            <a:avLst/>
          </a:prstGeom>
        </p:spPr>
      </p:pic>
      <p:pic>
        <p:nvPicPr>
          <p:cNvPr id="56" name="Bilde 55">
            <a:extLst>
              <a:ext uri="{FF2B5EF4-FFF2-40B4-BE49-F238E27FC236}">
                <a16:creationId xmlns:a16="http://schemas.microsoft.com/office/drawing/2014/main" id="{11F2CE05-96AC-4370-8A6B-D68404719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5549" y="4506895"/>
            <a:ext cx="420460" cy="864264"/>
          </a:xfrm>
          <a:prstGeom prst="rect">
            <a:avLst/>
          </a:prstGeom>
        </p:spPr>
      </p:pic>
      <p:pic>
        <p:nvPicPr>
          <p:cNvPr id="57" name="Bilde 56">
            <a:extLst>
              <a:ext uri="{FF2B5EF4-FFF2-40B4-BE49-F238E27FC236}">
                <a16:creationId xmlns:a16="http://schemas.microsoft.com/office/drawing/2014/main" id="{DD490FC9-BA19-4E14-BBAD-52D29B180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7694" y="4506895"/>
            <a:ext cx="420460" cy="864264"/>
          </a:xfrm>
          <a:prstGeom prst="rect">
            <a:avLst/>
          </a:prstGeom>
        </p:spPr>
      </p:pic>
      <p:pic>
        <p:nvPicPr>
          <p:cNvPr id="58" name="Bilde 57">
            <a:extLst>
              <a:ext uri="{FF2B5EF4-FFF2-40B4-BE49-F238E27FC236}">
                <a16:creationId xmlns:a16="http://schemas.microsoft.com/office/drawing/2014/main" id="{1360065D-E6FC-4D49-B351-69B2FA113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1706" y="4506895"/>
            <a:ext cx="420460" cy="864264"/>
          </a:xfrm>
          <a:prstGeom prst="rect">
            <a:avLst/>
          </a:prstGeom>
        </p:spPr>
      </p:pic>
      <p:pic>
        <p:nvPicPr>
          <p:cNvPr id="59" name="Bilde 58">
            <a:extLst>
              <a:ext uri="{FF2B5EF4-FFF2-40B4-BE49-F238E27FC236}">
                <a16:creationId xmlns:a16="http://schemas.microsoft.com/office/drawing/2014/main" id="{738DF411-4823-4781-B546-B191F57B1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1147989" y="82701"/>
            <a:ext cx="197256" cy="407405"/>
          </a:xfrm>
          <a:prstGeom prst="rect">
            <a:avLst/>
          </a:prstGeom>
        </p:spPr>
      </p:pic>
      <p:sp>
        <p:nvSpPr>
          <p:cNvPr id="60" name="TekstSylinder 59">
            <a:extLst>
              <a:ext uri="{FF2B5EF4-FFF2-40B4-BE49-F238E27FC236}">
                <a16:creationId xmlns:a16="http://schemas.microsoft.com/office/drawing/2014/main" id="{C42A5528-9C54-488D-9A88-AC0D9E6757FC}"/>
              </a:ext>
            </a:extLst>
          </p:cNvPr>
          <p:cNvSpPr txBox="1"/>
          <p:nvPr/>
        </p:nvSpPr>
        <p:spPr>
          <a:xfrm>
            <a:off x="11435797" y="8269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= 1%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5227AA3B-3178-496F-BCE4-C2C4019A82BE}"/>
              </a:ext>
            </a:extLst>
          </p:cNvPr>
          <p:cNvSpPr txBox="1"/>
          <p:nvPr/>
        </p:nvSpPr>
        <p:spPr>
          <a:xfrm>
            <a:off x="7748059" y="6587770"/>
            <a:ext cx="4126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40 355 personer i alderen 20-29 år bosatt i Agder per desember 2020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44780" y="304780"/>
            <a:ext cx="94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Agder</a:t>
            </a:r>
          </a:p>
        </p:txBody>
      </p:sp>
      <p:pic>
        <p:nvPicPr>
          <p:cNvPr id="47" name="Bilde 46">
            <a:extLst>
              <a:ext uri="{FF2B5EF4-FFF2-40B4-BE49-F238E27FC236}">
                <a16:creationId xmlns:a16="http://schemas.microsoft.com/office/drawing/2014/main" id="{38880028-DA1A-470F-B3FE-D298B3A1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84248" y="2744562"/>
            <a:ext cx="420460" cy="864264"/>
          </a:xfrm>
          <a:prstGeom prst="rect">
            <a:avLst/>
          </a:prstGeom>
        </p:spPr>
      </p:pic>
      <p:pic>
        <p:nvPicPr>
          <p:cNvPr id="64" name="Bilde 63">
            <a:extLst>
              <a:ext uri="{FF2B5EF4-FFF2-40B4-BE49-F238E27FC236}">
                <a16:creationId xmlns:a16="http://schemas.microsoft.com/office/drawing/2014/main" id="{38880028-DA1A-470F-B3FE-D298B3A1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6696" y="977405"/>
            <a:ext cx="420460" cy="864264"/>
          </a:xfrm>
          <a:prstGeom prst="rect">
            <a:avLst/>
          </a:prstGeom>
        </p:spPr>
      </p:pic>
      <p:pic>
        <p:nvPicPr>
          <p:cNvPr id="65" name="Bilde 64">
            <a:extLst>
              <a:ext uri="{FF2B5EF4-FFF2-40B4-BE49-F238E27FC236}">
                <a16:creationId xmlns:a16="http://schemas.microsoft.com/office/drawing/2014/main" id="{38880028-DA1A-470F-B3FE-D298B3A1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6696" y="1847090"/>
            <a:ext cx="420460" cy="8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51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904DAA74-935C-4145-BD08-40219578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72" y="514097"/>
            <a:ext cx="7102455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7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15632"/>
            <a:ext cx="5410200" cy="6565776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664513" y="507571"/>
            <a:ext cx="3846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>
                <a:solidFill>
                  <a:schemeClr val="accent1"/>
                </a:solidFill>
              </a:rPr>
              <a:t>Utenforskap</a:t>
            </a:r>
            <a:r>
              <a:rPr lang="nb-NO" sz="2400" b="1" dirty="0">
                <a:solidFill>
                  <a:schemeClr val="accent1"/>
                </a:solidFill>
              </a:rPr>
              <a:t> totalt 20 – 29 år</a:t>
            </a:r>
          </a:p>
          <a:p>
            <a:r>
              <a:rPr lang="nb-NO" sz="2400" b="1" dirty="0">
                <a:solidFill>
                  <a:schemeClr val="accent1"/>
                </a:solidFill>
              </a:rPr>
              <a:t>(Norge 19,6%)</a:t>
            </a:r>
          </a:p>
          <a:p>
            <a:r>
              <a:rPr lang="nb-NO" sz="2400" b="1" dirty="0">
                <a:solidFill>
                  <a:schemeClr val="accent1"/>
                </a:solidFill>
              </a:rPr>
              <a:t>(Agder 20,9%)</a:t>
            </a:r>
          </a:p>
        </p:txBody>
      </p:sp>
      <p:grpSp>
        <p:nvGrpSpPr>
          <p:cNvPr id="24" name="Gruppe 23"/>
          <p:cNvGrpSpPr/>
          <p:nvPr/>
        </p:nvGrpSpPr>
        <p:grpSpPr>
          <a:xfrm>
            <a:off x="8168640" y="4080067"/>
            <a:ext cx="3512875" cy="1809451"/>
            <a:chOff x="31331" y="5048640"/>
            <a:chExt cx="3512875" cy="1809451"/>
          </a:xfrm>
        </p:grpSpPr>
        <p:sp>
          <p:nvSpPr>
            <p:cNvPr id="12" name="TekstSylinder 11"/>
            <p:cNvSpPr txBox="1"/>
            <p:nvPr/>
          </p:nvSpPr>
          <p:spPr>
            <a:xfrm>
              <a:off x="1655676" y="6273316"/>
              <a:ext cx="18885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i="1" dirty="0"/>
                <a:t>Høyest:</a:t>
              </a:r>
            </a:p>
            <a:p>
              <a:r>
                <a:rPr lang="nb-NO" sz="1600" dirty="0"/>
                <a:t>Tvedestrand (26,5%)</a:t>
              </a:r>
            </a:p>
          </p:txBody>
        </p:sp>
        <p:cxnSp>
          <p:nvCxnSpPr>
            <p:cNvPr id="3918" name="Rett pil 3917"/>
            <p:cNvCxnSpPr>
              <a:cxnSpLocks/>
            </p:cNvCxnSpPr>
            <p:nvPr/>
          </p:nvCxnSpPr>
          <p:spPr>
            <a:xfrm flipH="1" flipV="1">
              <a:off x="31331" y="5048640"/>
              <a:ext cx="1661679" cy="1404696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1" name="Gruppe 2610">
            <a:extLst>
              <a:ext uri="{FF2B5EF4-FFF2-40B4-BE49-F238E27FC236}">
                <a16:creationId xmlns:a16="http://schemas.microsoft.com/office/drawing/2014/main" id="{D61776E6-8EC4-46B7-936F-2445F3187DFF}"/>
              </a:ext>
            </a:extLst>
          </p:cNvPr>
          <p:cNvGrpSpPr/>
          <p:nvPr/>
        </p:nvGrpSpPr>
        <p:grpSpPr>
          <a:xfrm>
            <a:off x="6004561" y="696321"/>
            <a:ext cx="2900359" cy="584775"/>
            <a:chOff x="68112" y="6273316"/>
            <a:chExt cx="2900359" cy="584775"/>
          </a:xfrm>
        </p:grpSpPr>
        <p:sp>
          <p:nvSpPr>
            <p:cNvPr id="2612" name="TekstSylinder 2611">
              <a:extLst>
                <a:ext uri="{FF2B5EF4-FFF2-40B4-BE49-F238E27FC236}">
                  <a16:creationId xmlns:a16="http://schemas.microsoft.com/office/drawing/2014/main" id="{89826B6A-2BED-4D1F-B18E-CB5332EF97B6}"/>
                </a:ext>
              </a:extLst>
            </p:cNvPr>
            <p:cNvSpPr txBox="1"/>
            <p:nvPr/>
          </p:nvSpPr>
          <p:spPr>
            <a:xfrm>
              <a:off x="1655676" y="6273316"/>
              <a:ext cx="13127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i="1" dirty="0"/>
                <a:t>Lavest:</a:t>
              </a:r>
            </a:p>
            <a:p>
              <a:r>
                <a:rPr lang="nb-NO" sz="1600" dirty="0"/>
                <a:t>Bykle (10,7%)</a:t>
              </a:r>
            </a:p>
          </p:txBody>
        </p:sp>
        <p:cxnSp>
          <p:nvCxnSpPr>
            <p:cNvPr id="2613" name="Rett pil 3917">
              <a:extLst>
                <a:ext uri="{FF2B5EF4-FFF2-40B4-BE49-F238E27FC236}">
                  <a16:creationId xmlns:a16="http://schemas.microsoft.com/office/drawing/2014/main" id="{7798969B-3E76-4A38-9B11-46B98F410CC7}"/>
                </a:ext>
              </a:extLst>
            </p:cNvPr>
            <p:cNvCxnSpPr>
              <a:cxnSpLocks/>
              <a:stCxn id="2612" idx="1"/>
            </p:cNvCxnSpPr>
            <p:nvPr/>
          </p:nvCxnSpPr>
          <p:spPr>
            <a:xfrm flipH="1" flipV="1">
              <a:off x="68112" y="6384716"/>
              <a:ext cx="1587564" cy="1809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8A48E418-5F8B-474B-A0CD-B80A6DC8574C}"/>
              </a:ext>
            </a:extLst>
          </p:cNvPr>
          <p:cNvGrpSpPr/>
          <p:nvPr/>
        </p:nvGrpSpPr>
        <p:grpSpPr>
          <a:xfrm>
            <a:off x="491093" y="3101193"/>
            <a:ext cx="2412099" cy="1912934"/>
            <a:chOff x="9167755" y="4492794"/>
            <a:chExt cx="2412099" cy="1912934"/>
          </a:xfrm>
        </p:grpSpPr>
        <p:sp>
          <p:nvSpPr>
            <p:cNvPr id="21" name="TekstSylinder 20"/>
            <p:cNvSpPr txBox="1"/>
            <p:nvPr/>
          </p:nvSpPr>
          <p:spPr>
            <a:xfrm>
              <a:off x="9167755" y="4492794"/>
              <a:ext cx="2412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Utenforskap</a:t>
              </a:r>
              <a:r>
                <a:rPr lang="nb-NO" dirty="0"/>
                <a:t> blant</a:t>
              </a:r>
            </a:p>
            <a:p>
              <a:r>
                <a:rPr lang="nb-NO" i="1" dirty="0"/>
                <a:t>innbyggere 20-29 år</a:t>
              </a:r>
              <a:r>
                <a:rPr lang="nb-NO" dirty="0"/>
                <a:t>:</a:t>
              </a:r>
            </a:p>
          </p:txBody>
        </p: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F16387DD-C440-489F-B6B4-75DA03974AD9}"/>
                </a:ext>
              </a:extLst>
            </p:cNvPr>
            <p:cNvGrpSpPr/>
            <p:nvPr/>
          </p:nvGrpSpPr>
          <p:grpSpPr>
            <a:xfrm>
              <a:off x="9301824" y="5142102"/>
              <a:ext cx="1295479" cy="1263626"/>
              <a:chOff x="7197638" y="5569495"/>
              <a:chExt cx="1295479" cy="1263626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E9A8244-B517-4230-9F43-67A16D144214}"/>
                  </a:ext>
                </a:extLst>
              </p:cNvPr>
              <p:cNvSpPr/>
              <p:nvPr/>
            </p:nvSpPr>
            <p:spPr>
              <a:xfrm>
                <a:off x="7197638" y="5596674"/>
                <a:ext cx="216024" cy="24097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2E81C1E3-66BB-408A-8DFB-C2E330878441}"/>
                  </a:ext>
                </a:extLst>
              </p:cNvPr>
              <p:cNvSpPr/>
              <p:nvPr/>
            </p:nvSpPr>
            <p:spPr>
              <a:xfrm>
                <a:off x="7197638" y="5931358"/>
                <a:ext cx="216024" cy="24097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BDB99405-91CA-4CE8-885E-117834B849B1}"/>
                  </a:ext>
                </a:extLst>
              </p:cNvPr>
              <p:cNvSpPr/>
              <p:nvPr/>
            </p:nvSpPr>
            <p:spPr>
              <a:xfrm>
                <a:off x="7197638" y="6245162"/>
                <a:ext cx="216024" cy="24097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6884DBB4-B73D-4213-865C-6D395E74F276}"/>
                  </a:ext>
                </a:extLst>
              </p:cNvPr>
              <p:cNvSpPr txBox="1"/>
              <p:nvPr/>
            </p:nvSpPr>
            <p:spPr>
              <a:xfrm>
                <a:off x="7380312" y="5569495"/>
                <a:ext cx="992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Under 15%</a:t>
                </a:r>
              </a:p>
            </p:txBody>
          </p: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BC259D49-34AF-4117-812D-3AEEC596B324}"/>
                  </a:ext>
                </a:extLst>
              </p:cNvPr>
              <p:cNvSpPr txBox="1"/>
              <p:nvPr/>
            </p:nvSpPr>
            <p:spPr>
              <a:xfrm>
                <a:off x="7380312" y="5909790"/>
                <a:ext cx="1112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15% – 19,9%</a:t>
                </a:r>
              </a:p>
            </p:txBody>
          </p:sp>
          <p:sp>
            <p:nvSpPr>
              <p:cNvPr id="29" name="TekstSylinder 28">
                <a:extLst>
                  <a:ext uri="{FF2B5EF4-FFF2-40B4-BE49-F238E27FC236}">
                    <a16:creationId xmlns:a16="http://schemas.microsoft.com/office/drawing/2014/main" id="{7062C63E-6D86-4D73-839D-F58CE5FBF603}"/>
                  </a:ext>
                </a:extLst>
              </p:cNvPr>
              <p:cNvSpPr txBox="1"/>
              <p:nvPr/>
            </p:nvSpPr>
            <p:spPr>
              <a:xfrm>
                <a:off x="7380312" y="6217567"/>
                <a:ext cx="1112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20% – 21,9%</a:t>
                </a: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310F875-4DBE-4FB8-AC2F-D458DC519405}"/>
                  </a:ext>
                </a:extLst>
              </p:cNvPr>
              <p:cNvSpPr/>
              <p:nvPr/>
            </p:nvSpPr>
            <p:spPr>
              <a:xfrm>
                <a:off x="7200292" y="6552939"/>
                <a:ext cx="216024" cy="24097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1" name="TekstSylinder 30">
                <a:extLst>
                  <a:ext uri="{FF2B5EF4-FFF2-40B4-BE49-F238E27FC236}">
                    <a16:creationId xmlns:a16="http://schemas.microsoft.com/office/drawing/2014/main" id="{521ABEDF-9FF2-4546-8766-D79D5F15CD35}"/>
                  </a:ext>
                </a:extLst>
              </p:cNvPr>
              <p:cNvSpPr txBox="1"/>
              <p:nvPr/>
            </p:nvSpPr>
            <p:spPr>
              <a:xfrm>
                <a:off x="7382966" y="6525344"/>
                <a:ext cx="9267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Over 22%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750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av befolkning 20 – 29 år som er i </a:t>
            </a:r>
            <a:r>
              <a:rPr lang="nb-NO" dirty="0" err="1"/>
              <a:t>utenforskap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per fylke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2589"/>
            <a:ext cx="10515600" cy="39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av befolkning 20 – 29 år som er i </a:t>
            </a:r>
            <a:r>
              <a:rPr lang="nb-NO" dirty="0" err="1"/>
              <a:t>utenforskap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per kommune i Agder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3424"/>
            <a:ext cx="10515600" cy="4255740"/>
          </a:xfrm>
          <a:prstGeom prst="rect">
            <a:avLst/>
          </a:prstGeom>
        </p:spPr>
      </p:pic>
      <p:sp>
        <p:nvSpPr>
          <p:cNvPr id="4" name="Pil ned 3"/>
          <p:cNvSpPr/>
          <p:nvPr/>
        </p:nvSpPr>
        <p:spPr>
          <a:xfrm>
            <a:off x="9475305" y="270079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 ned 4"/>
          <p:cNvSpPr/>
          <p:nvPr/>
        </p:nvSpPr>
        <p:spPr>
          <a:xfrm>
            <a:off x="7218460" y="3038724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il ned 5"/>
          <p:cNvSpPr/>
          <p:nvPr/>
        </p:nvSpPr>
        <p:spPr>
          <a:xfrm>
            <a:off x="5693135" y="309703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ned 7"/>
          <p:cNvSpPr/>
          <p:nvPr/>
        </p:nvSpPr>
        <p:spPr>
          <a:xfrm>
            <a:off x="6823545" y="303607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ned 8"/>
          <p:cNvSpPr/>
          <p:nvPr/>
        </p:nvSpPr>
        <p:spPr>
          <a:xfrm>
            <a:off x="8334958" y="2845242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ned 9"/>
          <p:cNvSpPr/>
          <p:nvPr/>
        </p:nvSpPr>
        <p:spPr>
          <a:xfrm>
            <a:off x="8702704" y="2822713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75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av befolkningen 18 – 29 år som har uføretrygd eller mottar arbeidsavklaringspenger (AAP)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48" y="1837255"/>
            <a:ext cx="10999304" cy="4328078"/>
          </a:xfrm>
          <a:prstGeom prst="rect">
            <a:avLst/>
          </a:prstGeom>
        </p:spPr>
      </p:pic>
      <p:sp>
        <p:nvSpPr>
          <p:cNvPr id="6" name="Pil ned 5"/>
          <p:cNvSpPr/>
          <p:nvPr/>
        </p:nvSpPr>
        <p:spPr>
          <a:xfrm>
            <a:off x="10031896" y="2454302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ned 6"/>
          <p:cNvSpPr/>
          <p:nvPr/>
        </p:nvSpPr>
        <p:spPr>
          <a:xfrm>
            <a:off x="6152985" y="3097032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ned 7"/>
          <p:cNvSpPr/>
          <p:nvPr/>
        </p:nvSpPr>
        <p:spPr>
          <a:xfrm>
            <a:off x="6535972" y="3005592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ned 8"/>
          <p:cNvSpPr/>
          <p:nvPr/>
        </p:nvSpPr>
        <p:spPr>
          <a:xfrm>
            <a:off x="8089789" y="2680914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ned 9"/>
          <p:cNvSpPr/>
          <p:nvPr/>
        </p:nvSpPr>
        <p:spPr>
          <a:xfrm>
            <a:off x="8495969" y="2637182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ned 10"/>
          <p:cNvSpPr/>
          <p:nvPr/>
        </p:nvSpPr>
        <p:spPr>
          <a:xfrm>
            <a:off x="8880281" y="2622604"/>
            <a:ext cx="55659" cy="18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391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65210" y="258763"/>
            <a:ext cx="9995170" cy="581397"/>
          </a:xfrm>
        </p:spPr>
        <p:txBody>
          <a:bodyPr>
            <a:normAutofit/>
          </a:bodyPr>
          <a:lstStyle/>
          <a:p>
            <a:r>
              <a:rPr lang="nb-NO" dirty="0"/>
              <a:t>Utenforskap finnes i alle aldersgrupper (tall for Norge)</a:t>
            </a:r>
          </a:p>
        </p:txBody>
      </p:sp>
      <p:graphicFrame>
        <p:nvGraphicFramePr>
          <p:cNvPr id="7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113630"/>
              </p:ext>
            </p:extLst>
          </p:nvPr>
        </p:nvGraphicFramePr>
        <p:xfrm>
          <a:off x="589660" y="1016733"/>
          <a:ext cx="10921525" cy="506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4858592" y="6553943"/>
            <a:ext cx="7122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692 000 personer uten arbeidsforhold, ikke i høyere utdanning, ikke selvstendig næringsdrivende, og uten alderspensjon/offentlig AFP per des 2020</a:t>
            </a:r>
          </a:p>
        </p:txBody>
      </p:sp>
    </p:spTree>
    <p:extLst>
      <p:ext uri="{BB962C8B-B14F-4D97-AF65-F5344CB8AC3E}">
        <p14:creationId xmlns:p14="http://schemas.microsoft.com/office/powerpoint/2010/main" val="19714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35131" y="116633"/>
            <a:ext cx="11495315" cy="986619"/>
          </a:xfrm>
        </p:spPr>
        <p:txBody>
          <a:bodyPr>
            <a:noAutofit/>
          </a:bodyPr>
          <a:lstStyle/>
          <a:p>
            <a:r>
              <a:rPr lang="nb-NO" dirty="0"/>
              <a:t>Hva hindrer folk i å tre ut av </a:t>
            </a:r>
            <a:r>
              <a:rPr lang="nb-NO" dirty="0" err="1"/>
              <a:t>utenforskap</a:t>
            </a:r>
            <a:r>
              <a:rPr lang="nb-NO" dirty="0"/>
              <a:t> og inn i «varmen»?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927" y="1679673"/>
            <a:ext cx="3642602" cy="3440935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9106158" y="5160469"/>
            <a:ext cx="28055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i="1" dirty="0"/>
              <a:t>Bilde: Beleiringen av Antiokia, middelaldersk </a:t>
            </a:r>
            <a:r>
              <a:rPr lang="nb-NO" sz="700" i="1" dirty="0" err="1"/>
              <a:t>miniatyrmaleri</a:t>
            </a:r>
            <a:r>
              <a:rPr lang="nb-NO" sz="700" i="1" dirty="0"/>
              <a:t> (Wikipedia)</a:t>
            </a:r>
            <a:endParaRPr lang="nb-NO" sz="1050" i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454525" y="1268760"/>
            <a:ext cx="161864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dirty="0"/>
              <a:t>De </a:t>
            </a:r>
            <a:r>
              <a:rPr lang="nb-NO" sz="2400" b="1" u="sng" dirty="0"/>
              <a:t>vil ikke</a:t>
            </a:r>
          </a:p>
          <a:p>
            <a:pPr algn="ctr"/>
            <a:r>
              <a:rPr lang="nb-NO" sz="2400" b="1" dirty="0"/>
              <a:t>komme inn</a:t>
            </a:r>
          </a:p>
          <a:p>
            <a:pPr algn="ctr"/>
            <a:r>
              <a:rPr lang="nb-NO" sz="1100" b="1" i="1" dirty="0"/>
              <a:t>(mangler motivasjon)</a:t>
            </a:r>
            <a:endParaRPr lang="nb-NO" sz="2400" b="1" i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3473991" y="1661111"/>
            <a:ext cx="1650452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dirty="0"/>
              <a:t>De </a:t>
            </a:r>
            <a:r>
              <a:rPr lang="nb-NO" sz="2400" b="1" u="sng" dirty="0"/>
              <a:t>kan ikke</a:t>
            </a:r>
          </a:p>
          <a:p>
            <a:pPr algn="ctr"/>
            <a:r>
              <a:rPr lang="nb-NO" sz="2400" b="1" dirty="0"/>
              <a:t>komme inn</a:t>
            </a:r>
          </a:p>
          <a:p>
            <a:pPr algn="ctr"/>
            <a:r>
              <a:rPr lang="nb-NO" sz="1100" b="1" i="1" dirty="0"/>
              <a:t>(mangler kvalifikasjoner)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507379" y="2093160"/>
            <a:ext cx="161864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dirty="0"/>
              <a:t>De </a:t>
            </a:r>
            <a:r>
              <a:rPr lang="nb-NO" sz="2400" b="1" u="sng" dirty="0"/>
              <a:t>får ikke</a:t>
            </a:r>
          </a:p>
          <a:p>
            <a:pPr algn="ctr"/>
            <a:r>
              <a:rPr lang="nb-NO" sz="2400" b="1" dirty="0"/>
              <a:t>komme inn</a:t>
            </a:r>
          </a:p>
          <a:p>
            <a:pPr algn="ctr"/>
            <a:r>
              <a:rPr lang="nb-NO" sz="1100" b="1" i="1" dirty="0"/>
              <a:t>(mangler muligheter)</a:t>
            </a:r>
            <a:endParaRPr lang="nb-NO" sz="2400" b="1" i="1" dirty="0"/>
          </a:p>
        </p:txBody>
      </p:sp>
      <p:grpSp>
        <p:nvGrpSpPr>
          <p:cNvPr id="13" name="Gruppe 12"/>
          <p:cNvGrpSpPr/>
          <p:nvPr/>
        </p:nvGrpSpPr>
        <p:grpSpPr>
          <a:xfrm>
            <a:off x="1446806" y="2292342"/>
            <a:ext cx="1566174" cy="2187243"/>
            <a:chOff x="971600" y="2636912"/>
            <a:chExt cx="2088232" cy="2916324"/>
          </a:xfrm>
        </p:grpSpPr>
        <p:sp>
          <p:nvSpPr>
            <p:cNvPr id="14" name="Avrundet rektangel 13"/>
            <p:cNvSpPr/>
            <p:nvPr/>
          </p:nvSpPr>
          <p:spPr>
            <a:xfrm>
              <a:off x="971600" y="2636912"/>
              <a:ext cx="2088232" cy="291632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1022555" y="2744924"/>
              <a:ext cx="202811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0" b="1" dirty="0"/>
                <a:t>Motivasjon / insentiver / vilje</a:t>
              </a:r>
            </a:p>
          </p:txBody>
        </p:sp>
        <p:sp>
          <p:nvSpPr>
            <p:cNvPr id="16" name="TekstSylinder 15"/>
            <p:cNvSpPr txBox="1"/>
            <p:nvPr/>
          </p:nvSpPr>
          <p:spPr>
            <a:xfrm>
              <a:off x="1115616" y="3556465"/>
              <a:ext cx="1935051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Trygdenivå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Skatt på inntekt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Andre inntekter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Inntekt andre i husstanden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Aktivitetsplikt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nb-NO" sz="1200" dirty="0"/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3497473" y="2695886"/>
            <a:ext cx="1572437" cy="2187243"/>
            <a:chOff x="3383868" y="2636912"/>
            <a:chExt cx="2096582" cy="2916324"/>
          </a:xfrm>
        </p:grpSpPr>
        <p:sp>
          <p:nvSpPr>
            <p:cNvPr id="18" name="Avrundet rektangel 17"/>
            <p:cNvSpPr/>
            <p:nvPr/>
          </p:nvSpPr>
          <p:spPr>
            <a:xfrm>
              <a:off x="3383868" y="2636912"/>
              <a:ext cx="2088232" cy="291632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3452337" y="2744924"/>
              <a:ext cx="202811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0" b="1" dirty="0"/>
                <a:t>Kvalifikasjoner / situasjon / evne</a:t>
              </a: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3527884" y="3575919"/>
              <a:ext cx="1644467" cy="1600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Utdanning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Ferdigheter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Språk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Helse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Barn og hjem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Mobilitet</a:t>
              </a:r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5556465" y="3173281"/>
            <a:ext cx="1566174" cy="2187243"/>
            <a:chOff x="5796136" y="2636912"/>
            <a:chExt cx="2088232" cy="29163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Avrundet rektangel 21"/>
            <p:cNvSpPr/>
            <p:nvPr/>
          </p:nvSpPr>
          <p:spPr>
            <a:xfrm>
              <a:off x="5796136" y="2636912"/>
              <a:ext cx="2088232" cy="291632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5856255" y="2744923"/>
              <a:ext cx="1886057" cy="4001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b-NO" sz="1350" b="1" dirty="0"/>
                <a:t>Muligheter</a:t>
              </a:r>
            </a:p>
          </p:txBody>
        </p:sp>
        <p:sp>
          <p:nvSpPr>
            <p:cNvPr id="24" name="TekstSylinder 23"/>
            <p:cNvSpPr txBox="1"/>
            <p:nvPr/>
          </p:nvSpPr>
          <p:spPr>
            <a:xfrm>
              <a:off x="5820139" y="3356991"/>
              <a:ext cx="1922173" cy="1846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Ledighetsnivå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Lønnsnivå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Bedriftenes situasjon og behov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Lærlingeplasser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nb-NO" sz="1200" dirty="0"/>
                <a:t>Deltidsstillinger</a:t>
              </a:r>
            </a:p>
          </p:txBody>
        </p:sp>
      </p:grpSp>
      <p:sp>
        <p:nvSpPr>
          <p:cNvPr id="2" name="TekstSylinder 1"/>
          <p:cNvSpPr txBox="1"/>
          <p:nvPr/>
        </p:nvSpPr>
        <p:spPr>
          <a:xfrm>
            <a:off x="2526072" y="5697029"/>
            <a:ext cx="6913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i="1" dirty="0"/>
              <a:t>Det er kun </a:t>
            </a:r>
            <a:r>
              <a:rPr lang="nb-NO" sz="2800" b="1" i="1" dirty="0">
                <a:solidFill>
                  <a:schemeClr val="accent1"/>
                </a:solidFill>
              </a:rPr>
              <a:t>tverrsektorielt samarbeid </a:t>
            </a:r>
            <a:r>
              <a:rPr lang="nb-NO" sz="2800" b="1" i="1" dirty="0"/>
              <a:t>som kan</a:t>
            </a:r>
          </a:p>
          <a:p>
            <a:r>
              <a:rPr lang="nb-NO" sz="2800" b="1" i="1" dirty="0"/>
              <a:t>redusere eller fjerne disse hindringene…</a:t>
            </a:r>
          </a:p>
        </p:txBody>
      </p:sp>
    </p:spTree>
    <p:extLst>
      <p:ext uri="{BB962C8B-B14F-4D97-AF65-F5344CB8AC3E}">
        <p14:creationId xmlns:p14="http://schemas.microsoft.com/office/powerpoint/2010/main" val="11166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B3D8E72-01BD-4F11-AACE-B8325773CF1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7612482"/>
              </p:ext>
            </p:extLst>
          </p:nvPr>
        </p:nvGraphicFramePr>
        <p:xfrm>
          <a:off x="488951" y="1154868"/>
          <a:ext cx="5607050" cy="223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E0F3586B-A4EA-4B69-9345-7747593B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7" y="241302"/>
            <a:ext cx="11182351" cy="707281"/>
          </a:xfrm>
        </p:spPr>
        <p:txBody>
          <a:bodyPr/>
          <a:lstStyle/>
          <a:p>
            <a:r>
              <a:rPr lang="nb-NO" dirty="0"/>
              <a:t>Utviklingen i utenforskap fra arbeidslivet siste år</a:t>
            </a:r>
          </a:p>
        </p:txBody>
      </p:sp>
      <p:graphicFrame>
        <p:nvGraphicFramePr>
          <p:cNvPr id="7" name="Plassholder for innhold 5">
            <a:extLst>
              <a:ext uri="{FF2B5EF4-FFF2-40B4-BE49-F238E27FC236}">
                <a16:creationId xmlns:a16="http://schemas.microsoft.com/office/drawing/2014/main" id="{4F62DE9D-2D5D-4E13-B90E-039CC2772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170655"/>
              </p:ext>
            </p:extLst>
          </p:nvPr>
        </p:nvGraphicFramePr>
        <p:xfrm>
          <a:off x="488950" y="3960380"/>
          <a:ext cx="5607050" cy="223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ACFA1444-3E2F-4773-B499-E53D3B480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427221"/>
              </p:ext>
            </p:extLst>
          </p:nvPr>
        </p:nvGraphicFramePr>
        <p:xfrm>
          <a:off x="6349942" y="1154868"/>
          <a:ext cx="5607050" cy="223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Plassholder for innhold 5">
            <a:extLst>
              <a:ext uri="{FF2B5EF4-FFF2-40B4-BE49-F238E27FC236}">
                <a16:creationId xmlns:a16="http://schemas.microsoft.com/office/drawing/2014/main" id="{5C9EF9E3-98FF-49FD-B0A0-E83BD4853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508943"/>
              </p:ext>
            </p:extLst>
          </p:nvPr>
        </p:nvGraphicFramePr>
        <p:xfrm>
          <a:off x="6349941" y="3960380"/>
          <a:ext cx="5607050" cy="223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il: høyre 11">
            <a:extLst>
              <a:ext uri="{FF2B5EF4-FFF2-40B4-BE49-F238E27FC236}">
                <a16:creationId xmlns:a16="http://schemas.microsoft.com/office/drawing/2014/main" id="{2D8A7C23-E794-47CD-A501-E3724C438B2E}"/>
              </a:ext>
            </a:extLst>
          </p:cNvPr>
          <p:cNvSpPr/>
          <p:nvPr/>
        </p:nvSpPr>
        <p:spPr>
          <a:xfrm rot="2123207">
            <a:off x="2115494" y="2163560"/>
            <a:ext cx="488887" cy="22633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062F1945-D14E-4082-B5ED-5126ACF31E91}"/>
              </a:ext>
            </a:extLst>
          </p:cNvPr>
          <p:cNvSpPr/>
          <p:nvPr/>
        </p:nvSpPr>
        <p:spPr>
          <a:xfrm rot="2123207">
            <a:off x="4504098" y="2160605"/>
            <a:ext cx="488887" cy="22633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93727418-D899-40E8-9E89-9CA2F85602C8}"/>
              </a:ext>
            </a:extLst>
          </p:cNvPr>
          <p:cNvSpPr/>
          <p:nvPr/>
        </p:nvSpPr>
        <p:spPr>
          <a:xfrm rot="2123207">
            <a:off x="10351127" y="5199934"/>
            <a:ext cx="488887" cy="22633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: høyre 14">
            <a:extLst>
              <a:ext uri="{FF2B5EF4-FFF2-40B4-BE49-F238E27FC236}">
                <a16:creationId xmlns:a16="http://schemas.microsoft.com/office/drawing/2014/main" id="{1ED36F99-5B3A-47C4-9DAB-89D6591F176E}"/>
              </a:ext>
            </a:extLst>
          </p:cNvPr>
          <p:cNvSpPr/>
          <p:nvPr/>
        </p:nvSpPr>
        <p:spPr>
          <a:xfrm rot="2123207">
            <a:off x="7950451" y="5199934"/>
            <a:ext cx="488887" cy="22633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89AE6C51-EFE7-41D8-BC62-A4DE1F4D2122}"/>
              </a:ext>
            </a:extLst>
          </p:cNvPr>
          <p:cNvSpPr/>
          <p:nvPr/>
        </p:nvSpPr>
        <p:spPr>
          <a:xfrm rot="20057617">
            <a:off x="4484052" y="5088001"/>
            <a:ext cx="488887" cy="226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3936EF62-0B17-4CA4-949A-27EF9E4BA865}"/>
              </a:ext>
            </a:extLst>
          </p:cNvPr>
          <p:cNvSpPr/>
          <p:nvPr/>
        </p:nvSpPr>
        <p:spPr>
          <a:xfrm rot="20057617">
            <a:off x="3290924" y="5088001"/>
            <a:ext cx="488887" cy="226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: høyre 17">
            <a:extLst>
              <a:ext uri="{FF2B5EF4-FFF2-40B4-BE49-F238E27FC236}">
                <a16:creationId xmlns:a16="http://schemas.microsoft.com/office/drawing/2014/main" id="{9E53D099-EAE6-407F-A489-5173144FDD41}"/>
              </a:ext>
            </a:extLst>
          </p:cNvPr>
          <p:cNvSpPr/>
          <p:nvPr/>
        </p:nvSpPr>
        <p:spPr>
          <a:xfrm rot="20057617">
            <a:off x="2097386" y="5088001"/>
            <a:ext cx="488887" cy="226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: høyre 18">
            <a:extLst>
              <a:ext uri="{FF2B5EF4-FFF2-40B4-BE49-F238E27FC236}">
                <a16:creationId xmlns:a16="http://schemas.microsoft.com/office/drawing/2014/main" id="{968C165E-224B-430C-B624-475FA3C30E83}"/>
              </a:ext>
            </a:extLst>
          </p:cNvPr>
          <p:cNvSpPr/>
          <p:nvPr/>
        </p:nvSpPr>
        <p:spPr>
          <a:xfrm rot="20057617">
            <a:off x="3295459" y="2160605"/>
            <a:ext cx="488887" cy="226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325E9EDC-11AD-44F8-AB3D-DA7B771E96C9}"/>
              </a:ext>
            </a:extLst>
          </p:cNvPr>
          <p:cNvSpPr/>
          <p:nvPr/>
        </p:nvSpPr>
        <p:spPr>
          <a:xfrm rot="20057617">
            <a:off x="9180623" y="5199933"/>
            <a:ext cx="488887" cy="226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073BA1C6-0A2C-460F-91B4-17B41AC1518B}"/>
              </a:ext>
            </a:extLst>
          </p:cNvPr>
          <p:cNvSpPr txBox="1"/>
          <p:nvPr/>
        </p:nvSpPr>
        <p:spPr>
          <a:xfrm>
            <a:off x="9558592" y="659639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Alle tall per desember hvert år. Kilde: NAV</a:t>
            </a:r>
          </a:p>
        </p:txBody>
      </p:sp>
    </p:spTree>
    <p:extLst>
      <p:ext uri="{BB962C8B-B14F-4D97-AF65-F5344CB8AC3E}">
        <p14:creationId xmlns:p14="http://schemas.microsoft.com/office/powerpoint/2010/main" val="382178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F49E4-51A2-42A7-A7C7-2FE6D6C5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b="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Hvilke konsekvenser fikk pandemien på utenforskap?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7F2A9D-3EC6-43F1-B9A3-75F7DF6564E6}"/>
              </a:ext>
            </a:extLst>
          </p:cNvPr>
          <p:cNvSpPr txBox="1"/>
          <p:nvPr/>
        </p:nvSpPr>
        <p:spPr>
          <a:xfrm>
            <a:off x="838200" y="1825625"/>
            <a:ext cx="4991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Det er ikke gitt at utenforskapet øker 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pga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pandemien, i hvert fall ikke på kort sikt.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Mange permitterte arbeidssøkere beholdt arbeidsforholdene sine gjennom pandemien.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Samtidig ble personer ansatt i andre næringer upåvirket av pandemien, og flere begynte på studier.</a:t>
            </a:r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276C6363-3BD3-49ED-B41E-911A72D3866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5589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D12BFF0-835B-4AB8-826D-147473ACFB67}"/>
              </a:ext>
            </a:extLst>
          </p:cNvPr>
          <p:cNvSpPr txBox="1"/>
          <p:nvPr/>
        </p:nvSpPr>
        <p:spPr>
          <a:xfrm>
            <a:off x="5829300" y="6297257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Basert på tall og analyser på data per desember 2020</a:t>
            </a:r>
          </a:p>
        </p:txBody>
      </p:sp>
    </p:spTree>
    <p:extLst>
      <p:ext uri="{BB962C8B-B14F-4D97-AF65-F5344CB8AC3E}">
        <p14:creationId xmlns:p14="http://schemas.microsoft.com/office/powerpoint/2010/main" val="4255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8" y="788559"/>
            <a:ext cx="3402068" cy="3693191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1775521" y="80628"/>
            <a:ext cx="8545169" cy="539688"/>
          </a:xfrm>
        </p:spPr>
        <p:txBody>
          <a:bodyPr>
            <a:noAutofit/>
          </a:bodyPr>
          <a:lstStyle/>
          <a:p>
            <a:r>
              <a:rPr lang="nb-NO" sz="2700" b="1" dirty="0"/>
              <a:t>Utbetalinger fra NAV til innbyggere i Norge i 2020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1646636" y="6506595"/>
            <a:ext cx="7355160" cy="288226"/>
          </a:xfrm>
        </p:spPr>
        <p:txBody>
          <a:bodyPr/>
          <a:lstStyle/>
          <a:p>
            <a:r>
              <a:rPr lang="nb-NO" i="1" dirty="0"/>
              <a:t>Befolkningstall er pr 30. juni 2020. All statistikk på nav.no/kunnskap.</a:t>
            </a:r>
          </a:p>
          <a:p>
            <a:endParaRPr lang="nb-NO" dirty="0"/>
          </a:p>
        </p:txBody>
      </p:sp>
      <p:sp>
        <p:nvSpPr>
          <p:cNvPr id="168" name="TekstSylinder 167"/>
          <p:cNvSpPr txBox="1"/>
          <p:nvPr/>
        </p:nvSpPr>
        <p:spPr>
          <a:xfrm>
            <a:off x="122498" y="946032"/>
            <a:ext cx="2168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Utbetalinger per </a:t>
            </a:r>
          </a:p>
          <a:p>
            <a:pPr defTabSz="685800"/>
            <a:r>
              <a:rPr lang="nb-NO" sz="1350" i="1" dirty="0">
                <a:solidFill>
                  <a:prstClr val="black"/>
                </a:solidFill>
                <a:latin typeface="Arial" panose="020B0604020202020204"/>
              </a:rPr>
              <a:t>innbygger</a:t>
            </a:r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</p:txBody>
      </p:sp>
      <p:graphicFrame>
        <p:nvGraphicFramePr>
          <p:cNvPr id="169" name="Tabell 168"/>
          <p:cNvGraphicFramePr>
            <a:graphicFrameLocks noGrp="1"/>
          </p:cNvGraphicFramePr>
          <p:nvPr/>
        </p:nvGraphicFramePr>
        <p:xfrm>
          <a:off x="6818260" y="850266"/>
          <a:ext cx="4570330" cy="35140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37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Fylke</a:t>
                      </a:r>
                    </a:p>
                  </a:txBody>
                  <a:tcPr marL="7144" marR="7144" marT="7144" marB="0" anchor="ctr">
                    <a:solidFill>
                      <a:srgbClr val="6446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Utbetalt 2020 Mill kr</a:t>
                      </a:r>
                    </a:p>
                  </a:txBody>
                  <a:tcPr marL="7144" marR="7144" marT="7144" marB="0" anchor="ctr">
                    <a:solidFill>
                      <a:srgbClr val="6446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Utbetalt 2019 Mill kr</a:t>
                      </a:r>
                    </a:p>
                  </a:txBody>
                  <a:tcPr marL="7144" marR="7144" marT="7144" marB="0" anchor="ctr">
                    <a:solidFill>
                      <a:srgbClr val="6446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Endring. Prosent</a:t>
                      </a:r>
                    </a:p>
                  </a:txBody>
                  <a:tcPr marL="7144" marR="7144" marT="7144" marB="0" anchor="ctr">
                    <a:solidFill>
                      <a:srgbClr val="6446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Kroner utbetalt per innbygger</a:t>
                      </a:r>
                    </a:p>
                  </a:txBody>
                  <a:tcPr marL="7144" marR="7144" marT="7144" marB="0" anchor="ctr">
                    <a:solidFill>
                      <a:srgbClr val="6446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Norge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500 322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447 697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93 100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Oslo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54 098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45 701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78 200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Rogaland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40 665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36 270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84 600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Møre og Romsdal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25 356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23 187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95 800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Nordland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25 205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23 325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104 800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Viken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116 386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103 819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93 600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Innlandet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38 825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35 618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104 900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Vestfold og Telemark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43 036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39 276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102 500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Agder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30 686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27 845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99 900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Vestland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56 791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51 073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89 300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Trøndelag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43 450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39 316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92 800</a:t>
                      </a:r>
                    </a:p>
                  </a:txBody>
                  <a:tcPr marL="7144" marR="7144" marT="7144" marB="0" anchor="b">
                    <a:solidFill>
                      <a:srgbClr val="D8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Troms og Finnmark 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23 756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21 693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98 000</a:t>
                      </a:r>
                    </a:p>
                  </a:txBody>
                  <a:tcPr marL="7144" marR="7144" marT="7144" marB="0" anchor="b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4" name="Gruppe 3"/>
          <p:cNvGrpSpPr/>
          <p:nvPr/>
        </p:nvGrpSpPr>
        <p:grpSpPr>
          <a:xfrm>
            <a:off x="2011538" y="3085406"/>
            <a:ext cx="2372556" cy="577081"/>
            <a:chOff x="2826262" y="5129480"/>
            <a:chExt cx="2598456" cy="769441"/>
          </a:xfrm>
        </p:grpSpPr>
        <p:grpSp>
          <p:nvGrpSpPr>
            <p:cNvPr id="2" name="Gruppe 1"/>
            <p:cNvGrpSpPr/>
            <p:nvPr/>
          </p:nvGrpSpPr>
          <p:grpSpPr>
            <a:xfrm>
              <a:off x="2826262" y="5327656"/>
              <a:ext cx="2387388" cy="468582"/>
              <a:chOff x="2826262" y="5327656"/>
              <a:chExt cx="2387388" cy="468582"/>
            </a:xfrm>
          </p:grpSpPr>
          <p:sp>
            <p:nvSpPr>
              <p:cNvPr id="19" name="Rektangel 18"/>
              <p:cNvSpPr/>
              <p:nvPr/>
            </p:nvSpPr>
            <p:spPr>
              <a:xfrm>
                <a:off x="3863650" y="5573742"/>
                <a:ext cx="1350000" cy="22249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8" name="Likebent trekant 17"/>
              <p:cNvSpPr/>
              <p:nvPr/>
            </p:nvSpPr>
            <p:spPr>
              <a:xfrm rot="15351961">
                <a:off x="3189011" y="4964907"/>
                <a:ext cx="357258" cy="1082756"/>
              </a:xfrm>
              <a:prstGeom prst="triangle">
                <a:avLst>
                  <a:gd name="adj" fmla="val 45238"/>
                </a:avLst>
              </a:prstGeom>
              <a:gradFill>
                <a:gsLst>
                  <a:gs pos="18000">
                    <a:schemeClr val="bg1">
                      <a:lumMod val="50000"/>
                    </a:schemeClr>
                  </a:gs>
                  <a:gs pos="59000">
                    <a:schemeClr val="bg1">
                      <a:lumMod val="75000"/>
                      <a:alpha val="70000"/>
                    </a:schemeClr>
                  </a:gs>
                  <a:gs pos="76000">
                    <a:schemeClr val="bg1">
                      <a:lumMod val="85000"/>
                      <a:alpha val="70000"/>
                    </a:schemeClr>
                  </a:gs>
                  <a:gs pos="94000">
                    <a:srgbClr val="E2E2E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>
                  <a:solidFill>
                    <a:prstClr val="white">
                      <a:lumMod val="85000"/>
                    </a:prstClr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0" name="TekstSylinder 19"/>
            <p:cNvSpPr txBox="1"/>
            <p:nvPr/>
          </p:nvSpPr>
          <p:spPr>
            <a:xfrm>
              <a:off x="3833764" y="5129480"/>
              <a:ext cx="15909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nb-NO" sz="1050" i="1" dirty="0">
                  <a:solidFill>
                    <a:srgbClr val="64468A"/>
                  </a:solidFill>
                  <a:latin typeface="Arial" panose="020B0604020202020204"/>
                </a:rPr>
                <a:t>Høyest:</a:t>
              </a:r>
            </a:p>
            <a:p>
              <a:pPr defTabSz="685800">
                <a:lnSpc>
                  <a:spcPct val="150000"/>
                </a:lnSpc>
              </a:pPr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Innlandet: 104 900 kr</a:t>
              </a:r>
            </a:p>
          </p:txBody>
        </p:sp>
      </p:grpSp>
      <p:sp>
        <p:nvSpPr>
          <p:cNvPr id="170" name="TekstSylinder 169"/>
          <p:cNvSpPr txBox="1"/>
          <p:nvPr/>
        </p:nvSpPr>
        <p:spPr>
          <a:xfrm>
            <a:off x="8934282" y="5813976"/>
            <a:ext cx="103906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Kontantstøtte: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1,5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1" name="TekstSylinder 170"/>
          <p:cNvSpPr txBox="1"/>
          <p:nvPr/>
        </p:nvSpPr>
        <p:spPr>
          <a:xfrm>
            <a:off x="7338139" y="5103188"/>
            <a:ext cx="87876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Dagpenger: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37,1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2" name="TekstSylinder 171"/>
          <p:cNvSpPr txBox="1"/>
          <p:nvPr/>
        </p:nvSpPr>
        <p:spPr>
          <a:xfrm>
            <a:off x="7338139" y="5813975"/>
            <a:ext cx="998991" cy="542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Grunn- og </a:t>
            </a:r>
            <a:b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</a:br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hjelpestønad: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3,2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3" name="TekstSylinder 172"/>
          <p:cNvSpPr txBox="1"/>
          <p:nvPr/>
        </p:nvSpPr>
        <p:spPr>
          <a:xfrm>
            <a:off x="8887644" y="5103188"/>
            <a:ext cx="119616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Stønad til enslig: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1,8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4" name="TekstSylinder 173"/>
          <p:cNvSpPr txBox="1"/>
          <p:nvPr/>
        </p:nvSpPr>
        <p:spPr>
          <a:xfrm>
            <a:off x="2484365" y="5123590"/>
            <a:ext cx="109517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Alderspensjon:</a:t>
            </a:r>
            <a:endParaRPr lang="nb-NO" sz="975" b="1" dirty="0">
              <a:solidFill>
                <a:prstClr val="black"/>
              </a:solidFill>
              <a:latin typeface="Arial" panose="020B0604020202020204"/>
            </a:endParaRP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236,3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5" name="TekstSylinder 174"/>
          <p:cNvSpPr txBox="1"/>
          <p:nvPr/>
        </p:nvSpPr>
        <p:spPr>
          <a:xfrm>
            <a:off x="2477599" y="5805266"/>
            <a:ext cx="86433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Uføretrygd: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97,7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176" name="TekstSylinder 175"/>
          <p:cNvSpPr txBox="1"/>
          <p:nvPr/>
        </p:nvSpPr>
        <p:spPr>
          <a:xfrm>
            <a:off x="3989766" y="5111826"/>
            <a:ext cx="93326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Sykepenger: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49,7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7" name="TekstSylinder 176"/>
          <p:cNvSpPr txBox="1"/>
          <p:nvPr/>
        </p:nvSpPr>
        <p:spPr>
          <a:xfrm>
            <a:off x="3989767" y="5805194"/>
            <a:ext cx="1308371" cy="542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Arbeidsavklarings-</a:t>
            </a:r>
            <a:b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</a:br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penger: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29,9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8" name="TekstSylinder 177"/>
          <p:cNvSpPr txBox="1"/>
          <p:nvPr/>
        </p:nvSpPr>
        <p:spPr>
          <a:xfrm>
            <a:off x="5717959" y="5132860"/>
            <a:ext cx="114326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Foreldrepenger: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21,6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9" name="TekstSylinder 178"/>
          <p:cNvSpPr txBox="1"/>
          <p:nvPr/>
        </p:nvSpPr>
        <p:spPr>
          <a:xfrm>
            <a:off x="5717959" y="5805194"/>
            <a:ext cx="89159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Barnetrygd: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16,1 </a:t>
            </a:r>
            <a:r>
              <a:rPr lang="nb-NO" sz="975" dirty="0" err="1">
                <a:solidFill>
                  <a:prstClr val="black"/>
                </a:solidFill>
                <a:latin typeface="Arial" panose="020B0604020202020204"/>
              </a:rPr>
              <a:t>mrd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80" name="Bilde 179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E8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26" y="4995248"/>
            <a:ext cx="600833" cy="549259"/>
          </a:xfrm>
          <a:prstGeom prst="rect">
            <a:avLst/>
          </a:prstGeom>
        </p:spPr>
      </p:pic>
      <p:pic>
        <p:nvPicPr>
          <p:cNvPr id="181" name="Bilde 180"/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053" y="5643318"/>
            <a:ext cx="441128" cy="648000"/>
          </a:xfrm>
          <a:prstGeom prst="rect">
            <a:avLst/>
          </a:prstGeom>
        </p:spPr>
      </p:pic>
      <p:pic>
        <p:nvPicPr>
          <p:cNvPr id="182" name="Bilde 181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26" y="5697324"/>
            <a:ext cx="358985" cy="648000"/>
          </a:xfrm>
          <a:prstGeom prst="rect">
            <a:avLst/>
          </a:prstGeom>
        </p:spPr>
      </p:pic>
      <p:pic>
        <p:nvPicPr>
          <p:cNvPr id="183" name="Bilde 182"/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11726" y="4995246"/>
            <a:ext cx="358985" cy="648000"/>
          </a:xfrm>
          <a:prstGeom prst="rect">
            <a:avLst/>
          </a:prstGeom>
        </p:spPr>
      </p:pic>
      <p:pic>
        <p:nvPicPr>
          <p:cNvPr id="184" name="Bilde 183"/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06092" y="4995246"/>
            <a:ext cx="358987" cy="648000"/>
          </a:xfrm>
          <a:prstGeom prst="rect">
            <a:avLst/>
          </a:prstGeom>
        </p:spPr>
      </p:pic>
      <p:pic>
        <p:nvPicPr>
          <p:cNvPr id="185" name="Bilde 184"/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259" y="5022246"/>
            <a:ext cx="344028" cy="621000"/>
          </a:xfrm>
          <a:prstGeom prst="rect">
            <a:avLst/>
          </a:prstGeom>
        </p:spPr>
      </p:pic>
      <p:pic>
        <p:nvPicPr>
          <p:cNvPr id="186" name="Bilde 185"/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20" y="5676362"/>
            <a:ext cx="358985" cy="648000"/>
          </a:xfrm>
          <a:prstGeom prst="rect">
            <a:avLst/>
          </a:prstGeom>
        </p:spPr>
      </p:pic>
      <p:pic>
        <p:nvPicPr>
          <p:cNvPr id="187" name="Bilde 186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576" y="5697252"/>
            <a:ext cx="775724" cy="648000"/>
          </a:xfrm>
          <a:prstGeom prst="rect">
            <a:avLst/>
          </a:prstGeom>
        </p:spPr>
      </p:pic>
      <p:pic>
        <p:nvPicPr>
          <p:cNvPr id="188" name="Bilde 187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53" y="4995246"/>
            <a:ext cx="780324" cy="648000"/>
          </a:xfrm>
          <a:prstGeom prst="rect">
            <a:avLst/>
          </a:prstGeom>
        </p:spPr>
      </p:pic>
      <p:pic>
        <p:nvPicPr>
          <p:cNvPr id="189" name="Bilde 188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401" y="5697324"/>
            <a:ext cx="474282" cy="648000"/>
          </a:xfrm>
          <a:prstGeom prst="rect">
            <a:avLst/>
          </a:prstGeom>
        </p:spPr>
      </p:pic>
      <p:sp>
        <p:nvSpPr>
          <p:cNvPr id="190" name="TekstSylinder 189"/>
          <p:cNvSpPr txBox="1"/>
          <p:nvPr/>
        </p:nvSpPr>
        <p:spPr>
          <a:xfrm>
            <a:off x="1818829" y="4664170"/>
            <a:ext cx="52667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Utbetalinger til personer bosatt i Norge </a:t>
            </a:r>
            <a:r>
              <a:rPr lang="nb-NO" sz="1350" i="1" dirty="0">
                <a:solidFill>
                  <a:prstClr val="black"/>
                </a:solidFill>
                <a:latin typeface="Arial" panose="020B0604020202020204"/>
              </a:rPr>
              <a:t>totalt </a:t>
            </a:r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(i milliarder kroner)</a:t>
            </a:r>
            <a:r>
              <a:rPr lang="nb-NO" sz="1350" i="1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</p:txBody>
      </p:sp>
      <p:grpSp>
        <p:nvGrpSpPr>
          <p:cNvPr id="191" name="Gruppe 190"/>
          <p:cNvGrpSpPr/>
          <p:nvPr/>
        </p:nvGrpSpPr>
        <p:grpSpPr>
          <a:xfrm>
            <a:off x="183010" y="1453370"/>
            <a:ext cx="1768226" cy="648565"/>
            <a:chOff x="4211956" y="3452036"/>
            <a:chExt cx="1985443" cy="728238"/>
          </a:xfrm>
        </p:grpSpPr>
        <p:sp>
          <p:nvSpPr>
            <p:cNvPr id="192" name="Ellipse 191"/>
            <p:cNvSpPr/>
            <p:nvPr/>
          </p:nvSpPr>
          <p:spPr>
            <a:xfrm>
              <a:off x="4211959" y="3509642"/>
              <a:ext cx="144016" cy="143076"/>
            </a:xfrm>
            <a:prstGeom prst="ellipse">
              <a:avLst/>
            </a:prstGeom>
            <a:solidFill>
              <a:srgbClr val="64468A"/>
            </a:solidFill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975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3" name="Ellipse 192"/>
            <p:cNvSpPr/>
            <p:nvPr/>
          </p:nvSpPr>
          <p:spPr>
            <a:xfrm>
              <a:off x="4211956" y="3725666"/>
              <a:ext cx="144016" cy="143076"/>
            </a:xfrm>
            <a:prstGeom prst="ellipse">
              <a:avLst/>
            </a:prstGeom>
            <a:solidFill>
              <a:srgbClr val="B6A1CF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975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4" name="Ellipse 193"/>
            <p:cNvSpPr/>
            <p:nvPr/>
          </p:nvSpPr>
          <p:spPr>
            <a:xfrm>
              <a:off x="4211962" y="3941690"/>
              <a:ext cx="144016" cy="143076"/>
            </a:xfrm>
            <a:prstGeom prst="ellipse">
              <a:avLst/>
            </a:prstGeom>
            <a:solidFill>
              <a:srgbClr val="D8CDE5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975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5" name="TekstSylinder 194"/>
            <p:cNvSpPr txBox="1"/>
            <p:nvPr/>
          </p:nvSpPr>
          <p:spPr>
            <a:xfrm>
              <a:off x="4337717" y="3452036"/>
              <a:ext cx="1596891" cy="285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Over 100 000 kroner</a:t>
              </a:r>
            </a:p>
          </p:txBody>
        </p:sp>
        <p:sp>
          <p:nvSpPr>
            <p:cNvPr id="196" name="TekstSylinder 195"/>
            <p:cNvSpPr txBox="1"/>
            <p:nvPr/>
          </p:nvSpPr>
          <p:spPr>
            <a:xfrm>
              <a:off x="4337718" y="3679142"/>
              <a:ext cx="1859681" cy="285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90 000 – 100 000 kroner</a:t>
              </a:r>
              <a:endParaRPr lang="nb-NO" sz="9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97" name="TekstSylinder 196"/>
            <p:cNvSpPr txBox="1"/>
            <p:nvPr/>
          </p:nvSpPr>
          <p:spPr>
            <a:xfrm>
              <a:off x="4337718" y="3895166"/>
              <a:ext cx="1598693" cy="285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Under 90 000 kroner</a:t>
              </a:r>
              <a:endParaRPr lang="nb-NO" sz="9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1867399" y="3912705"/>
            <a:ext cx="1746982" cy="577081"/>
            <a:chOff x="3023716" y="4283968"/>
            <a:chExt cx="2329309" cy="769441"/>
          </a:xfrm>
        </p:grpSpPr>
        <p:sp>
          <p:nvSpPr>
            <p:cNvPr id="22" name="Likebent trekant 21"/>
            <p:cNvSpPr/>
            <p:nvPr/>
          </p:nvSpPr>
          <p:spPr>
            <a:xfrm rot="17651314">
              <a:off x="3373133" y="4063978"/>
              <a:ext cx="306877" cy="1005712"/>
            </a:xfrm>
            <a:prstGeom prst="triangl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6000">
                  <a:schemeClr val="bg1">
                    <a:lumMod val="75000"/>
                    <a:alpha val="70000"/>
                  </a:schemeClr>
                </a:gs>
                <a:gs pos="63000">
                  <a:schemeClr val="bg1">
                    <a:lumMod val="85000"/>
                    <a:alpha val="73000"/>
                  </a:schemeClr>
                </a:gs>
                <a:gs pos="88000">
                  <a:srgbClr val="E6E6E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 dirty="0">
                <a:solidFill>
                  <a:prstClr val="white">
                    <a:lumMod val="85000"/>
                  </a:prstClr>
                </a:solidFill>
                <a:latin typeface="Arial" panose="020B0604020202020204"/>
              </a:endParaRP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3884308" y="4692067"/>
              <a:ext cx="1113197" cy="25007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4" name="TekstSylinder 23"/>
            <p:cNvSpPr txBox="1"/>
            <p:nvPr/>
          </p:nvSpPr>
          <p:spPr>
            <a:xfrm>
              <a:off x="3888521" y="4283968"/>
              <a:ext cx="14645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nb-NO" sz="1050" i="1" dirty="0">
                  <a:solidFill>
                    <a:srgbClr val="64468A"/>
                  </a:solidFill>
                  <a:latin typeface="Arial" panose="020B0604020202020204"/>
                </a:rPr>
                <a:t>Lavest</a:t>
              </a:r>
            </a:p>
            <a:p>
              <a:pPr defTabSz="685800">
                <a:lnSpc>
                  <a:spcPct val="150000"/>
                </a:lnSpc>
              </a:pPr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Oslo: 78 200 kr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07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b="12930"/>
          <a:stretch/>
        </p:blipFill>
        <p:spPr>
          <a:xfrm>
            <a:off x="219312" y="692613"/>
            <a:ext cx="3611783" cy="3816507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1775521" y="80628"/>
            <a:ext cx="8545169" cy="539688"/>
          </a:xfrm>
        </p:spPr>
        <p:txBody>
          <a:bodyPr>
            <a:noAutofit/>
          </a:bodyPr>
          <a:lstStyle/>
          <a:p>
            <a:r>
              <a:rPr lang="nb-NO" b="1" dirty="0"/>
              <a:t>Utbetalinger fra NAV til innbyggere i Agder i 2020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1704542" y="6506514"/>
            <a:ext cx="7355160" cy="288226"/>
          </a:xfrm>
        </p:spPr>
        <p:txBody>
          <a:bodyPr/>
          <a:lstStyle/>
          <a:p>
            <a:r>
              <a:rPr lang="nb-NO" i="1" dirty="0"/>
              <a:t>Befolkningstall er pr 30. juni 2020. All statistikk på nav.no/kunnskap.</a:t>
            </a:r>
          </a:p>
          <a:p>
            <a:endParaRPr lang="nb-NO" dirty="0"/>
          </a:p>
        </p:txBody>
      </p:sp>
      <p:sp>
        <p:nvSpPr>
          <p:cNvPr id="168" name="TekstSylinder 167"/>
          <p:cNvSpPr txBox="1"/>
          <p:nvPr/>
        </p:nvSpPr>
        <p:spPr>
          <a:xfrm>
            <a:off x="4080233" y="680944"/>
            <a:ext cx="1557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Utbetalinger per </a:t>
            </a:r>
          </a:p>
          <a:p>
            <a:pPr defTabSz="685800"/>
            <a:r>
              <a:rPr lang="nb-NO" sz="1350" i="1" dirty="0">
                <a:solidFill>
                  <a:prstClr val="black"/>
                </a:solidFill>
                <a:latin typeface="Arial" panose="020B0604020202020204"/>
              </a:rPr>
              <a:t>innbygger</a:t>
            </a:r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</p:txBody>
      </p:sp>
      <p:sp>
        <p:nvSpPr>
          <p:cNvPr id="170" name="TekstSylinder 169"/>
          <p:cNvSpPr txBox="1"/>
          <p:nvPr/>
        </p:nvSpPr>
        <p:spPr>
          <a:xfrm>
            <a:off x="7368108" y="5813976"/>
            <a:ext cx="103906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Kontantstøtte: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102 millioner</a:t>
            </a:r>
          </a:p>
        </p:txBody>
      </p:sp>
      <p:sp>
        <p:nvSpPr>
          <p:cNvPr id="171" name="TekstSylinder 170"/>
          <p:cNvSpPr txBox="1"/>
          <p:nvPr/>
        </p:nvSpPr>
        <p:spPr>
          <a:xfrm>
            <a:off x="5771965" y="5103188"/>
            <a:ext cx="99257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Dagpenger: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1 822 millioner</a:t>
            </a:r>
          </a:p>
        </p:txBody>
      </p:sp>
      <p:sp>
        <p:nvSpPr>
          <p:cNvPr id="172" name="TekstSylinder 171"/>
          <p:cNvSpPr txBox="1"/>
          <p:nvPr/>
        </p:nvSpPr>
        <p:spPr>
          <a:xfrm>
            <a:off x="5771965" y="5813975"/>
            <a:ext cx="998991" cy="542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Grunn- og </a:t>
            </a:r>
            <a:b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</a:br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hjelpestønad:</a:t>
            </a:r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204 millioner</a:t>
            </a:r>
          </a:p>
        </p:txBody>
      </p:sp>
      <p:sp>
        <p:nvSpPr>
          <p:cNvPr id="173" name="TekstSylinder 172"/>
          <p:cNvSpPr txBox="1"/>
          <p:nvPr/>
        </p:nvSpPr>
        <p:spPr>
          <a:xfrm>
            <a:off x="7321470" y="5103188"/>
            <a:ext cx="119616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Stønad til enslig: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122 millioner</a:t>
            </a:r>
          </a:p>
        </p:txBody>
      </p:sp>
      <p:sp>
        <p:nvSpPr>
          <p:cNvPr id="174" name="TekstSylinder 173"/>
          <p:cNvSpPr txBox="1"/>
          <p:nvPr/>
        </p:nvSpPr>
        <p:spPr>
          <a:xfrm>
            <a:off x="918191" y="5123590"/>
            <a:ext cx="109517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Alderspensjon:</a:t>
            </a:r>
            <a:endParaRPr lang="nb-NO" sz="975" b="1" dirty="0">
              <a:solidFill>
                <a:prstClr val="black"/>
              </a:solidFill>
              <a:latin typeface="Arial" panose="020B0604020202020204"/>
            </a:endParaRP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13 413 millioner</a:t>
            </a:r>
          </a:p>
        </p:txBody>
      </p:sp>
      <p:sp>
        <p:nvSpPr>
          <p:cNvPr id="175" name="TekstSylinder 174"/>
          <p:cNvSpPr txBox="1"/>
          <p:nvPr/>
        </p:nvSpPr>
        <p:spPr>
          <a:xfrm>
            <a:off x="911425" y="5805266"/>
            <a:ext cx="99257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Uføretrygd: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7 507 millioner</a:t>
            </a:r>
          </a:p>
        </p:txBody>
      </p:sp>
      <p:sp>
        <p:nvSpPr>
          <p:cNvPr id="176" name="TekstSylinder 175"/>
          <p:cNvSpPr txBox="1"/>
          <p:nvPr/>
        </p:nvSpPr>
        <p:spPr>
          <a:xfrm>
            <a:off x="2423593" y="5111826"/>
            <a:ext cx="99257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Sykepenger: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2 994 millioner</a:t>
            </a:r>
          </a:p>
        </p:txBody>
      </p:sp>
      <p:sp>
        <p:nvSpPr>
          <p:cNvPr id="177" name="TekstSylinder 176"/>
          <p:cNvSpPr txBox="1"/>
          <p:nvPr/>
        </p:nvSpPr>
        <p:spPr>
          <a:xfrm>
            <a:off x="2423593" y="5805194"/>
            <a:ext cx="1308371" cy="542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Arbeidsavklarings-</a:t>
            </a:r>
            <a:b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</a:br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penger: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2 171 millioner</a:t>
            </a:r>
          </a:p>
        </p:txBody>
      </p:sp>
      <p:sp>
        <p:nvSpPr>
          <p:cNvPr id="178" name="TekstSylinder 177"/>
          <p:cNvSpPr txBox="1"/>
          <p:nvPr/>
        </p:nvSpPr>
        <p:spPr>
          <a:xfrm>
            <a:off x="4151785" y="5132860"/>
            <a:ext cx="114326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Foreldrepenger: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1 094 millioner</a:t>
            </a:r>
          </a:p>
        </p:txBody>
      </p:sp>
      <p:sp>
        <p:nvSpPr>
          <p:cNvPr id="179" name="TekstSylinder 178"/>
          <p:cNvSpPr txBox="1"/>
          <p:nvPr/>
        </p:nvSpPr>
        <p:spPr>
          <a:xfrm>
            <a:off x="4151785" y="5805194"/>
            <a:ext cx="89159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Barnetrygd:</a:t>
            </a:r>
          </a:p>
          <a:p>
            <a:pPr defTabSz="685800"/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960 millioner</a:t>
            </a:r>
          </a:p>
        </p:txBody>
      </p:sp>
      <p:pic>
        <p:nvPicPr>
          <p:cNvPr id="180" name="Bilde 179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E8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4995248"/>
            <a:ext cx="600833" cy="549259"/>
          </a:xfrm>
          <a:prstGeom prst="rect">
            <a:avLst/>
          </a:prstGeom>
        </p:spPr>
      </p:pic>
      <p:pic>
        <p:nvPicPr>
          <p:cNvPr id="181" name="Bilde 180"/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79" y="5643318"/>
            <a:ext cx="441128" cy="648000"/>
          </a:xfrm>
          <a:prstGeom prst="rect">
            <a:avLst/>
          </a:prstGeom>
        </p:spPr>
      </p:pic>
      <p:pic>
        <p:nvPicPr>
          <p:cNvPr id="182" name="Bilde 181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552" y="5697324"/>
            <a:ext cx="358985" cy="648000"/>
          </a:xfrm>
          <a:prstGeom prst="rect">
            <a:avLst/>
          </a:prstGeom>
        </p:spPr>
      </p:pic>
      <p:pic>
        <p:nvPicPr>
          <p:cNvPr id="183" name="Bilde 182"/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5552" y="4995246"/>
            <a:ext cx="358985" cy="648000"/>
          </a:xfrm>
          <a:prstGeom prst="rect">
            <a:avLst/>
          </a:prstGeom>
        </p:spPr>
      </p:pic>
      <p:pic>
        <p:nvPicPr>
          <p:cNvPr id="184" name="Bilde 183"/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39918" y="4995246"/>
            <a:ext cx="358987" cy="648000"/>
          </a:xfrm>
          <a:prstGeom prst="rect">
            <a:avLst/>
          </a:prstGeom>
        </p:spPr>
      </p:pic>
      <p:pic>
        <p:nvPicPr>
          <p:cNvPr id="185" name="Bilde 184"/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085" y="5022246"/>
            <a:ext cx="344028" cy="621000"/>
          </a:xfrm>
          <a:prstGeom prst="rect">
            <a:avLst/>
          </a:prstGeom>
        </p:spPr>
      </p:pic>
      <p:pic>
        <p:nvPicPr>
          <p:cNvPr id="186" name="Bilde 185"/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46" y="5676362"/>
            <a:ext cx="358985" cy="648000"/>
          </a:xfrm>
          <a:prstGeom prst="rect">
            <a:avLst/>
          </a:prstGeom>
        </p:spPr>
      </p:pic>
      <p:pic>
        <p:nvPicPr>
          <p:cNvPr id="187" name="Bilde 186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402" y="5697252"/>
            <a:ext cx="775724" cy="648000"/>
          </a:xfrm>
          <a:prstGeom prst="rect">
            <a:avLst/>
          </a:prstGeom>
        </p:spPr>
      </p:pic>
      <p:pic>
        <p:nvPicPr>
          <p:cNvPr id="188" name="Bilde 187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479" y="4995246"/>
            <a:ext cx="780324" cy="648000"/>
          </a:xfrm>
          <a:prstGeom prst="rect">
            <a:avLst/>
          </a:prstGeom>
        </p:spPr>
      </p:pic>
      <p:pic>
        <p:nvPicPr>
          <p:cNvPr id="189" name="Bilde 188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227" y="5697324"/>
            <a:ext cx="474282" cy="648000"/>
          </a:xfrm>
          <a:prstGeom prst="rect">
            <a:avLst/>
          </a:prstGeom>
        </p:spPr>
      </p:pic>
      <p:sp>
        <p:nvSpPr>
          <p:cNvPr id="190" name="TekstSylinder 189"/>
          <p:cNvSpPr txBox="1"/>
          <p:nvPr/>
        </p:nvSpPr>
        <p:spPr>
          <a:xfrm>
            <a:off x="362516" y="4634836"/>
            <a:ext cx="59513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Utbetalinger til personer bosatt i Agder </a:t>
            </a:r>
            <a:r>
              <a:rPr lang="nb-NO" sz="1350" i="1" dirty="0">
                <a:solidFill>
                  <a:prstClr val="black"/>
                </a:solidFill>
                <a:latin typeface="Arial" panose="020B0604020202020204"/>
              </a:rPr>
              <a:t>totalt </a:t>
            </a:r>
            <a:r>
              <a:rPr lang="nb-NO" sz="1350" dirty="0">
                <a:solidFill>
                  <a:prstClr val="black"/>
                </a:solidFill>
                <a:latin typeface="Arial" panose="020B0604020202020204"/>
              </a:rPr>
              <a:t>(i millioner kroner)</a:t>
            </a:r>
            <a:r>
              <a:rPr lang="nb-NO" sz="1350" i="1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</p:txBody>
      </p:sp>
      <p:grpSp>
        <p:nvGrpSpPr>
          <p:cNvPr id="191" name="Gruppe 190"/>
          <p:cNvGrpSpPr/>
          <p:nvPr/>
        </p:nvGrpSpPr>
        <p:grpSpPr>
          <a:xfrm>
            <a:off x="4179719" y="1128165"/>
            <a:ext cx="1768226" cy="648565"/>
            <a:chOff x="4211956" y="3452036"/>
            <a:chExt cx="1985443" cy="728238"/>
          </a:xfrm>
        </p:grpSpPr>
        <p:sp>
          <p:nvSpPr>
            <p:cNvPr id="192" name="Ellipse 191"/>
            <p:cNvSpPr/>
            <p:nvPr/>
          </p:nvSpPr>
          <p:spPr>
            <a:xfrm>
              <a:off x="4211959" y="3509642"/>
              <a:ext cx="144016" cy="14307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975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3" name="Ellipse 192"/>
            <p:cNvSpPr/>
            <p:nvPr/>
          </p:nvSpPr>
          <p:spPr>
            <a:xfrm>
              <a:off x="4211956" y="3725666"/>
              <a:ext cx="144016" cy="1430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975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4" name="Ellipse 193"/>
            <p:cNvSpPr/>
            <p:nvPr/>
          </p:nvSpPr>
          <p:spPr>
            <a:xfrm>
              <a:off x="4211962" y="3941690"/>
              <a:ext cx="144016" cy="143076"/>
            </a:xfrm>
            <a:prstGeom prst="ellipse">
              <a:avLst/>
            </a:prstGeom>
            <a:solidFill>
              <a:srgbClr val="C0AFD6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975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5" name="TekstSylinder 194"/>
            <p:cNvSpPr txBox="1"/>
            <p:nvPr/>
          </p:nvSpPr>
          <p:spPr>
            <a:xfrm>
              <a:off x="4337717" y="3452036"/>
              <a:ext cx="1596891" cy="285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Over 100 000 kroner</a:t>
              </a:r>
            </a:p>
          </p:txBody>
        </p:sp>
        <p:sp>
          <p:nvSpPr>
            <p:cNvPr id="196" name="TekstSylinder 195"/>
            <p:cNvSpPr txBox="1"/>
            <p:nvPr/>
          </p:nvSpPr>
          <p:spPr>
            <a:xfrm>
              <a:off x="4337718" y="3679142"/>
              <a:ext cx="1859681" cy="285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90 000 – 100 000 kroner</a:t>
              </a:r>
              <a:endParaRPr lang="nb-NO" sz="9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97" name="TekstSylinder 196"/>
            <p:cNvSpPr txBox="1"/>
            <p:nvPr/>
          </p:nvSpPr>
          <p:spPr>
            <a:xfrm>
              <a:off x="4337718" y="3895166"/>
              <a:ext cx="1598693" cy="285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Under 90 000 kroner</a:t>
              </a:r>
              <a:endParaRPr lang="nb-NO" sz="975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249" name="Gruppe 248"/>
          <p:cNvGrpSpPr/>
          <p:nvPr/>
        </p:nvGrpSpPr>
        <p:grpSpPr>
          <a:xfrm>
            <a:off x="2099062" y="1861724"/>
            <a:ext cx="1961941" cy="577081"/>
            <a:chOff x="2866157" y="5129480"/>
            <a:chExt cx="2615920" cy="769441"/>
          </a:xfrm>
        </p:grpSpPr>
        <p:grpSp>
          <p:nvGrpSpPr>
            <p:cNvPr id="250" name="Gruppe 249"/>
            <p:cNvGrpSpPr/>
            <p:nvPr/>
          </p:nvGrpSpPr>
          <p:grpSpPr>
            <a:xfrm>
              <a:off x="2866157" y="5571599"/>
              <a:ext cx="2347493" cy="268647"/>
              <a:chOff x="2866157" y="5571599"/>
              <a:chExt cx="2347493" cy="268647"/>
            </a:xfrm>
          </p:grpSpPr>
          <p:sp>
            <p:nvSpPr>
              <p:cNvPr id="252" name="Likebent trekant 251"/>
              <p:cNvSpPr/>
              <p:nvPr/>
            </p:nvSpPr>
            <p:spPr>
              <a:xfrm rot="16200000">
                <a:off x="3222210" y="5215546"/>
                <a:ext cx="268647" cy="980754"/>
              </a:xfrm>
              <a:prstGeom prst="triangle">
                <a:avLst>
                  <a:gd name="adj" fmla="val 45238"/>
                </a:avLst>
              </a:prstGeom>
              <a:gradFill>
                <a:gsLst>
                  <a:gs pos="18000">
                    <a:schemeClr val="bg1">
                      <a:lumMod val="50000"/>
                    </a:schemeClr>
                  </a:gs>
                  <a:gs pos="59000">
                    <a:schemeClr val="bg1">
                      <a:lumMod val="75000"/>
                      <a:alpha val="70000"/>
                    </a:schemeClr>
                  </a:gs>
                  <a:gs pos="76000">
                    <a:schemeClr val="bg1">
                      <a:lumMod val="85000"/>
                      <a:alpha val="70000"/>
                    </a:schemeClr>
                  </a:gs>
                  <a:gs pos="94000">
                    <a:srgbClr val="E2E2E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>
                  <a:solidFill>
                    <a:prstClr val="white">
                      <a:lumMod val="85000"/>
                    </a:prstClr>
                  </a:solidFill>
                  <a:latin typeface="Arial" panose="020B0604020202020204"/>
                </a:endParaRPr>
              </a:p>
            </p:txBody>
          </p:sp>
          <p:sp>
            <p:nvSpPr>
              <p:cNvPr id="253" name="Rektangel 252"/>
              <p:cNvSpPr/>
              <p:nvPr/>
            </p:nvSpPr>
            <p:spPr>
              <a:xfrm>
                <a:off x="3863650" y="5573742"/>
                <a:ext cx="1350000" cy="22249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51" name="TekstSylinder 250"/>
            <p:cNvSpPr txBox="1"/>
            <p:nvPr/>
          </p:nvSpPr>
          <p:spPr>
            <a:xfrm>
              <a:off x="3833764" y="5129480"/>
              <a:ext cx="16483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nb-NO" sz="1050" i="1" dirty="0">
                  <a:solidFill>
                    <a:srgbClr val="64468A"/>
                  </a:solidFill>
                  <a:latin typeface="Arial" panose="020B0604020202020204"/>
                </a:rPr>
                <a:t>Høyest:</a:t>
              </a:r>
            </a:p>
            <a:p>
              <a:pPr defTabSz="685800">
                <a:lnSpc>
                  <a:spcPct val="150000"/>
                </a:lnSpc>
              </a:pPr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Bygland: 119 200</a:t>
              </a:r>
            </a:p>
          </p:txBody>
        </p:sp>
      </p:grpSp>
      <p:grpSp>
        <p:nvGrpSpPr>
          <p:cNvPr id="254" name="Gruppe 253"/>
          <p:cNvGrpSpPr/>
          <p:nvPr/>
        </p:nvGrpSpPr>
        <p:grpSpPr>
          <a:xfrm>
            <a:off x="1789192" y="675745"/>
            <a:ext cx="2130413" cy="577081"/>
            <a:chOff x="2670709" y="4283968"/>
            <a:chExt cx="2319323" cy="596850"/>
          </a:xfrm>
        </p:grpSpPr>
        <p:sp>
          <p:nvSpPr>
            <p:cNvPr id="255" name="Likebent trekant 254"/>
            <p:cNvSpPr/>
            <p:nvPr/>
          </p:nvSpPr>
          <p:spPr>
            <a:xfrm rot="16200000">
              <a:off x="3201095" y="4059220"/>
              <a:ext cx="240427" cy="1301200"/>
            </a:xfrm>
            <a:prstGeom prst="triangl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6000">
                  <a:schemeClr val="bg1">
                    <a:lumMod val="75000"/>
                    <a:alpha val="70000"/>
                  </a:schemeClr>
                </a:gs>
                <a:gs pos="63000">
                  <a:schemeClr val="bg1">
                    <a:lumMod val="85000"/>
                    <a:alpha val="73000"/>
                  </a:schemeClr>
                </a:gs>
                <a:gs pos="88000">
                  <a:srgbClr val="E6E6E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 dirty="0">
                <a:solidFill>
                  <a:prstClr val="white">
                    <a:lumMod val="85000"/>
                  </a:prstClr>
                </a:solidFill>
                <a:latin typeface="Arial" panose="020B0604020202020204"/>
              </a:endParaRPr>
            </a:p>
          </p:txBody>
        </p:sp>
        <p:sp>
          <p:nvSpPr>
            <p:cNvPr id="256" name="Rektangel 255"/>
            <p:cNvSpPr/>
            <p:nvPr/>
          </p:nvSpPr>
          <p:spPr>
            <a:xfrm>
              <a:off x="3876835" y="4578841"/>
              <a:ext cx="1113197" cy="25007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57" name="TekstSylinder 256"/>
            <p:cNvSpPr txBox="1"/>
            <p:nvPr/>
          </p:nvSpPr>
          <p:spPr>
            <a:xfrm>
              <a:off x="3888521" y="4283968"/>
              <a:ext cx="1091065" cy="596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nb-NO" sz="1050" i="1" dirty="0">
                  <a:solidFill>
                    <a:srgbClr val="64468A"/>
                  </a:solidFill>
                  <a:latin typeface="Arial" panose="020B0604020202020204"/>
                </a:rPr>
                <a:t>Lavest</a:t>
              </a:r>
            </a:p>
            <a:p>
              <a:pPr defTabSz="685800">
                <a:lnSpc>
                  <a:spcPct val="150000"/>
                </a:lnSpc>
              </a:pPr>
              <a:r>
                <a:rPr lang="nb-NO" sz="1050" dirty="0">
                  <a:solidFill>
                    <a:prstClr val="black"/>
                  </a:solidFill>
                  <a:latin typeface="Arial" panose="020B0604020202020204"/>
                </a:rPr>
                <a:t>Bykle: 81 000</a:t>
              </a:r>
            </a:p>
          </p:txBody>
        </p:sp>
      </p:grpSp>
      <p:graphicFrame>
        <p:nvGraphicFramePr>
          <p:cNvPr id="419" name="Tabell 418"/>
          <p:cNvGraphicFramePr>
            <a:graphicFrameLocks noGrp="1"/>
          </p:cNvGraphicFramePr>
          <p:nvPr/>
        </p:nvGraphicFramePr>
        <p:xfrm>
          <a:off x="8577098" y="747888"/>
          <a:ext cx="3504630" cy="52733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331">
                <a:tc>
                  <a:txBody>
                    <a:bodyPr/>
                    <a:lstStyle/>
                    <a:p>
                      <a:pPr marL="0" algn="ctr" defTabSz="685783" rtl="0" eaLnBrk="1" fontAlgn="b" latinLnBrk="0" hangingPunct="1"/>
                      <a:r>
                        <a:rPr lang="nb-NO" sz="800" u="none" strike="noStrike" kern="1200" dirty="0">
                          <a:effectLst/>
                        </a:rPr>
                        <a:t>Kommuner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685783" rtl="0" eaLnBrk="1" fontAlgn="b" latinLnBrk="0" hangingPunct="1"/>
                      <a:r>
                        <a:rPr lang="nb-NO" sz="800" u="none" strike="noStrike" kern="1200" dirty="0">
                          <a:effectLst/>
                        </a:rPr>
                        <a:t>Utbetalt 2020 Mill kr</a:t>
                      </a:r>
                      <a:endParaRPr lang="nb-N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685783" rtl="0" eaLnBrk="1" fontAlgn="b" latinLnBrk="0" hangingPunct="1"/>
                      <a:r>
                        <a:rPr lang="nb-NO" sz="800" u="none" strike="noStrike" kern="1200" dirty="0">
                          <a:effectLst/>
                        </a:rPr>
                        <a:t>Utbetalt 2019 Mill kr</a:t>
                      </a:r>
                      <a:endParaRPr lang="nb-N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685783" rtl="0" eaLnBrk="1" fontAlgn="b" latinLnBrk="0" hangingPunct="1"/>
                      <a:r>
                        <a:rPr lang="nb-NO" sz="800" u="none" strike="noStrike" kern="1200" dirty="0">
                          <a:effectLst/>
                        </a:rPr>
                        <a:t>Endring. Prosent</a:t>
                      </a:r>
                      <a:endParaRPr lang="nb-N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685783" rtl="0" eaLnBrk="1" fontAlgn="b" latinLnBrk="0" hangingPunct="1"/>
                      <a:r>
                        <a:rPr lang="nb-NO" sz="800" u="none" strike="noStrike" kern="1200" dirty="0">
                          <a:effectLst/>
                        </a:rPr>
                        <a:t>Kroner utbetalt per innbygger</a:t>
                      </a:r>
                      <a:endParaRPr lang="nb-N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Norge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500 322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447 697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93 100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4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Agder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30 686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27 845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99 900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Risør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735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117 800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Grimstad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2 225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2 001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94 300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99659064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Arendal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4 850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4 470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107 800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8152432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Kristiansand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10 515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9 384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94 300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271118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Lindesnes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2 472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2 257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107 200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2541939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Farsund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983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903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101 600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Flekkefjord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940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869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103 900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Gjerstad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115 300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Vegårshei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95 600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Tvedestrand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678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629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112 200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Froland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612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560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102 500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>
                          <a:effectLst/>
                        </a:rPr>
                        <a:t>Lillesand</a:t>
                      </a:r>
                      <a:endParaRPr lang="nb-NO" sz="8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1 106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1 006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99 400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Birkenes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493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94 500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>
                          <a:effectLst/>
                        </a:rPr>
                        <a:t>Åmli</a:t>
                      </a:r>
                      <a:endParaRPr lang="nb-NO" sz="8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110 100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>
                          <a:effectLst/>
                        </a:rPr>
                        <a:t>Iveland</a:t>
                      </a:r>
                      <a:endParaRPr lang="nb-NO" sz="8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101 800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Evje og Hornnes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102 200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Bygland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119 200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Valle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106 800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Bykle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81 000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3071088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Vennesla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1 475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1 333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99 600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4209281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Åseral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85 700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93005263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Lyngdal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998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95 600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3972586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Hægebostad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96 300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9677861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Kvinesdal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608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102 000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16647492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nb-NO" sz="800" b="1" u="none" strike="noStrike" kern="1200" dirty="0">
                          <a:effectLst/>
                        </a:rPr>
                        <a:t>Sirdal</a:t>
                      </a:r>
                      <a:endParaRPr lang="nb-NO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</a:rPr>
                        <a:t>89 000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Bild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9604" y="1502727"/>
            <a:ext cx="4533039" cy="34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Utvikling for arbeidssøkere registrert hos NAV i Agder fra januar 2020 og status november 2021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38200" y="5904249"/>
            <a:ext cx="650344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400" dirty="0"/>
              <a:t>Helt ledige er arbeidssøkere som ikke har noe jobb eller deltar på arbeidsmarkedstiltak.</a:t>
            </a:r>
          </a:p>
          <a:p>
            <a:r>
              <a:rPr lang="nb-NO" sz="1400" dirty="0"/>
              <a:t>Delvis ledige er arbeidssøkere som arbeider noe.</a:t>
            </a:r>
          </a:p>
          <a:p>
            <a:r>
              <a:rPr lang="nb-NO" sz="1400" dirty="0"/>
              <a:t>Arbeidssøkere på tiltak deltar i arbeidsmarkedstiltak.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37" y="2059322"/>
            <a:ext cx="11898326" cy="33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8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991544" y="6345252"/>
            <a:ext cx="1080120" cy="21609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1775521" y="80628"/>
            <a:ext cx="8545169" cy="539688"/>
          </a:xfrm>
        </p:spPr>
        <p:txBody>
          <a:bodyPr>
            <a:noAutofit/>
          </a:bodyPr>
          <a:lstStyle/>
          <a:p>
            <a:r>
              <a:rPr lang="nb-NO" sz="1950" b="1" dirty="0"/>
              <a:t>Utbetalinger fra NAV til innbyggere i Agder endring fra 2019 til 2020</a:t>
            </a:r>
          </a:p>
        </p:txBody>
      </p:sp>
      <p:sp>
        <p:nvSpPr>
          <p:cNvPr id="170" name="TekstSylinder 169"/>
          <p:cNvSpPr txBox="1"/>
          <p:nvPr/>
        </p:nvSpPr>
        <p:spPr>
          <a:xfrm>
            <a:off x="6800811" y="5733108"/>
            <a:ext cx="2644134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Kontantstøtte: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102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-4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-3 %</a:t>
            </a:r>
          </a:p>
          <a:p>
            <a:pPr defTabSz="685800"/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1" name="TekstSylinder 170"/>
          <p:cNvSpPr txBox="1"/>
          <p:nvPr/>
        </p:nvSpPr>
        <p:spPr>
          <a:xfrm>
            <a:off x="6800812" y="3703239"/>
            <a:ext cx="2887991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Dagpenger: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1 822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1 288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241 %</a:t>
            </a:r>
          </a:p>
          <a:p>
            <a:pPr defTabSz="685800"/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2" name="TekstSylinder 171"/>
          <p:cNvSpPr txBox="1"/>
          <p:nvPr/>
        </p:nvSpPr>
        <p:spPr>
          <a:xfrm>
            <a:off x="2801317" y="5885617"/>
            <a:ext cx="271058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Grunn- og hjelpestønad: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204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-9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-4 %</a:t>
            </a:r>
          </a:p>
          <a:p>
            <a:pPr defTabSz="685800"/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3" name="TekstSylinder 172"/>
          <p:cNvSpPr txBox="1"/>
          <p:nvPr/>
        </p:nvSpPr>
        <p:spPr>
          <a:xfrm>
            <a:off x="2809733" y="4711537"/>
            <a:ext cx="2261191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Stønad til enslig: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122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-7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-6 %</a:t>
            </a:r>
          </a:p>
          <a:p>
            <a:pPr defTabSz="685800"/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4" name="TekstSylinder 173"/>
          <p:cNvSpPr txBox="1"/>
          <p:nvPr/>
        </p:nvSpPr>
        <p:spPr>
          <a:xfrm>
            <a:off x="2811150" y="1240005"/>
            <a:ext cx="2744791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Alderspensjon: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13 413millioner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543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4 %</a:t>
            </a:r>
          </a:p>
        </p:txBody>
      </p:sp>
      <p:sp>
        <p:nvSpPr>
          <p:cNvPr id="175" name="TekstSylinder 174"/>
          <p:cNvSpPr txBox="1"/>
          <p:nvPr/>
        </p:nvSpPr>
        <p:spPr>
          <a:xfrm>
            <a:off x="2813481" y="2471458"/>
            <a:ext cx="1824538" cy="842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Uføretrygd: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7 507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404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6 %</a:t>
            </a:r>
          </a:p>
          <a:p>
            <a:pPr defTabSz="685800"/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6" name="TekstSylinder 175"/>
          <p:cNvSpPr txBox="1"/>
          <p:nvPr/>
        </p:nvSpPr>
        <p:spPr>
          <a:xfrm>
            <a:off x="6800810" y="2471456"/>
            <a:ext cx="28978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Sykepenger 2020: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2 994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543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22 %</a:t>
            </a:r>
          </a:p>
        </p:txBody>
      </p:sp>
      <p:sp>
        <p:nvSpPr>
          <p:cNvPr id="177" name="TekstSylinder 176"/>
          <p:cNvSpPr txBox="1"/>
          <p:nvPr/>
        </p:nvSpPr>
        <p:spPr>
          <a:xfrm>
            <a:off x="6790436" y="1231749"/>
            <a:ext cx="3383897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Arbeidsavklaringspenger: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2 171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-34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-2 %</a:t>
            </a:r>
          </a:p>
          <a:p>
            <a:pPr defTabSz="685800"/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8" name="TekstSylinder 177"/>
          <p:cNvSpPr txBox="1"/>
          <p:nvPr/>
        </p:nvSpPr>
        <p:spPr>
          <a:xfrm>
            <a:off x="2809731" y="3624751"/>
            <a:ext cx="300753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Foreldrepenger: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1 094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64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6 %</a:t>
            </a:r>
          </a:p>
          <a:p>
            <a:pPr defTabSz="685800"/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9" name="TekstSylinder 178"/>
          <p:cNvSpPr txBox="1"/>
          <p:nvPr/>
        </p:nvSpPr>
        <p:spPr>
          <a:xfrm>
            <a:off x="6803698" y="4737660"/>
            <a:ext cx="2869961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nb-NO" sz="9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Barnetrygd: </a:t>
            </a: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960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siste år: 26 millioner</a:t>
            </a:r>
          </a:p>
          <a:p>
            <a:pPr defTabSz="685800">
              <a:lnSpc>
                <a:spcPct val="150000"/>
              </a:lnSpc>
            </a:pPr>
            <a:r>
              <a:rPr lang="nb-NO" sz="975" dirty="0">
                <a:solidFill>
                  <a:prstClr val="black"/>
                </a:solidFill>
                <a:latin typeface="Arial" panose="020B0604020202020204"/>
              </a:rPr>
              <a:t>Endring i prosent : 3 %</a:t>
            </a:r>
          </a:p>
          <a:p>
            <a:pPr defTabSz="685800"/>
            <a:endParaRPr lang="nb-NO" sz="975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80" name="Bilde 179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E8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2" y="1139778"/>
            <a:ext cx="923260" cy="844010"/>
          </a:xfrm>
          <a:prstGeom prst="rect">
            <a:avLst/>
          </a:prstGeom>
        </p:spPr>
      </p:pic>
      <p:pic>
        <p:nvPicPr>
          <p:cNvPr id="181" name="Bilde 180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551" y="2366572"/>
            <a:ext cx="573972" cy="843143"/>
          </a:xfrm>
          <a:prstGeom prst="rect">
            <a:avLst/>
          </a:prstGeom>
        </p:spPr>
      </p:pic>
      <p:pic>
        <p:nvPicPr>
          <p:cNvPr id="182" name="Bilde 181"/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618" y="1129621"/>
            <a:ext cx="467573" cy="844010"/>
          </a:xfrm>
          <a:prstGeom prst="rect">
            <a:avLst/>
          </a:prstGeom>
        </p:spPr>
      </p:pic>
      <p:pic>
        <p:nvPicPr>
          <p:cNvPr id="183" name="Bilde 182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00621" y="2375807"/>
            <a:ext cx="467572" cy="844008"/>
          </a:xfrm>
          <a:prstGeom prst="rect">
            <a:avLst/>
          </a:prstGeom>
        </p:spPr>
      </p:pic>
      <p:pic>
        <p:nvPicPr>
          <p:cNvPr id="184" name="Bilde 183"/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09203" y="3572966"/>
            <a:ext cx="468146" cy="845040"/>
          </a:xfrm>
          <a:prstGeom prst="rect">
            <a:avLst/>
          </a:prstGeom>
        </p:spPr>
      </p:pic>
      <p:pic>
        <p:nvPicPr>
          <p:cNvPr id="185" name="Bilde 184"/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88" y="4662757"/>
            <a:ext cx="423507" cy="764466"/>
          </a:xfrm>
          <a:prstGeom prst="rect">
            <a:avLst/>
          </a:prstGeom>
        </p:spPr>
      </p:pic>
      <p:pic>
        <p:nvPicPr>
          <p:cNvPr id="186" name="Bilde 185"/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08" y="5725030"/>
            <a:ext cx="487814" cy="880547"/>
          </a:xfrm>
          <a:prstGeom prst="rect">
            <a:avLst/>
          </a:prstGeom>
        </p:spPr>
      </p:pic>
      <p:pic>
        <p:nvPicPr>
          <p:cNvPr id="187" name="Bilde 18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972" y="5725030"/>
            <a:ext cx="1054106" cy="880547"/>
          </a:xfrm>
          <a:prstGeom prst="rect">
            <a:avLst/>
          </a:prstGeom>
        </p:spPr>
      </p:pic>
      <p:pic>
        <p:nvPicPr>
          <p:cNvPr id="188" name="Bilde 18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74" y="3576486"/>
            <a:ext cx="1013361" cy="841520"/>
          </a:xfrm>
          <a:prstGeom prst="rect">
            <a:avLst/>
          </a:prstGeom>
        </p:spPr>
      </p:pic>
      <p:pic>
        <p:nvPicPr>
          <p:cNvPr id="189" name="Bilde 188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168" y="4604131"/>
            <a:ext cx="602435" cy="8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3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Utbetalinger fra NAV til personer i Agder i 2020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09602" y="998730"/>
            <a:ext cx="10606969" cy="5292588"/>
          </a:xfrm>
        </p:spPr>
        <p:txBody>
          <a:bodyPr>
            <a:normAutofit lnSpcReduction="1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3000" dirty="0"/>
              <a:t>Totalt utbetalt  30 686 450 169 kroner i 2020 (30,7 milliard)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3000" dirty="0"/>
              <a:t>Dette tilsvarer:</a:t>
            </a:r>
          </a:p>
          <a:p>
            <a:pPr marL="632212" lvl="1" indent="-214313">
              <a:buFont typeface="Arial" panose="020B0604020202020204" pitchFamily="34" charset="0"/>
              <a:buChar char="•"/>
            </a:pPr>
            <a:r>
              <a:rPr lang="nb-NO" sz="3000" dirty="0"/>
              <a:t>84 millioner per dag</a:t>
            </a:r>
          </a:p>
          <a:p>
            <a:pPr marL="632212" lvl="1" indent="-214313">
              <a:buFont typeface="Arial" panose="020B0604020202020204" pitchFamily="34" charset="0"/>
              <a:buChar char="•"/>
            </a:pPr>
            <a:endParaRPr lang="nb-NO" sz="3000" dirty="0"/>
          </a:p>
          <a:p>
            <a:pPr marL="632212" lvl="1" indent="-214313">
              <a:buFont typeface="Arial" panose="020B0604020202020204" pitchFamily="34" charset="0"/>
              <a:buChar char="•"/>
            </a:pPr>
            <a:r>
              <a:rPr lang="nb-NO" sz="3000" dirty="0"/>
              <a:t>3,5 millioner per time</a:t>
            </a:r>
          </a:p>
          <a:p>
            <a:pPr marL="632212" lvl="1" indent="-214313">
              <a:buFont typeface="Arial" panose="020B0604020202020204" pitchFamily="34" charset="0"/>
              <a:buChar char="•"/>
            </a:pPr>
            <a:endParaRPr lang="nb-NO" sz="3000" dirty="0"/>
          </a:p>
          <a:p>
            <a:pPr marL="632212" lvl="1" indent="-214313">
              <a:buFont typeface="Arial" panose="020B0604020202020204" pitchFamily="34" charset="0"/>
              <a:buChar char="•"/>
            </a:pPr>
            <a:r>
              <a:rPr lang="nb-NO" sz="3000" dirty="0"/>
              <a:t>58 000 kroner per minutt</a:t>
            </a:r>
          </a:p>
          <a:p>
            <a:pPr marL="632212" lvl="1" indent="-214313">
              <a:buFont typeface="Arial" panose="020B0604020202020204" pitchFamily="34" charset="0"/>
              <a:buChar char="•"/>
            </a:pPr>
            <a:endParaRPr lang="nb-NO" sz="3000" dirty="0"/>
          </a:p>
          <a:p>
            <a:pPr marL="632212" lvl="1" indent="-214313">
              <a:buFont typeface="Arial" panose="020B0604020202020204" pitchFamily="34" charset="0"/>
              <a:buChar char="•"/>
            </a:pPr>
            <a:r>
              <a:rPr lang="nb-NO" sz="3000" dirty="0"/>
              <a:t>973 kroner per sekund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1216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Andel av befolkningen som er over 66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2032" y="5697252"/>
            <a:ext cx="10606969" cy="864096"/>
          </a:xfrm>
        </p:spPr>
        <p:txBody>
          <a:bodyPr>
            <a:normAutofit/>
          </a:bodyPr>
          <a:lstStyle/>
          <a:p>
            <a:r>
              <a:rPr lang="nb-NO" dirty="0"/>
              <a:t>Alderspensjon er den ytelsen som det utbetales mest fra NAV. Dette påvirker utbetaling per innbygger.</a:t>
            </a:r>
          </a:p>
          <a:p>
            <a:r>
              <a:rPr lang="nb-NO" dirty="0"/>
              <a:t>I grafen over ser vi at Bykle som utbetaler minst per innbygger, også har den laveste andelen av befolkningen i pensjonsalder. I motsatt ende har Bygland den høyeste andelen av befolkningen over 66 år, Bygland utbetaler også mest per innbygger i Agder.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7310"/>
          <a:stretch/>
        </p:blipFill>
        <p:spPr>
          <a:xfrm>
            <a:off x="552031" y="836713"/>
            <a:ext cx="11003081" cy="44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98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Tabeller med antall og andeler</a:t>
            </a: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Vedlegg</a:t>
            </a:r>
          </a:p>
        </p:txBody>
      </p:sp>
    </p:spTree>
    <p:extLst>
      <p:ext uri="{BB962C8B-B14F-4D97-AF65-F5344CB8AC3E}">
        <p14:creationId xmlns:p14="http://schemas.microsoft.com/office/powerpoint/2010/main" val="1127064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851100"/>
          </a:xfrm>
        </p:spPr>
        <p:txBody>
          <a:bodyPr>
            <a:normAutofit fontScale="90000"/>
          </a:bodyPr>
          <a:lstStyle/>
          <a:p>
            <a:r>
              <a:rPr lang="nb-NO" dirty="0"/>
              <a:t>Tall for Agder – Antall personer 20 – 66 år desember 2020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754380" y="1554480"/>
          <a:ext cx="11033764" cy="5242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231134602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903720457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3533356343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808462623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36066860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55158235"/>
                    </a:ext>
                  </a:extLst>
                </a:gridCol>
                <a:gridCol w="1522098">
                  <a:extLst>
                    <a:ext uri="{9D8B030D-6E8A-4147-A177-3AD203B41FA5}">
                      <a16:colId xmlns:a16="http://schemas.microsoft.com/office/drawing/2014/main" val="3487159438"/>
                    </a:ext>
                  </a:extLst>
                </a:gridCol>
                <a:gridCol w="1216343">
                  <a:extLst>
                    <a:ext uri="{9D8B030D-6E8A-4147-A177-3AD203B41FA5}">
                      <a16:colId xmlns:a16="http://schemas.microsoft.com/office/drawing/2014/main" val="2811271685"/>
                    </a:ext>
                  </a:extLst>
                </a:gridCol>
                <a:gridCol w="1216343">
                  <a:extLst>
                    <a:ext uri="{9D8B030D-6E8A-4147-A177-3AD203B41FA5}">
                      <a16:colId xmlns:a16="http://schemas.microsoft.com/office/drawing/2014/main" val="2990304808"/>
                    </a:ext>
                  </a:extLst>
                </a:gridCol>
              </a:tblGrid>
              <a:tr h="883920">
                <a:tc>
                  <a:txBody>
                    <a:bodyPr/>
                    <a:lstStyle/>
                    <a:p>
                      <a:pPr algn="l" fontAlgn="b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I alt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Arbeid heltid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Arbeid deltid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Høyere utdanning (og ikke i arbeid – men kan ha trygd)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Kun trygd (ikke afp,arbeid, utdanning, alderspensjon, eller selvstendig næringsdrivende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Verken trygd eller aktivitet (ikke afp,arbeid, utdanning, aldersp, eller selvstendig næringsdrivende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Selvstendig næringsdrivende med næringsinntekt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AlderspensjonAfp klp spk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877020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Agder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185 208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106 063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22 527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5 395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31 137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12 946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4 141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2 999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742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Risør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3 900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2 084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504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777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245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192167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Grimstad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14 423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8 207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1 752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638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2 251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1 092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290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193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787825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Arendal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26 933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15 041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2 937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578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5 234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2 041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551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551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54899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Kristiansand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69 490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40 240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8 273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2 807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10 967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4 875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1 333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995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543800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Lindesnes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13 405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7 483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1 714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272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2 462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853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384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237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514427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Farsund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5 526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3 270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655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780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452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159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116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741869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Flekkefjord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5 134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3 039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673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753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367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114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094209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Gjerstad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1 447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801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169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312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742630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Vegårshei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1 271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698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188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213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143606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Tvedestrand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3 568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1 832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419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72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749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318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108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70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854827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Froland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3 572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2 051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431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677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225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986494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Lillesand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6 555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3 870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823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138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988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427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195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114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320083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Birkenes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3 030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1 769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410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492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186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150860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Åmli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1 026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532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132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221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620793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Iveland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795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447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101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159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510849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Evje og Hornnes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2 077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1 193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269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358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138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625586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Bygland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650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337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105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125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149948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Valle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692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422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293744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Bykle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617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445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30664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Vennesla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9 126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5 364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1 088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175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1 683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560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144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112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038364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Åseral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556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305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1305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Lyngdal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5 946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3 450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839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970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391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130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149946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Hægebostad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971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579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167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114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11175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Kvinesdal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3 487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1 961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515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560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232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102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286350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Sirdal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1 011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643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137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49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5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448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16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851100"/>
          </a:xfrm>
        </p:spPr>
        <p:txBody>
          <a:bodyPr>
            <a:normAutofit fontScale="90000"/>
          </a:bodyPr>
          <a:lstStyle/>
          <a:p>
            <a:r>
              <a:rPr lang="nb-NO" dirty="0"/>
              <a:t>Tall for Agder – andel av befolkning 20 – 66 år, desember 2020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587357"/>
              </p:ext>
            </p:extLst>
          </p:nvPr>
        </p:nvGraphicFramePr>
        <p:xfrm>
          <a:off x="754380" y="1554480"/>
          <a:ext cx="10965179" cy="5242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08749">
                  <a:extLst>
                    <a:ext uri="{9D8B030D-6E8A-4147-A177-3AD203B41FA5}">
                      <a16:colId xmlns:a16="http://schemas.microsoft.com/office/drawing/2014/main" val="231134602"/>
                    </a:ext>
                  </a:extLst>
                </a:gridCol>
                <a:gridCol w="1227507">
                  <a:extLst>
                    <a:ext uri="{9D8B030D-6E8A-4147-A177-3AD203B41FA5}">
                      <a16:colId xmlns:a16="http://schemas.microsoft.com/office/drawing/2014/main" val="3533356343"/>
                    </a:ext>
                  </a:extLst>
                </a:gridCol>
                <a:gridCol w="1219268">
                  <a:extLst>
                    <a:ext uri="{9D8B030D-6E8A-4147-A177-3AD203B41FA5}">
                      <a16:colId xmlns:a16="http://schemas.microsoft.com/office/drawing/2014/main" val="1808462623"/>
                    </a:ext>
                  </a:extLst>
                </a:gridCol>
                <a:gridCol w="1252221">
                  <a:extLst>
                    <a:ext uri="{9D8B030D-6E8A-4147-A177-3AD203B41FA5}">
                      <a16:colId xmlns:a16="http://schemas.microsoft.com/office/drawing/2014/main" val="2360668605"/>
                    </a:ext>
                  </a:extLst>
                </a:gridCol>
                <a:gridCol w="1581753">
                  <a:extLst>
                    <a:ext uri="{9D8B030D-6E8A-4147-A177-3AD203B41FA5}">
                      <a16:colId xmlns:a16="http://schemas.microsoft.com/office/drawing/2014/main" val="1055158235"/>
                    </a:ext>
                  </a:extLst>
                </a:gridCol>
                <a:gridCol w="1645603">
                  <a:extLst>
                    <a:ext uri="{9D8B030D-6E8A-4147-A177-3AD203B41FA5}">
                      <a16:colId xmlns:a16="http://schemas.microsoft.com/office/drawing/2014/main" val="3487159438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val="2811271685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val="2990304808"/>
                    </a:ext>
                  </a:extLst>
                </a:gridCol>
              </a:tblGrid>
              <a:tr h="883920">
                <a:tc>
                  <a:txBody>
                    <a:bodyPr/>
                    <a:lstStyle/>
                    <a:p>
                      <a:pPr algn="l" fontAlgn="b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Arbeid heltid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Arbeid deltid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Høyere utdanning (og ikke i arbeid – men kan ha trygd)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Kun trygd (ikke afp,arbeid, utdanning, alderspensjon, eller selvstendig næringsdrivende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Verken trygd eller aktivitet (ikke afp,arbeid, utdanning, aldersp, eller selvstendig næringsdrivende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Selvstendig næringsdrivende med næringsinntekt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AlderspensjonAfp klp spk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877020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Agder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742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Risør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192167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Grimstad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787825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Arendal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54899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Kristiansand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543800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Lindesnes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514427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Farsund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741869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Flekkefjord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094209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Gjerstad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742630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Vegårshei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143606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Tvedestrand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854827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Froland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986494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Lillesand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320083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Birkenes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150860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Åmli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620793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Iveland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510849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Evje og Hornnes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625586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Bygland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149948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Valle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293744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Bykle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30664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Vennesla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038364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Åseral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1305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Lyngdal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149946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Hægebostad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11175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Kvinesdal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286350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Sirdal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448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314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851100"/>
          </a:xfrm>
        </p:spPr>
        <p:txBody>
          <a:bodyPr>
            <a:normAutofit fontScale="90000"/>
          </a:bodyPr>
          <a:lstStyle/>
          <a:p>
            <a:r>
              <a:rPr lang="nb-NO" dirty="0"/>
              <a:t>Tall for Agder – Antall personer 20 – 29 år desember 2020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2142" y="1252706"/>
            <a:ext cx="7071358" cy="538585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73711" y="1653871"/>
            <a:ext cx="4214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noen kommuner med lavt antall på selvstendig næringsdrivende (under 4),</a:t>
            </a:r>
          </a:p>
          <a:p>
            <a:r>
              <a:rPr lang="nb-NO" dirty="0"/>
              <a:t>er næringsdrivende ikke tatt med i summen (i alt).</a:t>
            </a:r>
          </a:p>
          <a:p>
            <a:endParaRPr lang="nb-NO" dirty="0"/>
          </a:p>
          <a:p>
            <a:r>
              <a:rPr lang="nb-NO" dirty="0"/>
              <a:t>Dette er gjort for å ivareta personvern, men vil ikke påvirke tallene i særlig stor grad.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8523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851100"/>
          </a:xfrm>
        </p:spPr>
        <p:txBody>
          <a:bodyPr>
            <a:normAutofit fontScale="90000"/>
          </a:bodyPr>
          <a:lstStyle/>
          <a:p>
            <a:r>
              <a:rPr lang="nb-NO" dirty="0"/>
              <a:t>Tall for Agder – andel av befolkning 20 – 29 år, desember 2020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6362" y="1277047"/>
            <a:ext cx="6187438" cy="544849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88898" y="1674674"/>
            <a:ext cx="4465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For noen kommuner med lavt antall på selvstendig næringsdrivende (under 4),</a:t>
            </a:r>
          </a:p>
          <a:p>
            <a:r>
              <a:rPr lang="nb-NO" dirty="0"/>
              <a:t>er næringsdrivende ikke tatt med i summen (i alt).</a:t>
            </a:r>
          </a:p>
          <a:p>
            <a:endParaRPr lang="nb-NO" dirty="0"/>
          </a:p>
          <a:p>
            <a:r>
              <a:rPr lang="nb-NO" dirty="0"/>
              <a:t>Dette er gjort for å ivareta personvern, men vil ikke påvirke tallene i særlig stor grad.</a:t>
            </a:r>
          </a:p>
        </p:txBody>
      </p:sp>
    </p:spTree>
    <p:extLst>
      <p:ext uri="{BB962C8B-B14F-4D97-AF65-F5344CB8AC3E}">
        <p14:creationId xmlns:p14="http://schemas.microsoft.com/office/powerpoint/2010/main" val="2452105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D72460-DF53-4070-97DD-9C210EC9C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97076F2-DB43-4F96-80F5-800F3F389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 står vi, og hva gjør vi i Agder?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967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5F2592-CC10-403D-B61F-73339B45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står vi i dag?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C6E51D-7FE3-470D-A51C-CC97C6FA6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I norgestoppen på</a:t>
            </a:r>
          </a:p>
          <a:p>
            <a:pPr lvl="1"/>
            <a:r>
              <a:rPr lang="nb-NO" dirty="0"/>
              <a:t>levekårsutfordringer</a:t>
            </a:r>
          </a:p>
          <a:p>
            <a:pPr lvl="1"/>
            <a:r>
              <a:rPr lang="nb-NO" dirty="0"/>
              <a:t>utenforskap</a:t>
            </a:r>
          </a:p>
          <a:p>
            <a:r>
              <a:rPr lang="nb-NO" dirty="0"/>
              <a:t>Redusert arbeidsdeltakelse</a:t>
            </a:r>
          </a:p>
          <a:p>
            <a:pPr lvl="1"/>
            <a:r>
              <a:rPr lang="nb-NO" dirty="0"/>
              <a:t>2008: 69,9%</a:t>
            </a:r>
          </a:p>
          <a:p>
            <a:pPr lvl="1"/>
            <a:r>
              <a:rPr lang="nb-NO" dirty="0"/>
              <a:t>2020: 63,4%</a:t>
            </a:r>
          </a:p>
          <a:p>
            <a:r>
              <a:rPr lang="nb-NO" dirty="0"/>
              <a:t>Arbeidsledighet på historisk lavt nivå</a:t>
            </a:r>
          </a:p>
          <a:p>
            <a:pPr lvl="1"/>
            <a:r>
              <a:rPr lang="nb-NO" dirty="0"/>
              <a:t>54% har vært ledige i mer enn 26 uker</a:t>
            </a:r>
          </a:p>
          <a:p>
            <a:pPr lvl="1"/>
            <a:r>
              <a:rPr lang="nb-NO" dirty="0"/>
              <a:t>37% har vært ledige i over ett år. </a:t>
            </a:r>
          </a:p>
          <a:p>
            <a:r>
              <a:rPr lang="nb-NO" dirty="0"/>
              <a:t>Høy etterspørsel etter arbeidskraft</a:t>
            </a:r>
          </a:p>
          <a:p>
            <a:r>
              <a:rPr lang="nb-NO" dirty="0"/>
              <a:t>Mismatch mellom tilbud og etterspørsel.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473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14" y="2684746"/>
            <a:ext cx="6824720" cy="1396431"/>
          </a:xfrm>
        </p:spPr>
        <p:txBody>
          <a:bodyPr>
            <a:normAutofit/>
          </a:bodyPr>
          <a:lstStyle/>
          <a:p>
            <a:r>
              <a:rPr lang="nb-NO" dirty="0"/>
              <a:t>Utenforskap fra arbeidslivet</a:t>
            </a:r>
            <a:br>
              <a:rPr lang="nb-NO" dirty="0"/>
            </a:br>
            <a:r>
              <a:rPr lang="nb-NO" i="1" dirty="0"/>
              <a:t>2020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508813"/>
            <a:ext cx="5888738" cy="1915841"/>
          </a:xfrm>
        </p:spPr>
        <p:txBody>
          <a:bodyPr>
            <a:normAutofit/>
          </a:bodyPr>
          <a:lstStyle/>
          <a:p>
            <a:r>
              <a:rPr lang="nb-NO" dirty="0"/>
              <a:t>Tall for personer mellom 20 – 66 år</a:t>
            </a:r>
            <a:br>
              <a:rPr lang="nb-NO" dirty="0"/>
            </a:br>
            <a:r>
              <a:rPr lang="nb-NO" dirty="0"/>
              <a:t> bosatt i Norge og Agder</a:t>
            </a:r>
          </a:p>
          <a:p>
            <a:endParaRPr lang="nb-NO" dirty="0"/>
          </a:p>
          <a:p>
            <a:r>
              <a:rPr lang="nb-NO" sz="1200" dirty="0"/>
              <a:t>Data er utarbeidet av statistikkseksjonen ved arbeids- og velferdsdirektoratet </a:t>
            </a:r>
            <a:br>
              <a:rPr lang="nb-NO" sz="1200" dirty="0"/>
            </a:br>
            <a:r>
              <a:rPr lang="nb-NO" sz="1200" dirty="0"/>
              <a:t>og viser status for Norge og Agder i desember 2020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93276C1-27E9-4A4B-8ED5-F667E78A6D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82E557-B6A9-4F3E-95EB-324FD98F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gjort og hva har vi fått til?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4C8FA4-0CF8-40C2-9645-7C64D3EB5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Det har vært iverksatt ulike tiltak i 30 år. </a:t>
            </a:r>
          </a:p>
          <a:p>
            <a:r>
              <a:rPr lang="nb-NO" dirty="0"/>
              <a:t>Det aller meste har båret preg av å være punktinnsats. </a:t>
            </a:r>
          </a:p>
          <a:p>
            <a:pPr lvl="1"/>
            <a:r>
              <a:rPr lang="nb-NO" dirty="0"/>
              <a:t>Innsats og tiltak for å avhjelpe en akutte situasjoner. </a:t>
            </a:r>
          </a:p>
          <a:p>
            <a:pPr lvl="1"/>
            <a:r>
              <a:rPr lang="nb-NO" dirty="0"/>
              <a:t>Det har vært gode intensjoner bak alle tiltakene, men mange av tiltakene har vært preget av å kunne dokumentere resultater på kort sikt. </a:t>
            </a:r>
          </a:p>
          <a:p>
            <a:pPr lvl="1"/>
            <a:r>
              <a:rPr lang="nb-NO" dirty="0"/>
              <a:t>Mange tiltak er gitt gjennom politiske føringer, med forventning om å kunne vise resultater i ett 1-4 års perspektiv. </a:t>
            </a:r>
          </a:p>
          <a:p>
            <a:r>
              <a:rPr lang="nb-NO" dirty="0"/>
              <a:t>Har vi de siste 30-40 årene har vært mer opptatt av å behandle symptomer enn selve «sykdommen»?</a:t>
            </a:r>
          </a:p>
          <a:p>
            <a:r>
              <a:rPr lang="nb-NO" dirty="0"/>
              <a:t>Lindrende tiltak har hjulpet mange, men det har ikke redusert utenforskapet og bedret levekårene hos oss. </a:t>
            </a:r>
          </a:p>
          <a:p>
            <a:pPr lvl="1"/>
            <a:r>
              <a:rPr lang="nb-NO" dirty="0"/>
              <a:t>Vi har en jevn «rekruttering» av nye mennesker til utenforskapet.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3BE4F6-9AA6-47FC-B74E-115F943E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 må gjøres på en annen måte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D10316-ED09-468E-9872-F41E146F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Flere må fullføre videregående skole. </a:t>
            </a:r>
          </a:p>
          <a:p>
            <a:pPr lvl="1"/>
            <a:r>
              <a:rPr lang="nb-NO" dirty="0"/>
              <a:t>4 av 5 fullfører videregående utdanning. Men for 20% har ikke dette virket. </a:t>
            </a:r>
          </a:p>
          <a:p>
            <a:r>
              <a:rPr lang="nb-NO" dirty="0"/>
              <a:t>Opplevelse av mestring og verdi</a:t>
            </a:r>
          </a:p>
          <a:p>
            <a:pPr lvl="1"/>
            <a:r>
              <a:rPr lang="nb-NO" dirty="0"/>
              <a:t>Vi må oppriktig tro på disse menneskene og gi dem opplevelse av mestring og verdi. </a:t>
            </a:r>
          </a:p>
          <a:p>
            <a:pPr lvl="1"/>
            <a:r>
              <a:rPr lang="nb-NO" dirty="0"/>
              <a:t>Det må gjennomsyre alle kontaktpunkter vi har med mennesker, særlig i den offentlige forvaltingen og den offentlige tjenesteytingen.</a:t>
            </a:r>
          </a:p>
          <a:p>
            <a:r>
              <a:rPr lang="nb-NO" dirty="0"/>
              <a:t>Luke bort begreper som:</a:t>
            </a:r>
          </a:p>
          <a:p>
            <a:pPr lvl="1"/>
            <a:r>
              <a:rPr lang="nb-NO" dirty="0"/>
              <a:t>Dugnad</a:t>
            </a:r>
          </a:p>
          <a:p>
            <a:pPr lvl="1"/>
            <a:r>
              <a:rPr lang="nb-NO" dirty="0"/>
              <a:t>Hull i </a:t>
            </a:r>
            <a:r>
              <a:rPr lang="nb-NO" dirty="0" err="1"/>
              <a:t>CVen</a:t>
            </a:r>
            <a:r>
              <a:rPr lang="nb-NO" dirty="0"/>
              <a:t>, </a:t>
            </a:r>
          </a:p>
          <a:p>
            <a:pPr lvl="1"/>
            <a:r>
              <a:rPr lang="nb-NO" dirty="0"/>
              <a:t>Redusert arbeidsevne</a:t>
            </a:r>
          </a:p>
          <a:p>
            <a:pPr lvl="1"/>
            <a:r>
              <a:rPr lang="nb-NO" dirty="0"/>
              <a:t>Diagnose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1648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AC0B2D-B745-4A37-A4A2-9B21ACC3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må vi i NAV gjøre?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B3D4EC-FDE6-4890-BD7D-74A1025F9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Jobbe arbeidsrettet i alle ledd.</a:t>
            </a:r>
          </a:p>
          <a:p>
            <a:r>
              <a:rPr lang="nb-NO" dirty="0"/>
              <a:t>Vri tiltakene enda mer i retning av kvalifisering. </a:t>
            </a:r>
          </a:p>
          <a:p>
            <a:pPr lvl="1"/>
            <a:r>
              <a:rPr lang="nb-NO" dirty="0"/>
              <a:t>Utdanning i kombinasjon med arbeid</a:t>
            </a:r>
          </a:p>
          <a:p>
            <a:pPr lvl="1"/>
            <a:r>
              <a:rPr lang="nb-NO" dirty="0"/>
              <a:t>Helse og behandling i kombinasjon med arbeid</a:t>
            </a:r>
          </a:p>
          <a:p>
            <a:r>
              <a:rPr lang="nb-NO" dirty="0"/>
              <a:t>Utfordre rammene</a:t>
            </a:r>
          </a:p>
          <a:p>
            <a:pPr lvl="1"/>
            <a:r>
              <a:rPr lang="nb-NO" dirty="0"/>
              <a:t>Herunder rammen og innrettingen av dagens arbeidsmarkedstiltak.</a:t>
            </a:r>
          </a:p>
          <a:p>
            <a:r>
              <a:rPr lang="nb-NO" dirty="0"/>
              <a:t>Gjøre det mindre utfordrende og krevende for arbeidsgivere å ansette mennesker med lav kompetanse og lite arbeidserfaring.</a:t>
            </a:r>
          </a:p>
          <a:p>
            <a:r>
              <a:rPr lang="nb-NO" dirty="0"/>
              <a:t>Følge jobbsøkerne enda lenger inn i arbeidsforhold og utdanning.</a:t>
            </a:r>
          </a:p>
          <a:p>
            <a:r>
              <a:rPr lang="nb-NO" dirty="0"/>
              <a:t>Hindre at mennesker faller ut av arbeidslivet.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73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60EF2E6-C100-4489-B600-CBE38225C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59" b="2956"/>
          <a:stretch/>
        </p:blipFill>
        <p:spPr>
          <a:xfrm>
            <a:off x="2179530" y="407315"/>
            <a:ext cx="8179495" cy="60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7F7109-1BA8-4B27-91C4-18456933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Samhandling og koordinering</a:t>
            </a:r>
            <a:br>
              <a:rPr lang="nb-NO" dirty="0"/>
            </a:br>
            <a:r>
              <a:rPr lang="nb-NO" dirty="0"/>
              <a:t>- Broen mellom dagens utfordringer og forebyggende arbeid.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643BFB-A19A-45BA-996E-05F1CC4F3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Kommunehelsetjeneste</a:t>
            </a:r>
          </a:p>
          <a:p>
            <a:r>
              <a:rPr lang="nb-NO" dirty="0"/>
              <a:t>Helsevesenet forøvrig</a:t>
            </a:r>
          </a:p>
          <a:p>
            <a:r>
              <a:rPr lang="nb-NO" dirty="0"/>
              <a:t>Barnevern</a:t>
            </a:r>
          </a:p>
          <a:p>
            <a:r>
              <a:rPr lang="nb-NO" dirty="0"/>
              <a:t>Barnehage</a:t>
            </a:r>
          </a:p>
          <a:p>
            <a:r>
              <a:rPr lang="nb-NO" dirty="0"/>
              <a:t>Skole </a:t>
            </a:r>
          </a:p>
          <a:p>
            <a:r>
              <a:rPr lang="nb-NO" dirty="0"/>
              <a:t>Voksenopplæring</a:t>
            </a:r>
          </a:p>
          <a:p>
            <a:r>
              <a:rPr lang="nb-NO" dirty="0"/>
              <a:t>Flyktningetjeneste</a:t>
            </a:r>
          </a:p>
          <a:p>
            <a:r>
              <a:rPr lang="nb-NO" dirty="0"/>
              <a:t>NAV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1E8A5F-1D1E-451C-AE16-39B6A1BB0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28" b="6303"/>
          <a:stretch/>
        </p:blipFill>
        <p:spPr>
          <a:xfrm>
            <a:off x="6283891" y="2594518"/>
            <a:ext cx="5503102" cy="3582445"/>
          </a:xfrm>
          <a:prstGeom prst="rect">
            <a:avLst/>
          </a:prstGeom>
        </p:spPr>
      </p:pic>
      <p:sp>
        <p:nvSpPr>
          <p:cNvPr id="5" name="Bue 4">
            <a:extLst>
              <a:ext uri="{FF2B5EF4-FFF2-40B4-BE49-F238E27FC236}">
                <a16:creationId xmlns:a16="http://schemas.microsoft.com/office/drawing/2014/main" id="{8D183983-7C96-4BBB-BDE8-454E96E91181}"/>
              </a:ext>
            </a:extLst>
          </p:cNvPr>
          <p:cNvSpPr/>
          <p:nvPr/>
        </p:nvSpPr>
        <p:spPr>
          <a:xfrm rot="21135668">
            <a:off x="5326745" y="2774028"/>
            <a:ext cx="5547750" cy="4634282"/>
          </a:xfrm>
          <a:prstGeom prst="arc">
            <a:avLst>
              <a:gd name="adj1" fmla="val 16798861"/>
              <a:gd name="adj2" fmla="val 0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422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94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definerer NAV </a:t>
            </a:r>
            <a:r>
              <a:rPr lang="nb-NO" dirty="0" err="1"/>
              <a:t>utenforskap</a:t>
            </a:r>
            <a:r>
              <a:rPr lang="nb-NO" dirty="0"/>
              <a:t> fra arbeidslivet?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19156" y="1637675"/>
            <a:ext cx="767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1. Vi ser på befolkningen bosatt i Norge i alderen </a:t>
            </a:r>
            <a:r>
              <a:rPr lang="nb-NO" b="1" dirty="0">
                <a:solidFill>
                  <a:schemeClr val="tx2"/>
                </a:solidFill>
              </a:rPr>
              <a:t>20 til 66 år </a:t>
            </a:r>
            <a:r>
              <a:rPr lang="nb-NO" dirty="0"/>
              <a:t>i desember hvert år.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531605" y="2312876"/>
            <a:ext cx="519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2. Har person </a:t>
            </a:r>
            <a:r>
              <a:rPr lang="nb-NO" dirty="0" err="1"/>
              <a:t>X</a:t>
            </a:r>
            <a:r>
              <a:rPr lang="nb-NO" dirty="0"/>
              <a:t> et </a:t>
            </a:r>
            <a:r>
              <a:rPr lang="nb-NO" b="1" dirty="0">
                <a:solidFill>
                  <a:schemeClr val="tx2"/>
                </a:solidFill>
              </a:rPr>
              <a:t>arbeidsforhold</a:t>
            </a:r>
            <a:r>
              <a:rPr lang="nb-NO" dirty="0"/>
              <a:t> i Aa-registeret?</a:t>
            </a:r>
          </a:p>
          <a:p>
            <a:r>
              <a:rPr lang="nb-NO" sz="1400" i="1" dirty="0"/>
              <a:t>(Avtalt arbeidstid 1-29 timer i uka = deltid, 30 timer eller mer = heltid)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855640" y="3104964"/>
            <a:ext cx="428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3. Hvis nei: er person </a:t>
            </a:r>
            <a:r>
              <a:rPr lang="nb-NO" dirty="0" err="1"/>
              <a:t>X</a:t>
            </a:r>
            <a:r>
              <a:rPr lang="nb-NO" dirty="0"/>
              <a:t> i </a:t>
            </a:r>
            <a:r>
              <a:rPr lang="nb-NO" b="1" dirty="0">
                <a:solidFill>
                  <a:schemeClr val="tx2"/>
                </a:solidFill>
              </a:rPr>
              <a:t>høyere utdanning</a:t>
            </a:r>
            <a:r>
              <a:rPr lang="nb-NO" dirty="0"/>
              <a:t>?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215680" y="3933056"/>
            <a:ext cx="634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4. Hvis nei: har person </a:t>
            </a:r>
            <a:r>
              <a:rPr lang="nb-NO" dirty="0" err="1"/>
              <a:t>X</a:t>
            </a:r>
            <a:r>
              <a:rPr lang="nb-NO" dirty="0"/>
              <a:t> tatt ut </a:t>
            </a:r>
            <a:r>
              <a:rPr lang="nb-NO" b="1" dirty="0">
                <a:solidFill>
                  <a:schemeClr val="tx2"/>
                </a:solidFill>
              </a:rPr>
              <a:t>alderspensjon eller offentlig AFP</a:t>
            </a:r>
            <a:r>
              <a:rPr lang="nb-NO" dirty="0"/>
              <a:t>?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902619" y="4648490"/>
            <a:ext cx="811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5. Hvis nei: har person </a:t>
            </a:r>
            <a:r>
              <a:rPr lang="nb-NO" dirty="0" err="1"/>
              <a:t>X</a:t>
            </a:r>
            <a:r>
              <a:rPr lang="nb-NO" dirty="0"/>
              <a:t> </a:t>
            </a:r>
            <a:r>
              <a:rPr lang="nb-NO" b="1" dirty="0">
                <a:solidFill>
                  <a:schemeClr val="tx2"/>
                </a:solidFill>
              </a:rPr>
              <a:t>næringsinntekt over 50k som selvstendig næringsdrivende</a:t>
            </a:r>
            <a:r>
              <a:rPr lang="nb-NO" dirty="0"/>
              <a:t>?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040556" y="5337793"/>
            <a:ext cx="6797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6. Hvis nei: </a:t>
            </a:r>
            <a:r>
              <a:rPr lang="nb-NO" sz="2800" b="1" u="sng" dirty="0">
                <a:solidFill>
                  <a:schemeClr val="tx2"/>
                </a:solidFill>
              </a:rPr>
              <a:t>utenforskap</a:t>
            </a:r>
            <a:r>
              <a:rPr lang="nb-NO" sz="2800" dirty="0"/>
              <a:t> </a:t>
            </a:r>
            <a:r>
              <a:rPr lang="nb-NO" dirty="0"/>
              <a:t>- med eller uten trygd (inkl. sosialhjelp)</a:t>
            </a:r>
          </a:p>
        </p:txBody>
      </p:sp>
      <p:pic>
        <p:nvPicPr>
          <p:cNvPr id="10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852190"/>
            <a:ext cx="2227651" cy="2123133"/>
          </a:xfrm>
        </p:spPr>
      </p:pic>
      <p:sp>
        <p:nvSpPr>
          <p:cNvPr id="2" name="TekstSylinder 1"/>
          <p:cNvSpPr txBox="1"/>
          <p:nvPr/>
        </p:nvSpPr>
        <p:spPr>
          <a:xfrm>
            <a:off x="6986729" y="6272309"/>
            <a:ext cx="5205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Aa-registeret er Arbeidsgiver- og Arbeidstakerregisteret som inneholder alle arbeidstakerforhold</a:t>
            </a:r>
          </a:p>
          <a:p>
            <a:r>
              <a:rPr lang="nb-NO" sz="1000" dirty="0"/>
              <a:t>i Norge, innmeldt månedlig av arbeidsgivere gjennom A-ordningen. For selvstendig </a:t>
            </a:r>
          </a:p>
          <a:p>
            <a:r>
              <a:rPr lang="nb-NO" sz="1000" dirty="0"/>
              <a:t>næringsdrivende har vi i denne analysen satt en nedre inntektsgrense på 50 000 per år.</a:t>
            </a:r>
          </a:p>
        </p:txBody>
      </p:sp>
    </p:spTree>
    <p:extLst>
      <p:ext uri="{BB962C8B-B14F-4D97-AF65-F5344CB8AC3E}">
        <p14:creationId xmlns:p14="http://schemas.microsoft.com/office/powerpoint/2010/main" val="33837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711624" y="260648"/>
            <a:ext cx="7164796" cy="2088232"/>
          </a:xfrm>
        </p:spPr>
        <p:txBody>
          <a:bodyPr>
            <a:noAutofit/>
          </a:bodyPr>
          <a:lstStyle/>
          <a:p>
            <a:r>
              <a:rPr lang="nb-NO" sz="4000" dirty="0"/>
              <a:t>Å motta penger fra NAV til </a:t>
            </a:r>
            <a:r>
              <a:rPr lang="nb-NO" sz="4000" u="sng" dirty="0"/>
              <a:t>livsopphold</a:t>
            </a:r>
            <a:r>
              <a:rPr lang="nb-NO" sz="4000" dirty="0"/>
              <a:t> er </a:t>
            </a:r>
            <a:r>
              <a:rPr lang="nb-NO" sz="4000" u="sng" dirty="0">
                <a:solidFill>
                  <a:schemeClr val="tx1"/>
                </a:solidFill>
              </a:rPr>
              <a:t>ikke</a:t>
            </a:r>
            <a:r>
              <a:rPr lang="nb-NO" sz="4000" dirty="0"/>
              <a:t> det samme som </a:t>
            </a:r>
            <a:r>
              <a:rPr lang="nb-NO" sz="4000" u="sng" dirty="0" err="1"/>
              <a:t>utenforskap</a:t>
            </a:r>
            <a:r>
              <a:rPr lang="nb-NO" sz="4000" u="sng" dirty="0"/>
              <a:t> i arbeidslivet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2783632" y="3068960"/>
            <a:ext cx="6552728" cy="2241540"/>
            <a:chOff x="1259632" y="2355726"/>
            <a:chExt cx="6552728" cy="2241540"/>
          </a:xfrm>
        </p:grpSpPr>
        <p:sp>
          <p:nvSpPr>
            <p:cNvPr id="5" name="Avrundet rektangel 4"/>
            <p:cNvSpPr/>
            <p:nvPr/>
          </p:nvSpPr>
          <p:spPr>
            <a:xfrm>
              <a:off x="1259632" y="2355726"/>
              <a:ext cx="4392488" cy="29732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schemeClr val="tx1"/>
                  </a:solidFill>
                </a:rPr>
                <a:t>Mottar ytelse til livsopphold</a:t>
              </a:r>
            </a:p>
          </p:txBody>
        </p:sp>
        <p:sp>
          <p:nvSpPr>
            <p:cNvPr id="6" name="Avrundet rektangel 5"/>
            <p:cNvSpPr/>
            <p:nvPr/>
          </p:nvSpPr>
          <p:spPr>
            <a:xfrm>
              <a:off x="1259632" y="2725058"/>
              <a:ext cx="4032448" cy="151216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Avrundet rektangel 6"/>
            <p:cNvSpPr/>
            <p:nvPr/>
          </p:nvSpPr>
          <p:spPr>
            <a:xfrm>
              <a:off x="3491880" y="2725058"/>
              <a:ext cx="4320480" cy="15121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3275855" y="2725058"/>
              <a:ext cx="2417767" cy="151216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1331640" y="3219532"/>
              <a:ext cx="1752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Mottar livsopphold,</a:t>
              </a:r>
            </a:p>
            <a:p>
              <a:r>
                <a:rPr lang="nb-NO" sz="1400" dirty="0"/>
                <a:t>men ikke </a:t>
              </a:r>
              <a:r>
                <a:rPr lang="nb-NO" sz="1400" dirty="0" err="1"/>
                <a:t>utenforskap</a:t>
              </a:r>
              <a:endParaRPr lang="nb-NO" sz="1400" dirty="0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3668766" y="3219532"/>
              <a:ext cx="16866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Mottar livsopphold,</a:t>
              </a:r>
            </a:p>
            <a:p>
              <a:r>
                <a:rPr lang="nb-NO" sz="1400" dirty="0"/>
                <a:t>og i </a:t>
              </a:r>
              <a:r>
                <a:rPr lang="nb-NO" sz="1400" dirty="0" err="1"/>
                <a:t>utenforskap</a:t>
              </a:r>
              <a:endParaRPr lang="nb-NO" sz="1400" dirty="0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5756989" y="3219532"/>
              <a:ext cx="1957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Mottar ikke livsopphold,</a:t>
              </a:r>
            </a:p>
            <a:p>
              <a:r>
                <a:rPr lang="nb-NO" sz="1400" dirty="0"/>
                <a:t>og i </a:t>
              </a:r>
              <a:r>
                <a:rPr lang="nb-NO" sz="1400" dirty="0" err="1"/>
                <a:t>utenforskap</a:t>
              </a:r>
              <a:endParaRPr lang="nb-NO" sz="14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3275855" y="4299942"/>
              <a:ext cx="4536505" cy="29732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schemeClr val="tx1"/>
                  </a:solidFill>
                </a:rPr>
                <a:t>Er i </a:t>
              </a:r>
              <a:r>
                <a:rPr lang="nb-NO" sz="1400" dirty="0" err="1">
                  <a:solidFill>
                    <a:schemeClr val="tx1"/>
                  </a:solidFill>
                </a:rPr>
                <a:t>utenforskap</a:t>
              </a:r>
              <a:endParaRPr lang="nb-NO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6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775522" y="260648"/>
            <a:ext cx="8568951" cy="403650"/>
          </a:xfrm>
        </p:spPr>
        <p:txBody>
          <a:bodyPr>
            <a:normAutofit fontScale="90000"/>
          </a:bodyPr>
          <a:lstStyle/>
          <a:p>
            <a:r>
              <a:rPr lang="nb-NO" dirty="0"/>
              <a:t>Utenforskapet i Norge er ganske stort…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442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2620" y="190501"/>
            <a:ext cx="8386763" cy="502196"/>
          </a:xfrm>
        </p:spPr>
        <p:txBody>
          <a:bodyPr>
            <a:normAutofit fontScale="90000"/>
          </a:bodyPr>
          <a:lstStyle/>
          <a:p>
            <a:r>
              <a:rPr lang="nb-NO" dirty="0"/>
              <a:t>Norge - Arbeid, utdanning, trygd og </a:t>
            </a:r>
            <a:r>
              <a:rPr lang="nb-NO" dirty="0" err="1"/>
              <a:t>utenforskap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68462" y="980729"/>
            <a:ext cx="420460" cy="8642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1527" y="980729"/>
            <a:ext cx="420460" cy="86426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39000" y="980729"/>
            <a:ext cx="420460" cy="86426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63012" y="980729"/>
            <a:ext cx="420460" cy="8642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1880" y="980729"/>
            <a:ext cx="420460" cy="86426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25892" y="980729"/>
            <a:ext cx="420460" cy="86426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36206" y="980729"/>
            <a:ext cx="420460" cy="86426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60218" y="980729"/>
            <a:ext cx="420460" cy="86426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2363" y="980729"/>
            <a:ext cx="420460" cy="86426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16375" y="980729"/>
            <a:ext cx="420460" cy="86426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49243" y="980728"/>
            <a:ext cx="420460" cy="86426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482308" y="980728"/>
            <a:ext cx="420460" cy="864264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919781" y="980728"/>
            <a:ext cx="420460" cy="864264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43793" y="980728"/>
            <a:ext cx="420460" cy="86426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82661" y="980728"/>
            <a:ext cx="420460" cy="86426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06673" y="980728"/>
            <a:ext cx="420460" cy="864264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6987" y="980728"/>
            <a:ext cx="420460" cy="864264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0999" y="980728"/>
            <a:ext cx="420460" cy="864264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3144" y="980728"/>
            <a:ext cx="420460" cy="864264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7156" y="980728"/>
            <a:ext cx="420460" cy="864264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66961" y="1848316"/>
            <a:ext cx="420460" cy="864264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0026" y="1848316"/>
            <a:ext cx="420460" cy="864264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37499" y="1848316"/>
            <a:ext cx="420460" cy="864264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61511" y="1848316"/>
            <a:ext cx="420460" cy="864264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0379" y="1848316"/>
            <a:ext cx="420460" cy="864264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24391" y="1848316"/>
            <a:ext cx="420460" cy="86426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34705" y="1848316"/>
            <a:ext cx="420460" cy="864264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58717" y="1848316"/>
            <a:ext cx="420460" cy="864264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0862" y="1848316"/>
            <a:ext cx="420460" cy="864264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14874" y="1848316"/>
            <a:ext cx="420460" cy="864264"/>
          </a:xfrm>
          <a:prstGeom prst="rect">
            <a:avLst/>
          </a:prstGeom>
        </p:spPr>
      </p:pic>
      <p:pic>
        <p:nvPicPr>
          <p:cNvPr id="36" name="Bilde 3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47742" y="1848315"/>
            <a:ext cx="420460" cy="864264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480807" y="1848315"/>
            <a:ext cx="420460" cy="864264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918280" y="1848315"/>
            <a:ext cx="420460" cy="864264"/>
          </a:xfrm>
          <a:prstGeom prst="rect">
            <a:avLst/>
          </a:prstGeom>
        </p:spPr>
      </p:pic>
      <p:pic>
        <p:nvPicPr>
          <p:cNvPr id="39" name="Bilde 3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42292" y="1848315"/>
            <a:ext cx="420460" cy="864264"/>
          </a:xfrm>
          <a:prstGeom prst="rect">
            <a:avLst/>
          </a:prstGeom>
        </p:spPr>
      </p:pic>
      <p:pic>
        <p:nvPicPr>
          <p:cNvPr id="40" name="Bilde 3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81160" y="1848315"/>
            <a:ext cx="420460" cy="864264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05172" y="1848315"/>
            <a:ext cx="420460" cy="864264"/>
          </a:xfrm>
          <a:prstGeom prst="rect">
            <a:avLst/>
          </a:prstGeom>
        </p:spPr>
      </p:pic>
      <p:pic>
        <p:nvPicPr>
          <p:cNvPr id="42" name="Bilde 4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5486" y="1848315"/>
            <a:ext cx="420460" cy="864264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39498" y="1848315"/>
            <a:ext cx="420460" cy="864264"/>
          </a:xfrm>
          <a:prstGeom prst="rect">
            <a:avLst/>
          </a:prstGeom>
        </p:spPr>
      </p:pic>
      <p:pic>
        <p:nvPicPr>
          <p:cNvPr id="44" name="Bilde 4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1643" y="1848315"/>
            <a:ext cx="420460" cy="864264"/>
          </a:xfrm>
          <a:prstGeom prst="rect">
            <a:avLst/>
          </a:prstGeom>
        </p:spPr>
      </p:pic>
      <p:pic>
        <p:nvPicPr>
          <p:cNvPr id="45" name="Bild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5655" y="1848315"/>
            <a:ext cx="420460" cy="864264"/>
          </a:xfrm>
          <a:prstGeom prst="rect">
            <a:avLst/>
          </a:prstGeom>
        </p:spPr>
      </p:pic>
      <p:pic>
        <p:nvPicPr>
          <p:cNvPr id="46" name="Bilde 4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76014" y="2744563"/>
            <a:ext cx="420460" cy="864264"/>
          </a:xfrm>
          <a:prstGeom prst="rect">
            <a:avLst/>
          </a:prstGeom>
        </p:spPr>
      </p:pic>
      <p:pic>
        <p:nvPicPr>
          <p:cNvPr id="47" name="Bilde 4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9079" y="2744563"/>
            <a:ext cx="420460" cy="864264"/>
          </a:xfrm>
          <a:prstGeom prst="rect">
            <a:avLst/>
          </a:prstGeom>
        </p:spPr>
      </p:pic>
      <p:pic>
        <p:nvPicPr>
          <p:cNvPr id="48" name="Bilde 4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46552" y="2744563"/>
            <a:ext cx="420460" cy="864264"/>
          </a:xfrm>
          <a:prstGeom prst="rect">
            <a:avLst/>
          </a:prstGeom>
        </p:spPr>
      </p:pic>
      <p:pic>
        <p:nvPicPr>
          <p:cNvPr id="49" name="Bilde 4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70564" y="2744563"/>
            <a:ext cx="420460" cy="864264"/>
          </a:xfrm>
          <a:prstGeom prst="rect">
            <a:avLst/>
          </a:prstGeom>
        </p:spPr>
      </p:pic>
      <p:pic>
        <p:nvPicPr>
          <p:cNvPr id="50" name="Bilde 4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9432" y="2744563"/>
            <a:ext cx="420460" cy="864264"/>
          </a:xfrm>
          <a:prstGeom prst="rect">
            <a:avLst/>
          </a:prstGeom>
        </p:spPr>
      </p:pic>
      <p:pic>
        <p:nvPicPr>
          <p:cNvPr id="51" name="Bilde 5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33444" y="2744563"/>
            <a:ext cx="420460" cy="864264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43758" y="2744563"/>
            <a:ext cx="420460" cy="864264"/>
          </a:xfrm>
          <a:prstGeom prst="rect">
            <a:avLst/>
          </a:prstGeom>
        </p:spPr>
      </p:pic>
      <p:pic>
        <p:nvPicPr>
          <p:cNvPr id="53" name="Bilde 5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67770" y="2744563"/>
            <a:ext cx="420460" cy="864264"/>
          </a:xfrm>
          <a:prstGeom prst="rect">
            <a:avLst/>
          </a:prstGeom>
        </p:spPr>
      </p:pic>
      <p:pic>
        <p:nvPicPr>
          <p:cNvPr id="54" name="Bilde 5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9915" y="2744563"/>
            <a:ext cx="420460" cy="864264"/>
          </a:xfrm>
          <a:prstGeom prst="rect">
            <a:avLst/>
          </a:prstGeom>
        </p:spPr>
      </p:pic>
      <p:pic>
        <p:nvPicPr>
          <p:cNvPr id="55" name="Bilde 5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23927" y="2744563"/>
            <a:ext cx="420460" cy="864264"/>
          </a:xfrm>
          <a:prstGeom prst="rect">
            <a:avLst/>
          </a:prstGeom>
        </p:spPr>
      </p:pic>
      <p:pic>
        <p:nvPicPr>
          <p:cNvPr id="56" name="Bilde 5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56795" y="2744562"/>
            <a:ext cx="420460" cy="864264"/>
          </a:xfrm>
          <a:prstGeom prst="rect">
            <a:avLst/>
          </a:prstGeom>
        </p:spPr>
      </p:pic>
      <p:pic>
        <p:nvPicPr>
          <p:cNvPr id="57" name="Bilde 5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489860" y="2744562"/>
            <a:ext cx="420460" cy="864264"/>
          </a:xfrm>
          <a:prstGeom prst="rect">
            <a:avLst/>
          </a:prstGeom>
        </p:spPr>
      </p:pic>
      <p:pic>
        <p:nvPicPr>
          <p:cNvPr id="58" name="Bilde 5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927333" y="2744562"/>
            <a:ext cx="420460" cy="864264"/>
          </a:xfrm>
          <a:prstGeom prst="rect">
            <a:avLst/>
          </a:prstGeom>
        </p:spPr>
      </p:pic>
      <p:pic>
        <p:nvPicPr>
          <p:cNvPr id="59" name="Bilde 5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51345" y="2744562"/>
            <a:ext cx="420460" cy="864264"/>
          </a:xfrm>
          <a:prstGeom prst="rect">
            <a:avLst/>
          </a:prstGeom>
        </p:spPr>
      </p:pic>
      <p:pic>
        <p:nvPicPr>
          <p:cNvPr id="60" name="Bilde 5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90213" y="2744562"/>
            <a:ext cx="420460" cy="864264"/>
          </a:xfrm>
          <a:prstGeom prst="rect">
            <a:avLst/>
          </a:prstGeom>
        </p:spPr>
      </p:pic>
      <p:pic>
        <p:nvPicPr>
          <p:cNvPr id="61" name="Bilde 6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14225" y="2744562"/>
            <a:ext cx="420460" cy="864264"/>
          </a:xfrm>
          <a:prstGeom prst="rect">
            <a:avLst/>
          </a:prstGeom>
        </p:spPr>
      </p:pic>
      <p:pic>
        <p:nvPicPr>
          <p:cNvPr id="62" name="Bilde 6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4539" y="2744562"/>
            <a:ext cx="420460" cy="864264"/>
          </a:xfrm>
          <a:prstGeom prst="rect">
            <a:avLst/>
          </a:prstGeom>
        </p:spPr>
      </p:pic>
      <p:pic>
        <p:nvPicPr>
          <p:cNvPr id="63" name="Bilde 6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8551" y="2744562"/>
            <a:ext cx="420460" cy="864264"/>
          </a:xfrm>
          <a:prstGeom prst="rect">
            <a:avLst/>
          </a:prstGeom>
        </p:spPr>
      </p:pic>
      <p:pic>
        <p:nvPicPr>
          <p:cNvPr id="64" name="Bild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80696" y="2744562"/>
            <a:ext cx="420460" cy="864264"/>
          </a:xfrm>
          <a:prstGeom prst="rect">
            <a:avLst/>
          </a:prstGeom>
        </p:spPr>
      </p:pic>
      <p:pic>
        <p:nvPicPr>
          <p:cNvPr id="65" name="Bilde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4708" y="2744562"/>
            <a:ext cx="420460" cy="864264"/>
          </a:xfrm>
          <a:prstGeom prst="rect">
            <a:avLst/>
          </a:prstGeom>
        </p:spPr>
      </p:pic>
      <p:pic>
        <p:nvPicPr>
          <p:cNvPr id="66" name="Bilde 6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74513" y="3612150"/>
            <a:ext cx="420460" cy="864264"/>
          </a:xfrm>
          <a:prstGeom prst="rect">
            <a:avLst/>
          </a:prstGeom>
        </p:spPr>
      </p:pic>
      <p:pic>
        <p:nvPicPr>
          <p:cNvPr id="67" name="Bilde 6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7578" y="3612150"/>
            <a:ext cx="420460" cy="864264"/>
          </a:xfrm>
          <a:prstGeom prst="rect">
            <a:avLst/>
          </a:prstGeom>
        </p:spPr>
      </p:pic>
      <p:pic>
        <p:nvPicPr>
          <p:cNvPr id="68" name="Bilde 6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45051" y="3612150"/>
            <a:ext cx="420460" cy="864264"/>
          </a:xfrm>
          <a:prstGeom prst="rect">
            <a:avLst/>
          </a:prstGeom>
        </p:spPr>
      </p:pic>
      <p:pic>
        <p:nvPicPr>
          <p:cNvPr id="69" name="Bilde 6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69063" y="3612150"/>
            <a:ext cx="420460" cy="864264"/>
          </a:xfrm>
          <a:prstGeom prst="rect">
            <a:avLst/>
          </a:prstGeom>
        </p:spPr>
      </p:pic>
      <p:pic>
        <p:nvPicPr>
          <p:cNvPr id="70" name="Bilde 6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7931" y="3612150"/>
            <a:ext cx="420460" cy="864264"/>
          </a:xfrm>
          <a:prstGeom prst="rect">
            <a:avLst/>
          </a:prstGeom>
        </p:spPr>
      </p:pic>
      <p:pic>
        <p:nvPicPr>
          <p:cNvPr id="71" name="Bilde 7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31943" y="3612150"/>
            <a:ext cx="420460" cy="864264"/>
          </a:xfrm>
          <a:prstGeom prst="rect">
            <a:avLst/>
          </a:prstGeom>
        </p:spPr>
      </p:pic>
      <p:pic>
        <p:nvPicPr>
          <p:cNvPr id="72" name="Bilde 7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42257" y="3612150"/>
            <a:ext cx="420460" cy="864264"/>
          </a:xfrm>
          <a:prstGeom prst="rect">
            <a:avLst/>
          </a:prstGeom>
        </p:spPr>
      </p:pic>
      <p:pic>
        <p:nvPicPr>
          <p:cNvPr id="73" name="Bilde 7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66269" y="3612150"/>
            <a:ext cx="420460" cy="864264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8414" y="3612150"/>
            <a:ext cx="420460" cy="864264"/>
          </a:xfrm>
          <a:prstGeom prst="rect">
            <a:avLst/>
          </a:prstGeom>
        </p:spPr>
      </p:pic>
      <p:pic>
        <p:nvPicPr>
          <p:cNvPr id="75" name="Bilde 7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22426" y="3612150"/>
            <a:ext cx="420460" cy="864264"/>
          </a:xfrm>
          <a:prstGeom prst="rect">
            <a:avLst/>
          </a:prstGeom>
        </p:spPr>
      </p:pic>
      <p:pic>
        <p:nvPicPr>
          <p:cNvPr id="76" name="Bilde 7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55294" y="3612149"/>
            <a:ext cx="420460" cy="864264"/>
          </a:xfrm>
          <a:prstGeom prst="rect">
            <a:avLst/>
          </a:prstGeom>
        </p:spPr>
      </p:pic>
      <p:pic>
        <p:nvPicPr>
          <p:cNvPr id="77" name="Bilde 7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488359" y="3612149"/>
            <a:ext cx="420460" cy="864264"/>
          </a:xfrm>
          <a:prstGeom prst="rect">
            <a:avLst/>
          </a:prstGeom>
        </p:spPr>
      </p:pic>
      <p:pic>
        <p:nvPicPr>
          <p:cNvPr id="78" name="Bilde 7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925832" y="3612149"/>
            <a:ext cx="420460" cy="864264"/>
          </a:xfrm>
          <a:prstGeom prst="rect">
            <a:avLst/>
          </a:prstGeom>
        </p:spPr>
      </p:pic>
      <p:pic>
        <p:nvPicPr>
          <p:cNvPr id="79" name="Bilde 7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49844" y="3612149"/>
            <a:ext cx="420460" cy="864264"/>
          </a:xfrm>
          <a:prstGeom prst="rect">
            <a:avLst/>
          </a:prstGeom>
        </p:spPr>
      </p:pic>
      <p:pic>
        <p:nvPicPr>
          <p:cNvPr id="80" name="Bilde 7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88712" y="3612149"/>
            <a:ext cx="420460" cy="864264"/>
          </a:xfrm>
          <a:prstGeom prst="rect">
            <a:avLst/>
          </a:prstGeom>
        </p:spPr>
      </p:pic>
      <p:pic>
        <p:nvPicPr>
          <p:cNvPr id="81" name="Bilde 8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12724" y="3612149"/>
            <a:ext cx="420460" cy="864264"/>
          </a:xfrm>
          <a:prstGeom prst="rect">
            <a:avLst/>
          </a:prstGeom>
        </p:spPr>
      </p:pic>
      <p:pic>
        <p:nvPicPr>
          <p:cNvPr id="82" name="Bilde 8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3038" y="3612149"/>
            <a:ext cx="420460" cy="864264"/>
          </a:xfrm>
          <a:prstGeom prst="rect">
            <a:avLst/>
          </a:prstGeom>
        </p:spPr>
      </p:pic>
      <p:pic>
        <p:nvPicPr>
          <p:cNvPr id="83" name="Bilde 8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7050" y="3612149"/>
            <a:ext cx="420460" cy="864264"/>
          </a:xfrm>
          <a:prstGeom prst="rect">
            <a:avLst/>
          </a:prstGeom>
        </p:spPr>
      </p:pic>
      <p:pic>
        <p:nvPicPr>
          <p:cNvPr id="84" name="Bilde 8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9195" y="3612149"/>
            <a:ext cx="420460" cy="864264"/>
          </a:xfrm>
          <a:prstGeom prst="rect">
            <a:avLst/>
          </a:prstGeom>
        </p:spPr>
      </p:pic>
      <p:pic>
        <p:nvPicPr>
          <p:cNvPr id="85" name="Bilde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3207" y="3612149"/>
            <a:ext cx="420460" cy="864264"/>
          </a:xfrm>
          <a:prstGeom prst="rect">
            <a:avLst/>
          </a:prstGeom>
        </p:spPr>
      </p:pic>
      <p:pic>
        <p:nvPicPr>
          <p:cNvPr id="86" name="Bild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73012" y="4506896"/>
            <a:ext cx="420460" cy="864264"/>
          </a:xfrm>
          <a:prstGeom prst="rect">
            <a:avLst/>
          </a:prstGeom>
        </p:spPr>
      </p:pic>
      <p:pic>
        <p:nvPicPr>
          <p:cNvPr id="87" name="Bild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6077" y="4506896"/>
            <a:ext cx="420460" cy="864264"/>
          </a:xfrm>
          <a:prstGeom prst="rect">
            <a:avLst/>
          </a:prstGeom>
        </p:spPr>
      </p:pic>
      <p:pic>
        <p:nvPicPr>
          <p:cNvPr id="88" name="Bild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43550" y="4506896"/>
            <a:ext cx="420460" cy="864264"/>
          </a:xfrm>
          <a:prstGeom prst="rect">
            <a:avLst/>
          </a:prstGeom>
        </p:spPr>
      </p:pic>
      <p:pic>
        <p:nvPicPr>
          <p:cNvPr id="89" name="Bild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67562" y="4506896"/>
            <a:ext cx="420460" cy="864264"/>
          </a:xfrm>
          <a:prstGeom prst="rect">
            <a:avLst/>
          </a:prstGeom>
        </p:spPr>
      </p:pic>
      <p:pic>
        <p:nvPicPr>
          <p:cNvPr id="90" name="Bilde 8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6430" y="4506896"/>
            <a:ext cx="420460" cy="864264"/>
          </a:xfrm>
          <a:prstGeom prst="rect">
            <a:avLst/>
          </a:prstGeom>
        </p:spPr>
      </p:pic>
      <p:pic>
        <p:nvPicPr>
          <p:cNvPr id="91" name="Bilde 9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30442" y="4506896"/>
            <a:ext cx="420460" cy="864264"/>
          </a:xfrm>
          <a:prstGeom prst="rect">
            <a:avLst/>
          </a:prstGeom>
        </p:spPr>
      </p:pic>
      <p:pic>
        <p:nvPicPr>
          <p:cNvPr id="92" name="Bilde 9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40756" y="4506896"/>
            <a:ext cx="420460" cy="864264"/>
          </a:xfrm>
          <a:prstGeom prst="rect">
            <a:avLst/>
          </a:prstGeom>
        </p:spPr>
      </p:pic>
      <p:pic>
        <p:nvPicPr>
          <p:cNvPr id="93" name="Bilde 9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64768" y="4506896"/>
            <a:ext cx="420460" cy="864264"/>
          </a:xfrm>
          <a:prstGeom prst="rect">
            <a:avLst/>
          </a:prstGeom>
        </p:spPr>
      </p:pic>
      <p:pic>
        <p:nvPicPr>
          <p:cNvPr id="94" name="Bilde 9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6913" y="4506896"/>
            <a:ext cx="420460" cy="864264"/>
          </a:xfrm>
          <a:prstGeom prst="rect">
            <a:avLst/>
          </a:prstGeom>
        </p:spPr>
      </p:pic>
      <p:pic>
        <p:nvPicPr>
          <p:cNvPr id="95" name="Bilde 9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20925" y="4506896"/>
            <a:ext cx="420460" cy="864264"/>
          </a:xfrm>
          <a:prstGeom prst="rect">
            <a:avLst/>
          </a:prstGeom>
        </p:spPr>
      </p:pic>
      <p:pic>
        <p:nvPicPr>
          <p:cNvPr id="96" name="Bilde 9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53793" y="4506895"/>
            <a:ext cx="420460" cy="864264"/>
          </a:xfrm>
          <a:prstGeom prst="rect">
            <a:avLst/>
          </a:prstGeom>
        </p:spPr>
      </p:pic>
      <p:pic>
        <p:nvPicPr>
          <p:cNvPr id="97" name="Bilde 9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486858" y="4506895"/>
            <a:ext cx="420460" cy="864264"/>
          </a:xfrm>
          <a:prstGeom prst="rect">
            <a:avLst/>
          </a:prstGeom>
        </p:spPr>
      </p:pic>
      <p:pic>
        <p:nvPicPr>
          <p:cNvPr id="98" name="Bilde 9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924331" y="4506895"/>
            <a:ext cx="420460" cy="864264"/>
          </a:xfrm>
          <a:prstGeom prst="rect">
            <a:avLst/>
          </a:prstGeom>
        </p:spPr>
      </p:pic>
      <p:pic>
        <p:nvPicPr>
          <p:cNvPr id="99" name="Bilde 9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48343" y="4506895"/>
            <a:ext cx="420460" cy="864264"/>
          </a:xfrm>
          <a:prstGeom prst="rect">
            <a:avLst/>
          </a:prstGeom>
        </p:spPr>
      </p:pic>
      <p:pic>
        <p:nvPicPr>
          <p:cNvPr id="100" name="Bilde 9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87211" y="4506895"/>
            <a:ext cx="420460" cy="864264"/>
          </a:xfrm>
          <a:prstGeom prst="rect">
            <a:avLst/>
          </a:prstGeom>
        </p:spPr>
      </p:pic>
      <p:pic>
        <p:nvPicPr>
          <p:cNvPr id="101" name="Bilde 10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11223" y="4506895"/>
            <a:ext cx="420460" cy="864264"/>
          </a:xfrm>
          <a:prstGeom prst="rect">
            <a:avLst/>
          </a:prstGeom>
        </p:spPr>
      </p:pic>
      <p:pic>
        <p:nvPicPr>
          <p:cNvPr id="102" name="Bilde 10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1537" y="4506895"/>
            <a:ext cx="420460" cy="864264"/>
          </a:xfrm>
          <a:prstGeom prst="rect">
            <a:avLst/>
          </a:prstGeom>
        </p:spPr>
      </p:pic>
      <p:pic>
        <p:nvPicPr>
          <p:cNvPr id="103" name="Bilde 10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5549" y="4506895"/>
            <a:ext cx="420460" cy="864264"/>
          </a:xfrm>
          <a:prstGeom prst="rect">
            <a:avLst/>
          </a:prstGeom>
        </p:spPr>
      </p:pic>
      <p:pic>
        <p:nvPicPr>
          <p:cNvPr id="104" name="Bilde 10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7694" y="4506895"/>
            <a:ext cx="420460" cy="864264"/>
          </a:xfrm>
          <a:prstGeom prst="rect">
            <a:avLst/>
          </a:prstGeom>
        </p:spPr>
      </p:pic>
      <p:pic>
        <p:nvPicPr>
          <p:cNvPr id="105" name="Bilde 10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1706" y="4506895"/>
            <a:ext cx="420460" cy="864264"/>
          </a:xfrm>
          <a:prstGeom prst="rect">
            <a:avLst/>
          </a:prstGeom>
        </p:spPr>
      </p:pic>
      <p:pic>
        <p:nvPicPr>
          <p:cNvPr id="107" name="Bilde 10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1147989" y="82701"/>
            <a:ext cx="197256" cy="40740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435797" y="8269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= 1%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748059" y="6587770"/>
            <a:ext cx="4344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3 303 444 personer i alderen 20-66 år bosatt i Norge per desember 2020</a:t>
            </a:r>
          </a:p>
        </p:txBody>
      </p:sp>
      <p:grpSp>
        <p:nvGrpSpPr>
          <p:cNvPr id="119" name="Gruppe 118"/>
          <p:cNvGrpSpPr/>
          <p:nvPr/>
        </p:nvGrpSpPr>
        <p:grpSpPr>
          <a:xfrm>
            <a:off x="1283819" y="5528810"/>
            <a:ext cx="2517328" cy="487552"/>
            <a:chOff x="395536" y="5422502"/>
            <a:chExt cx="2517328" cy="487552"/>
          </a:xfrm>
        </p:grpSpPr>
        <p:pic>
          <p:nvPicPr>
            <p:cNvPr id="108" name="Bilde 10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395536" y="5422502"/>
              <a:ext cx="236061" cy="487552"/>
            </a:xfrm>
            <a:prstGeom prst="rect">
              <a:avLst/>
            </a:prstGeom>
          </p:spPr>
        </p:pic>
        <p:sp>
          <p:nvSpPr>
            <p:cNvPr id="106" name="TekstSylinder 105"/>
            <p:cNvSpPr txBox="1"/>
            <p:nvPr/>
          </p:nvSpPr>
          <p:spPr>
            <a:xfrm>
              <a:off x="703605" y="5517232"/>
              <a:ext cx="2209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Heltidsarbeid (62,1%)</a:t>
              </a:r>
            </a:p>
          </p:txBody>
        </p:sp>
      </p:grpSp>
      <p:grpSp>
        <p:nvGrpSpPr>
          <p:cNvPr id="120" name="Gruppe 119"/>
          <p:cNvGrpSpPr/>
          <p:nvPr/>
        </p:nvGrpSpPr>
        <p:grpSpPr>
          <a:xfrm>
            <a:off x="1283819" y="6032866"/>
            <a:ext cx="2515725" cy="487552"/>
            <a:chOff x="412954" y="5913276"/>
            <a:chExt cx="2515725" cy="487552"/>
          </a:xfrm>
        </p:grpSpPr>
        <p:pic>
          <p:nvPicPr>
            <p:cNvPr id="109" name="Bilde 10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412954" y="5913276"/>
              <a:ext cx="236061" cy="487552"/>
            </a:xfrm>
            <a:prstGeom prst="rect">
              <a:avLst/>
            </a:prstGeom>
          </p:spPr>
        </p:pic>
        <p:sp>
          <p:nvSpPr>
            <p:cNvPr id="110" name="TekstSylinder 109"/>
            <p:cNvSpPr txBox="1"/>
            <p:nvPr/>
          </p:nvSpPr>
          <p:spPr>
            <a:xfrm>
              <a:off x="721023" y="6008006"/>
              <a:ext cx="220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Deltidsarbeid (10,2%)</a:t>
              </a:r>
            </a:p>
          </p:txBody>
        </p:sp>
      </p:grpSp>
      <p:grpSp>
        <p:nvGrpSpPr>
          <p:cNvPr id="121" name="Gruppe 120"/>
          <p:cNvGrpSpPr/>
          <p:nvPr/>
        </p:nvGrpSpPr>
        <p:grpSpPr>
          <a:xfrm>
            <a:off x="4095639" y="5528810"/>
            <a:ext cx="2512775" cy="487552"/>
            <a:chOff x="3329278" y="5445224"/>
            <a:chExt cx="2512775" cy="487552"/>
          </a:xfrm>
        </p:grpSpPr>
        <p:pic>
          <p:nvPicPr>
            <p:cNvPr id="111" name="Bilde 11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3329278" y="5445224"/>
              <a:ext cx="236061" cy="487552"/>
            </a:xfrm>
            <a:prstGeom prst="rect">
              <a:avLst/>
            </a:prstGeom>
          </p:spPr>
        </p:pic>
        <p:sp>
          <p:nvSpPr>
            <p:cNvPr id="112" name="TekstSylinder 111"/>
            <p:cNvSpPr txBox="1"/>
            <p:nvPr/>
          </p:nvSpPr>
          <p:spPr>
            <a:xfrm>
              <a:off x="3637347" y="5539954"/>
              <a:ext cx="2204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Kun utdanning (2,6%)</a:t>
              </a:r>
            </a:p>
          </p:txBody>
        </p:sp>
      </p:grpSp>
      <p:grpSp>
        <p:nvGrpSpPr>
          <p:cNvPr id="122" name="Gruppe 121"/>
          <p:cNvGrpSpPr/>
          <p:nvPr/>
        </p:nvGrpSpPr>
        <p:grpSpPr>
          <a:xfrm>
            <a:off x="6876129" y="5528810"/>
            <a:ext cx="2479689" cy="487552"/>
            <a:chOff x="3346696" y="5935998"/>
            <a:chExt cx="2479689" cy="487552"/>
          </a:xfrm>
        </p:grpSpPr>
        <p:pic>
          <p:nvPicPr>
            <p:cNvPr id="113" name="Bilde 1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3346696" y="5935998"/>
              <a:ext cx="236061" cy="487552"/>
            </a:xfrm>
            <a:prstGeom prst="rect">
              <a:avLst/>
            </a:prstGeom>
          </p:spPr>
        </p:pic>
        <p:sp>
          <p:nvSpPr>
            <p:cNvPr id="114" name="TekstSylinder 113"/>
            <p:cNvSpPr txBox="1"/>
            <p:nvPr/>
          </p:nvSpPr>
          <p:spPr>
            <a:xfrm>
              <a:off x="3654765" y="6030728"/>
              <a:ext cx="2171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Alderspensjon (1,6%)</a:t>
              </a:r>
            </a:p>
          </p:txBody>
        </p:sp>
      </p:grpSp>
      <p:grpSp>
        <p:nvGrpSpPr>
          <p:cNvPr id="123" name="Gruppe 122"/>
          <p:cNvGrpSpPr/>
          <p:nvPr/>
        </p:nvGrpSpPr>
        <p:grpSpPr>
          <a:xfrm>
            <a:off x="4095640" y="6032866"/>
            <a:ext cx="2203460" cy="487552"/>
            <a:chOff x="6353614" y="5409220"/>
            <a:chExt cx="2203460" cy="487552"/>
          </a:xfrm>
        </p:grpSpPr>
        <p:pic>
          <p:nvPicPr>
            <p:cNvPr id="115" name="Bilde 11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53614" y="5409220"/>
              <a:ext cx="236061" cy="487552"/>
            </a:xfrm>
            <a:prstGeom prst="rect">
              <a:avLst/>
            </a:prstGeom>
          </p:spPr>
        </p:pic>
        <p:sp>
          <p:nvSpPr>
            <p:cNvPr id="116" name="TekstSylinder 115"/>
            <p:cNvSpPr txBox="1"/>
            <p:nvPr/>
          </p:nvSpPr>
          <p:spPr>
            <a:xfrm>
              <a:off x="6661683" y="5503950"/>
              <a:ext cx="1895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Selvstendig (2,6%)</a:t>
              </a:r>
            </a:p>
          </p:txBody>
        </p:sp>
      </p:grpSp>
      <p:grpSp>
        <p:nvGrpSpPr>
          <p:cNvPr id="124" name="Gruppe 123"/>
          <p:cNvGrpSpPr/>
          <p:nvPr/>
        </p:nvGrpSpPr>
        <p:grpSpPr>
          <a:xfrm>
            <a:off x="6893546" y="6032866"/>
            <a:ext cx="2161974" cy="487552"/>
            <a:chOff x="6371032" y="5899994"/>
            <a:chExt cx="2161974" cy="487552"/>
          </a:xfrm>
        </p:grpSpPr>
        <p:pic>
          <p:nvPicPr>
            <p:cNvPr id="117" name="Bilde 116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1032" y="5899994"/>
              <a:ext cx="236061" cy="487552"/>
            </a:xfrm>
            <a:prstGeom prst="rect">
              <a:avLst/>
            </a:prstGeom>
          </p:spPr>
        </p:pic>
        <p:sp>
          <p:nvSpPr>
            <p:cNvPr id="118" name="TekstSylinder 117"/>
            <p:cNvSpPr txBox="1"/>
            <p:nvPr/>
          </p:nvSpPr>
          <p:spPr>
            <a:xfrm>
              <a:off x="6679101" y="5994724"/>
              <a:ext cx="1853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Kun trygd (13,3%)</a:t>
              </a:r>
            </a:p>
          </p:txBody>
        </p:sp>
      </p:grpSp>
      <p:grpSp>
        <p:nvGrpSpPr>
          <p:cNvPr id="128" name="Gruppe 127"/>
          <p:cNvGrpSpPr/>
          <p:nvPr/>
        </p:nvGrpSpPr>
        <p:grpSpPr>
          <a:xfrm>
            <a:off x="9514275" y="5505320"/>
            <a:ext cx="2025975" cy="487552"/>
            <a:chOff x="6372200" y="6345324"/>
            <a:chExt cx="2025975" cy="487552"/>
          </a:xfrm>
        </p:grpSpPr>
        <p:pic>
          <p:nvPicPr>
            <p:cNvPr id="126" name="Bilde 1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2200" y="6345324"/>
              <a:ext cx="236061" cy="487552"/>
            </a:xfrm>
            <a:prstGeom prst="rect">
              <a:avLst/>
            </a:prstGeom>
          </p:spPr>
        </p:pic>
        <p:sp>
          <p:nvSpPr>
            <p:cNvPr id="127" name="TekstSylinder 126"/>
            <p:cNvSpPr txBox="1"/>
            <p:nvPr/>
          </p:nvSpPr>
          <p:spPr>
            <a:xfrm>
              <a:off x="6680269" y="6440054"/>
              <a:ext cx="1717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Ingenting (7,7%)</a:t>
              </a:r>
            </a:p>
          </p:txBody>
        </p:sp>
      </p:grpSp>
      <p:pic>
        <p:nvPicPr>
          <p:cNvPr id="132" name="Bilde 13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49926"/>
          <a:stretch/>
        </p:blipFill>
        <p:spPr>
          <a:xfrm>
            <a:off x="9473144" y="2752563"/>
            <a:ext cx="433340" cy="432132"/>
          </a:xfrm>
          <a:prstGeom prst="rect">
            <a:avLst/>
          </a:prstGeom>
        </p:spPr>
      </p:pic>
      <p:pic>
        <p:nvPicPr>
          <p:cNvPr id="125" name="Bilde 124">
            <a:extLst>
              <a:ext uri="{FF2B5EF4-FFF2-40B4-BE49-F238E27FC236}">
                <a16:creationId xmlns:a16="http://schemas.microsoft.com/office/drawing/2014/main" id="{80105A80-0715-4876-A93B-B92B8A891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49926"/>
          <a:stretch/>
        </p:blipFill>
        <p:spPr>
          <a:xfrm>
            <a:off x="7787211" y="4524617"/>
            <a:ext cx="420460" cy="4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9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2620" y="190501"/>
            <a:ext cx="8386763" cy="502196"/>
          </a:xfrm>
        </p:spPr>
        <p:txBody>
          <a:bodyPr>
            <a:normAutofit fontScale="90000"/>
          </a:bodyPr>
          <a:lstStyle/>
          <a:p>
            <a:r>
              <a:rPr lang="nb-NO" dirty="0"/>
              <a:t>Agder - Arbeid, utdanning, trygd og </a:t>
            </a:r>
            <a:r>
              <a:rPr lang="nb-NO" dirty="0" err="1"/>
              <a:t>utenforskap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68462" y="980729"/>
            <a:ext cx="420460" cy="8642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1527" y="980729"/>
            <a:ext cx="420460" cy="86426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39000" y="980729"/>
            <a:ext cx="420460" cy="86426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63012" y="980729"/>
            <a:ext cx="420460" cy="8642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1880" y="980729"/>
            <a:ext cx="420460" cy="86426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25892" y="980729"/>
            <a:ext cx="420460" cy="86426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36206" y="980729"/>
            <a:ext cx="420460" cy="86426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60218" y="980729"/>
            <a:ext cx="420460" cy="86426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2363" y="980729"/>
            <a:ext cx="420460" cy="86426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16375" y="980729"/>
            <a:ext cx="420460" cy="86426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49243" y="980728"/>
            <a:ext cx="420460" cy="86426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482308" y="980728"/>
            <a:ext cx="420460" cy="864264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878434" y="980728"/>
            <a:ext cx="420460" cy="86426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502999" y="3634379"/>
            <a:ext cx="420460" cy="86426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64329" y="3608827"/>
            <a:ext cx="420460" cy="864264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6987" y="980728"/>
            <a:ext cx="420460" cy="864264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0999" y="980728"/>
            <a:ext cx="420460" cy="864264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3144" y="980728"/>
            <a:ext cx="420460" cy="864264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7156" y="980728"/>
            <a:ext cx="420460" cy="864264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66961" y="1848316"/>
            <a:ext cx="420460" cy="864264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0026" y="1848316"/>
            <a:ext cx="420460" cy="864264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37499" y="1848316"/>
            <a:ext cx="420460" cy="864264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61511" y="1848316"/>
            <a:ext cx="420460" cy="864264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0379" y="1848316"/>
            <a:ext cx="420460" cy="864264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24391" y="1848316"/>
            <a:ext cx="420460" cy="86426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34705" y="1848316"/>
            <a:ext cx="420460" cy="864264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58717" y="1848316"/>
            <a:ext cx="420460" cy="864264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0862" y="1848316"/>
            <a:ext cx="420460" cy="864264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14874" y="1848316"/>
            <a:ext cx="420460" cy="864264"/>
          </a:xfrm>
          <a:prstGeom prst="rect">
            <a:avLst/>
          </a:prstGeom>
        </p:spPr>
      </p:pic>
      <p:pic>
        <p:nvPicPr>
          <p:cNvPr id="36" name="Bilde 3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47742" y="1848315"/>
            <a:ext cx="420460" cy="864264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480807" y="1848315"/>
            <a:ext cx="420460" cy="864264"/>
          </a:xfrm>
          <a:prstGeom prst="rect">
            <a:avLst/>
          </a:prstGeom>
        </p:spPr>
      </p:pic>
      <p:pic>
        <p:nvPicPr>
          <p:cNvPr id="39" name="Bilde 3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899771" y="1839824"/>
            <a:ext cx="420460" cy="864264"/>
          </a:xfrm>
          <a:prstGeom prst="rect">
            <a:avLst/>
          </a:prstGeom>
        </p:spPr>
      </p:pic>
      <p:pic>
        <p:nvPicPr>
          <p:cNvPr id="40" name="Bilde 3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501244" y="4491968"/>
            <a:ext cx="420460" cy="864264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71099" y="4501102"/>
            <a:ext cx="420460" cy="864264"/>
          </a:xfrm>
          <a:prstGeom prst="rect">
            <a:avLst/>
          </a:prstGeom>
        </p:spPr>
      </p:pic>
      <p:pic>
        <p:nvPicPr>
          <p:cNvPr id="42" name="Bilde 4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15486" y="1848315"/>
            <a:ext cx="420460" cy="864264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39498" y="1848315"/>
            <a:ext cx="420460" cy="864264"/>
          </a:xfrm>
          <a:prstGeom prst="rect">
            <a:avLst/>
          </a:prstGeom>
        </p:spPr>
      </p:pic>
      <p:pic>
        <p:nvPicPr>
          <p:cNvPr id="44" name="Bilde 4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1643" y="1848315"/>
            <a:ext cx="420460" cy="864264"/>
          </a:xfrm>
          <a:prstGeom prst="rect">
            <a:avLst/>
          </a:prstGeom>
        </p:spPr>
      </p:pic>
      <p:pic>
        <p:nvPicPr>
          <p:cNvPr id="45" name="Bild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895655" y="1848315"/>
            <a:ext cx="420460" cy="864264"/>
          </a:xfrm>
          <a:prstGeom prst="rect">
            <a:avLst/>
          </a:prstGeom>
        </p:spPr>
      </p:pic>
      <p:pic>
        <p:nvPicPr>
          <p:cNvPr id="46" name="Bilde 4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76014" y="2744563"/>
            <a:ext cx="420460" cy="864264"/>
          </a:xfrm>
          <a:prstGeom prst="rect">
            <a:avLst/>
          </a:prstGeom>
        </p:spPr>
      </p:pic>
      <p:pic>
        <p:nvPicPr>
          <p:cNvPr id="47" name="Bilde 4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9079" y="2744563"/>
            <a:ext cx="420460" cy="864264"/>
          </a:xfrm>
          <a:prstGeom prst="rect">
            <a:avLst/>
          </a:prstGeom>
        </p:spPr>
      </p:pic>
      <p:pic>
        <p:nvPicPr>
          <p:cNvPr id="48" name="Bilde 4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46552" y="2744563"/>
            <a:ext cx="420460" cy="864264"/>
          </a:xfrm>
          <a:prstGeom prst="rect">
            <a:avLst/>
          </a:prstGeom>
        </p:spPr>
      </p:pic>
      <p:pic>
        <p:nvPicPr>
          <p:cNvPr id="49" name="Bilde 4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70564" y="2744563"/>
            <a:ext cx="420460" cy="864264"/>
          </a:xfrm>
          <a:prstGeom prst="rect">
            <a:avLst/>
          </a:prstGeom>
        </p:spPr>
      </p:pic>
      <p:pic>
        <p:nvPicPr>
          <p:cNvPr id="50" name="Bilde 4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9432" y="2744563"/>
            <a:ext cx="420460" cy="864264"/>
          </a:xfrm>
          <a:prstGeom prst="rect">
            <a:avLst/>
          </a:prstGeom>
        </p:spPr>
      </p:pic>
      <p:pic>
        <p:nvPicPr>
          <p:cNvPr id="51" name="Bilde 5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33444" y="2744563"/>
            <a:ext cx="420460" cy="864264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43758" y="2744563"/>
            <a:ext cx="420460" cy="864264"/>
          </a:xfrm>
          <a:prstGeom prst="rect">
            <a:avLst/>
          </a:prstGeom>
        </p:spPr>
      </p:pic>
      <p:pic>
        <p:nvPicPr>
          <p:cNvPr id="53" name="Bilde 5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67770" y="2744563"/>
            <a:ext cx="420460" cy="864264"/>
          </a:xfrm>
          <a:prstGeom prst="rect">
            <a:avLst/>
          </a:prstGeom>
        </p:spPr>
      </p:pic>
      <p:pic>
        <p:nvPicPr>
          <p:cNvPr id="54" name="Bilde 5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9915" y="2744563"/>
            <a:ext cx="420460" cy="864264"/>
          </a:xfrm>
          <a:prstGeom prst="rect">
            <a:avLst/>
          </a:prstGeom>
        </p:spPr>
      </p:pic>
      <p:pic>
        <p:nvPicPr>
          <p:cNvPr id="55" name="Bilde 5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23927" y="2744563"/>
            <a:ext cx="420460" cy="864264"/>
          </a:xfrm>
          <a:prstGeom prst="rect">
            <a:avLst/>
          </a:prstGeom>
        </p:spPr>
      </p:pic>
      <p:pic>
        <p:nvPicPr>
          <p:cNvPr id="56" name="Bilde 5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56795" y="2744562"/>
            <a:ext cx="420460" cy="864264"/>
          </a:xfrm>
          <a:prstGeom prst="rect">
            <a:avLst/>
          </a:prstGeom>
        </p:spPr>
      </p:pic>
      <p:pic>
        <p:nvPicPr>
          <p:cNvPr id="57" name="Bilde 5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489860" y="2744562"/>
            <a:ext cx="420460" cy="864264"/>
          </a:xfrm>
          <a:prstGeom prst="rect">
            <a:avLst/>
          </a:prstGeom>
        </p:spPr>
      </p:pic>
      <p:pic>
        <p:nvPicPr>
          <p:cNvPr id="58" name="Bilde 5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927333" y="2744562"/>
            <a:ext cx="420460" cy="864264"/>
          </a:xfrm>
          <a:prstGeom prst="rect">
            <a:avLst/>
          </a:prstGeom>
        </p:spPr>
      </p:pic>
      <p:pic>
        <p:nvPicPr>
          <p:cNvPr id="59" name="Bilde 5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51345" y="2744562"/>
            <a:ext cx="420460" cy="864264"/>
          </a:xfrm>
          <a:prstGeom prst="rect">
            <a:avLst/>
          </a:prstGeom>
        </p:spPr>
      </p:pic>
      <p:pic>
        <p:nvPicPr>
          <p:cNvPr id="60" name="Bilde 5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48343" y="4506895"/>
            <a:ext cx="420460" cy="864264"/>
          </a:xfrm>
          <a:prstGeom prst="rect">
            <a:avLst/>
          </a:prstGeom>
        </p:spPr>
      </p:pic>
      <p:pic>
        <p:nvPicPr>
          <p:cNvPr id="61" name="Bilde 6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62003" r="27129" b="2996"/>
          <a:stretch/>
        </p:blipFill>
        <p:spPr>
          <a:xfrm>
            <a:off x="7772009" y="5052059"/>
            <a:ext cx="420460" cy="322291"/>
          </a:xfrm>
          <a:prstGeom prst="rect">
            <a:avLst/>
          </a:prstGeom>
        </p:spPr>
      </p:pic>
      <p:pic>
        <p:nvPicPr>
          <p:cNvPr id="62" name="Bilde 6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4539" y="2744562"/>
            <a:ext cx="420460" cy="864264"/>
          </a:xfrm>
          <a:prstGeom prst="rect">
            <a:avLst/>
          </a:prstGeom>
        </p:spPr>
      </p:pic>
      <p:pic>
        <p:nvPicPr>
          <p:cNvPr id="63" name="Bilde 6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8551" y="2744562"/>
            <a:ext cx="420460" cy="864264"/>
          </a:xfrm>
          <a:prstGeom prst="rect">
            <a:avLst/>
          </a:prstGeom>
        </p:spPr>
      </p:pic>
      <p:pic>
        <p:nvPicPr>
          <p:cNvPr id="65" name="Bilde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4708" y="2744562"/>
            <a:ext cx="420460" cy="864264"/>
          </a:xfrm>
          <a:prstGeom prst="rect">
            <a:avLst/>
          </a:prstGeom>
        </p:spPr>
      </p:pic>
      <p:pic>
        <p:nvPicPr>
          <p:cNvPr id="66" name="Bilde 6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74513" y="3612150"/>
            <a:ext cx="420460" cy="864264"/>
          </a:xfrm>
          <a:prstGeom prst="rect">
            <a:avLst/>
          </a:prstGeom>
        </p:spPr>
      </p:pic>
      <p:pic>
        <p:nvPicPr>
          <p:cNvPr id="67" name="Bilde 6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7578" y="3612150"/>
            <a:ext cx="420460" cy="864264"/>
          </a:xfrm>
          <a:prstGeom prst="rect">
            <a:avLst/>
          </a:prstGeom>
        </p:spPr>
      </p:pic>
      <p:pic>
        <p:nvPicPr>
          <p:cNvPr id="68" name="Bilde 6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45051" y="3612150"/>
            <a:ext cx="420460" cy="864264"/>
          </a:xfrm>
          <a:prstGeom prst="rect">
            <a:avLst/>
          </a:prstGeom>
        </p:spPr>
      </p:pic>
      <p:pic>
        <p:nvPicPr>
          <p:cNvPr id="69" name="Bilde 6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69063" y="3612150"/>
            <a:ext cx="420460" cy="864264"/>
          </a:xfrm>
          <a:prstGeom prst="rect">
            <a:avLst/>
          </a:prstGeom>
        </p:spPr>
      </p:pic>
      <p:pic>
        <p:nvPicPr>
          <p:cNvPr id="70" name="Bilde 6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7931" y="3612150"/>
            <a:ext cx="420460" cy="864264"/>
          </a:xfrm>
          <a:prstGeom prst="rect">
            <a:avLst/>
          </a:prstGeom>
        </p:spPr>
      </p:pic>
      <p:pic>
        <p:nvPicPr>
          <p:cNvPr id="71" name="Bilde 7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31943" y="3612150"/>
            <a:ext cx="420460" cy="864264"/>
          </a:xfrm>
          <a:prstGeom prst="rect">
            <a:avLst/>
          </a:prstGeom>
        </p:spPr>
      </p:pic>
      <p:pic>
        <p:nvPicPr>
          <p:cNvPr id="72" name="Bilde 7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42257" y="3612150"/>
            <a:ext cx="420460" cy="864264"/>
          </a:xfrm>
          <a:prstGeom prst="rect">
            <a:avLst/>
          </a:prstGeom>
        </p:spPr>
      </p:pic>
      <p:pic>
        <p:nvPicPr>
          <p:cNvPr id="73" name="Bilde 7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66269" y="3612150"/>
            <a:ext cx="420460" cy="864264"/>
          </a:xfrm>
          <a:prstGeom prst="rect">
            <a:avLst/>
          </a:prstGeom>
        </p:spPr>
      </p:pic>
      <p:pic>
        <p:nvPicPr>
          <p:cNvPr id="74" name="Bilde 7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8414" y="3612150"/>
            <a:ext cx="420460" cy="864264"/>
          </a:xfrm>
          <a:prstGeom prst="rect">
            <a:avLst/>
          </a:prstGeom>
        </p:spPr>
      </p:pic>
      <p:pic>
        <p:nvPicPr>
          <p:cNvPr id="75" name="Bilde 7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22426" y="3612150"/>
            <a:ext cx="420460" cy="864264"/>
          </a:xfrm>
          <a:prstGeom prst="rect">
            <a:avLst/>
          </a:prstGeom>
        </p:spPr>
      </p:pic>
      <p:pic>
        <p:nvPicPr>
          <p:cNvPr id="76" name="Bilde 7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55294" y="3612149"/>
            <a:ext cx="420460" cy="864264"/>
          </a:xfrm>
          <a:prstGeom prst="rect">
            <a:avLst/>
          </a:prstGeom>
        </p:spPr>
      </p:pic>
      <p:pic>
        <p:nvPicPr>
          <p:cNvPr id="78" name="Bilde 7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925832" y="3612149"/>
            <a:ext cx="420460" cy="864264"/>
          </a:xfrm>
          <a:prstGeom prst="rect">
            <a:avLst/>
          </a:prstGeom>
        </p:spPr>
      </p:pic>
      <p:pic>
        <p:nvPicPr>
          <p:cNvPr id="79" name="Bilde 7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49844" y="3612149"/>
            <a:ext cx="420460" cy="864264"/>
          </a:xfrm>
          <a:prstGeom prst="rect">
            <a:avLst/>
          </a:prstGeom>
        </p:spPr>
      </p:pic>
      <p:pic>
        <p:nvPicPr>
          <p:cNvPr id="80" name="Bilde 7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50512" y="990069"/>
            <a:ext cx="420460" cy="864264"/>
          </a:xfrm>
          <a:prstGeom prst="rect">
            <a:avLst/>
          </a:prstGeom>
        </p:spPr>
      </p:pic>
      <p:pic>
        <p:nvPicPr>
          <p:cNvPr id="81" name="Bilde 8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169199" y="980728"/>
            <a:ext cx="420460" cy="864264"/>
          </a:xfrm>
          <a:prstGeom prst="rect">
            <a:avLst/>
          </a:prstGeom>
        </p:spPr>
      </p:pic>
      <p:pic>
        <p:nvPicPr>
          <p:cNvPr id="82" name="Bilde 8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3038" y="3612149"/>
            <a:ext cx="420460" cy="864264"/>
          </a:xfrm>
          <a:prstGeom prst="rect">
            <a:avLst/>
          </a:prstGeom>
        </p:spPr>
      </p:pic>
      <p:pic>
        <p:nvPicPr>
          <p:cNvPr id="83" name="Bilde 8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7050" y="3612149"/>
            <a:ext cx="420460" cy="864264"/>
          </a:xfrm>
          <a:prstGeom prst="rect">
            <a:avLst/>
          </a:prstGeom>
        </p:spPr>
      </p:pic>
      <p:pic>
        <p:nvPicPr>
          <p:cNvPr id="84" name="Bilde 8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9195" y="3612149"/>
            <a:ext cx="420460" cy="864264"/>
          </a:xfrm>
          <a:prstGeom prst="rect">
            <a:avLst/>
          </a:prstGeom>
        </p:spPr>
      </p:pic>
      <p:pic>
        <p:nvPicPr>
          <p:cNvPr id="85" name="Bilde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3207" y="3612149"/>
            <a:ext cx="420460" cy="864264"/>
          </a:xfrm>
          <a:prstGeom prst="rect">
            <a:avLst/>
          </a:prstGeom>
        </p:spPr>
      </p:pic>
      <p:pic>
        <p:nvPicPr>
          <p:cNvPr id="86" name="Bilde 8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773012" y="4506896"/>
            <a:ext cx="420460" cy="864264"/>
          </a:xfrm>
          <a:prstGeom prst="rect">
            <a:avLst/>
          </a:prstGeom>
        </p:spPr>
      </p:pic>
      <p:pic>
        <p:nvPicPr>
          <p:cNvPr id="87" name="Bilde 8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206077" y="4506896"/>
            <a:ext cx="420460" cy="864264"/>
          </a:xfrm>
          <a:prstGeom prst="rect">
            <a:avLst/>
          </a:prstGeom>
        </p:spPr>
      </p:pic>
      <p:pic>
        <p:nvPicPr>
          <p:cNvPr id="88" name="Bilde 8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2643550" y="4506896"/>
            <a:ext cx="420460" cy="864264"/>
          </a:xfrm>
          <a:prstGeom prst="rect">
            <a:avLst/>
          </a:prstGeom>
        </p:spPr>
      </p:pic>
      <p:pic>
        <p:nvPicPr>
          <p:cNvPr id="89" name="Bilde 8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067562" y="4506896"/>
            <a:ext cx="420460" cy="864264"/>
          </a:xfrm>
          <a:prstGeom prst="rect">
            <a:avLst/>
          </a:prstGeom>
        </p:spPr>
      </p:pic>
      <p:pic>
        <p:nvPicPr>
          <p:cNvPr id="90" name="Bilde 8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506430" y="4506896"/>
            <a:ext cx="420460" cy="864264"/>
          </a:xfrm>
          <a:prstGeom prst="rect">
            <a:avLst/>
          </a:prstGeom>
        </p:spPr>
      </p:pic>
      <p:pic>
        <p:nvPicPr>
          <p:cNvPr id="91" name="Bilde 9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3930442" y="4506896"/>
            <a:ext cx="420460" cy="864264"/>
          </a:xfrm>
          <a:prstGeom prst="rect">
            <a:avLst/>
          </a:prstGeom>
        </p:spPr>
      </p:pic>
      <p:pic>
        <p:nvPicPr>
          <p:cNvPr id="92" name="Bilde 9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340756" y="4506896"/>
            <a:ext cx="420460" cy="864264"/>
          </a:xfrm>
          <a:prstGeom prst="rect">
            <a:avLst/>
          </a:prstGeom>
        </p:spPr>
      </p:pic>
      <p:pic>
        <p:nvPicPr>
          <p:cNvPr id="93" name="Bilde 9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4764768" y="4506896"/>
            <a:ext cx="420460" cy="864264"/>
          </a:xfrm>
          <a:prstGeom prst="rect">
            <a:avLst/>
          </a:prstGeom>
        </p:spPr>
      </p:pic>
      <p:pic>
        <p:nvPicPr>
          <p:cNvPr id="94" name="Bilde 9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196913" y="4506896"/>
            <a:ext cx="420460" cy="864264"/>
          </a:xfrm>
          <a:prstGeom prst="rect">
            <a:avLst/>
          </a:prstGeom>
        </p:spPr>
      </p:pic>
      <p:pic>
        <p:nvPicPr>
          <p:cNvPr id="95" name="Bilde 9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5620925" y="4506896"/>
            <a:ext cx="420460" cy="864264"/>
          </a:xfrm>
          <a:prstGeom prst="rect">
            <a:avLst/>
          </a:prstGeom>
        </p:spPr>
      </p:pic>
      <p:pic>
        <p:nvPicPr>
          <p:cNvPr id="96" name="Bilde 9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053793" y="4506895"/>
            <a:ext cx="420460" cy="864264"/>
          </a:xfrm>
          <a:prstGeom prst="rect">
            <a:avLst/>
          </a:prstGeom>
        </p:spPr>
      </p:pic>
      <p:pic>
        <p:nvPicPr>
          <p:cNvPr id="98" name="Bilde 9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6924331" y="4506895"/>
            <a:ext cx="420460" cy="864264"/>
          </a:xfrm>
          <a:prstGeom prst="rect">
            <a:avLst/>
          </a:prstGeom>
        </p:spPr>
      </p:pic>
      <p:pic>
        <p:nvPicPr>
          <p:cNvPr id="99" name="Bilde 9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5" r="27129" b="41788"/>
          <a:stretch/>
        </p:blipFill>
        <p:spPr>
          <a:xfrm>
            <a:off x="7348343" y="4506895"/>
            <a:ext cx="420460" cy="507065"/>
          </a:xfrm>
          <a:prstGeom prst="rect">
            <a:avLst/>
          </a:prstGeom>
        </p:spPr>
      </p:pic>
      <p:pic>
        <p:nvPicPr>
          <p:cNvPr id="100" name="Bilde 9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764329" y="2761863"/>
            <a:ext cx="420460" cy="864264"/>
          </a:xfrm>
          <a:prstGeom prst="rect">
            <a:avLst/>
          </a:prstGeom>
        </p:spPr>
      </p:pic>
      <p:pic>
        <p:nvPicPr>
          <p:cNvPr id="101" name="Bilde 10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11223" y="4506895"/>
            <a:ext cx="420460" cy="864264"/>
          </a:xfrm>
          <a:prstGeom prst="rect">
            <a:avLst/>
          </a:prstGeom>
        </p:spPr>
      </p:pic>
      <p:pic>
        <p:nvPicPr>
          <p:cNvPr id="102" name="Bilde 10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621537" y="4506895"/>
            <a:ext cx="420460" cy="864264"/>
          </a:xfrm>
          <a:prstGeom prst="rect">
            <a:avLst/>
          </a:prstGeom>
        </p:spPr>
      </p:pic>
      <p:pic>
        <p:nvPicPr>
          <p:cNvPr id="103" name="Bilde 10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045549" y="4506895"/>
            <a:ext cx="420460" cy="864264"/>
          </a:xfrm>
          <a:prstGeom prst="rect">
            <a:avLst/>
          </a:prstGeom>
        </p:spPr>
      </p:pic>
      <p:pic>
        <p:nvPicPr>
          <p:cNvPr id="104" name="Bilde 10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7694" y="4506895"/>
            <a:ext cx="420460" cy="864264"/>
          </a:xfrm>
          <a:prstGeom prst="rect">
            <a:avLst/>
          </a:prstGeom>
        </p:spPr>
      </p:pic>
      <p:pic>
        <p:nvPicPr>
          <p:cNvPr id="105" name="Bilde 10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901706" y="4506895"/>
            <a:ext cx="420460" cy="864264"/>
          </a:xfrm>
          <a:prstGeom prst="rect">
            <a:avLst/>
          </a:prstGeom>
        </p:spPr>
      </p:pic>
      <p:pic>
        <p:nvPicPr>
          <p:cNvPr id="107" name="Bilde 10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11147989" y="82701"/>
            <a:ext cx="197256" cy="40740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435797" y="8269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= 1%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748059" y="6587770"/>
            <a:ext cx="4230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185 208 personer i alderen 20-66 år bosatt i Agder per desember 2020</a:t>
            </a:r>
          </a:p>
        </p:txBody>
      </p:sp>
      <p:grpSp>
        <p:nvGrpSpPr>
          <p:cNvPr id="119" name="Gruppe 118"/>
          <p:cNvGrpSpPr/>
          <p:nvPr/>
        </p:nvGrpSpPr>
        <p:grpSpPr>
          <a:xfrm>
            <a:off x="1283819" y="5528810"/>
            <a:ext cx="2517328" cy="487552"/>
            <a:chOff x="395536" y="5422502"/>
            <a:chExt cx="2517328" cy="487552"/>
          </a:xfrm>
        </p:grpSpPr>
        <p:pic>
          <p:nvPicPr>
            <p:cNvPr id="108" name="Bilde 10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395536" y="5422502"/>
              <a:ext cx="236061" cy="487552"/>
            </a:xfrm>
            <a:prstGeom prst="rect">
              <a:avLst/>
            </a:prstGeom>
          </p:spPr>
        </p:pic>
        <p:sp>
          <p:nvSpPr>
            <p:cNvPr id="106" name="TekstSylinder 105"/>
            <p:cNvSpPr txBox="1"/>
            <p:nvPr/>
          </p:nvSpPr>
          <p:spPr>
            <a:xfrm>
              <a:off x="703605" y="5517232"/>
              <a:ext cx="2209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Heltidsarbeid (57,3%)</a:t>
              </a:r>
            </a:p>
          </p:txBody>
        </p:sp>
      </p:grpSp>
      <p:grpSp>
        <p:nvGrpSpPr>
          <p:cNvPr id="120" name="Gruppe 119"/>
          <p:cNvGrpSpPr/>
          <p:nvPr/>
        </p:nvGrpSpPr>
        <p:grpSpPr>
          <a:xfrm>
            <a:off x="1283819" y="6032866"/>
            <a:ext cx="2515725" cy="487552"/>
            <a:chOff x="412954" y="5913276"/>
            <a:chExt cx="2515725" cy="487552"/>
          </a:xfrm>
        </p:grpSpPr>
        <p:pic>
          <p:nvPicPr>
            <p:cNvPr id="109" name="Bilde 10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412954" y="5913276"/>
              <a:ext cx="236061" cy="487552"/>
            </a:xfrm>
            <a:prstGeom prst="rect">
              <a:avLst/>
            </a:prstGeom>
          </p:spPr>
        </p:pic>
        <p:sp>
          <p:nvSpPr>
            <p:cNvPr id="110" name="TekstSylinder 109"/>
            <p:cNvSpPr txBox="1"/>
            <p:nvPr/>
          </p:nvSpPr>
          <p:spPr>
            <a:xfrm>
              <a:off x="721023" y="6008006"/>
              <a:ext cx="220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Deltidsarbeid (12,2%)</a:t>
              </a:r>
            </a:p>
          </p:txBody>
        </p:sp>
      </p:grpSp>
      <p:grpSp>
        <p:nvGrpSpPr>
          <p:cNvPr id="121" name="Gruppe 120"/>
          <p:cNvGrpSpPr/>
          <p:nvPr/>
        </p:nvGrpSpPr>
        <p:grpSpPr>
          <a:xfrm>
            <a:off x="4095639" y="5528810"/>
            <a:ext cx="2512775" cy="487552"/>
            <a:chOff x="3329278" y="5445224"/>
            <a:chExt cx="2512775" cy="487552"/>
          </a:xfrm>
        </p:grpSpPr>
        <p:pic>
          <p:nvPicPr>
            <p:cNvPr id="111" name="Bilde 11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3329278" y="5445224"/>
              <a:ext cx="236061" cy="487552"/>
            </a:xfrm>
            <a:prstGeom prst="rect">
              <a:avLst/>
            </a:prstGeom>
          </p:spPr>
        </p:pic>
        <p:sp>
          <p:nvSpPr>
            <p:cNvPr id="112" name="TekstSylinder 111"/>
            <p:cNvSpPr txBox="1"/>
            <p:nvPr/>
          </p:nvSpPr>
          <p:spPr>
            <a:xfrm>
              <a:off x="3637347" y="5539954"/>
              <a:ext cx="2204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Kun utdanning (2,9%)</a:t>
              </a:r>
            </a:p>
          </p:txBody>
        </p:sp>
      </p:grpSp>
      <p:grpSp>
        <p:nvGrpSpPr>
          <p:cNvPr id="122" name="Gruppe 121"/>
          <p:cNvGrpSpPr/>
          <p:nvPr/>
        </p:nvGrpSpPr>
        <p:grpSpPr>
          <a:xfrm>
            <a:off x="6876129" y="5528810"/>
            <a:ext cx="2479689" cy="487552"/>
            <a:chOff x="3346696" y="5935998"/>
            <a:chExt cx="2479689" cy="487552"/>
          </a:xfrm>
        </p:grpSpPr>
        <p:pic>
          <p:nvPicPr>
            <p:cNvPr id="113" name="Bilde 1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3346696" y="5935998"/>
              <a:ext cx="236061" cy="487552"/>
            </a:xfrm>
            <a:prstGeom prst="rect">
              <a:avLst/>
            </a:prstGeom>
          </p:spPr>
        </p:pic>
        <p:sp>
          <p:nvSpPr>
            <p:cNvPr id="114" name="TekstSylinder 113"/>
            <p:cNvSpPr txBox="1"/>
            <p:nvPr/>
          </p:nvSpPr>
          <p:spPr>
            <a:xfrm>
              <a:off x="3654765" y="6030728"/>
              <a:ext cx="2171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Alderspensjon (1,6%)</a:t>
              </a:r>
            </a:p>
          </p:txBody>
        </p:sp>
      </p:grpSp>
      <p:grpSp>
        <p:nvGrpSpPr>
          <p:cNvPr id="123" name="Gruppe 122"/>
          <p:cNvGrpSpPr/>
          <p:nvPr/>
        </p:nvGrpSpPr>
        <p:grpSpPr>
          <a:xfrm>
            <a:off x="4095640" y="6032866"/>
            <a:ext cx="2203460" cy="487552"/>
            <a:chOff x="6353614" y="5409220"/>
            <a:chExt cx="2203460" cy="487552"/>
          </a:xfrm>
        </p:grpSpPr>
        <p:pic>
          <p:nvPicPr>
            <p:cNvPr id="115" name="Bilde 11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53614" y="5409220"/>
              <a:ext cx="236061" cy="487552"/>
            </a:xfrm>
            <a:prstGeom prst="rect">
              <a:avLst/>
            </a:prstGeom>
          </p:spPr>
        </p:pic>
        <p:sp>
          <p:nvSpPr>
            <p:cNvPr id="116" name="TekstSylinder 115"/>
            <p:cNvSpPr txBox="1"/>
            <p:nvPr/>
          </p:nvSpPr>
          <p:spPr>
            <a:xfrm>
              <a:off x="6661683" y="5503950"/>
              <a:ext cx="1895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Selvstendig (2,2%)</a:t>
              </a:r>
            </a:p>
          </p:txBody>
        </p:sp>
      </p:grpSp>
      <p:grpSp>
        <p:nvGrpSpPr>
          <p:cNvPr id="124" name="Gruppe 123"/>
          <p:cNvGrpSpPr/>
          <p:nvPr/>
        </p:nvGrpSpPr>
        <p:grpSpPr>
          <a:xfrm>
            <a:off x="6893546" y="6032866"/>
            <a:ext cx="2161974" cy="487552"/>
            <a:chOff x="6371032" y="5899994"/>
            <a:chExt cx="2161974" cy="487552"/>
          </a:xfrm>
        </p:grpSpPr>
        <p:pic>
          <p:nvPicPr>
            <p:cNvPr id="117" name="Bilde 116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1032" y="5899994"/>
              <a:ext cx="236061" cy="487552"/>
            </a:xfrm>
            <a:prstGeom prst="rect">
              <a:avLst/>
            </a:prstGeom>
          </p:spPr>
        </p:pic>
        <p:sp>
          <p:nvSpPr>
            <p:cNvPr id="118" name="TekstSylinder 117"/>
            <p:cNvSpPr txBox="1"/>
            <p:nvPr/>
          </p:nvSpPr>
          <p:spPr>
            <a:xfrm>
              <a:off x="6679101" y="5994724"/>
              <a:ext cx="1853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Kun trygd (16,8%)</a:t>
              </a:r>
            </a:p>
          </p:txBody>
        </p:sp>
      </p:grpSp>
      <p:grpSp>
        <p:nvGrpSpPr>
          <p:cNvPr id="128" name="Gruppe 127"/>
          <p:cNvGrpSpPr/>
          <p:nvPr/>
        </p:nvGrpSpPr>
        <p:grpSpPr>
          <a:xfrm>
            <a:off x="9514275" y="5505320"/>
            <a:ext cx="1908956" cy="487552"/>
            <a:chOff x="6372200" y="6345324"/>
            <a:chExt cx="1908956" cy="487552"/>
          </a:xfrm>
        </p:grpSpPr>
        <p:pic>
          <p:nvPicPr>
            <p:cNvPr id="126" name="Bilde 1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t="3144" r="27129" b="2996"/>
            <a:stretch/>
          </p:blipFill>
          <p:spPr>
            <a:xfrm>
              <a:off x="6372200" y="6345324"/>
              <a:ext cx="236061" cy="487552"/>
            </a:xfrm>
            <a:prstGeom prst="rect">
              <a:avLst/>
            </a:prstGeom>
          </p:spPr>
        </p:pic>
        <p:sp>
          <p:nvSpPr>
            <p:cNvPr id="127" name="TekstSylinder 126"/>
            <p:cNvSpPr txBox="1"/>
            <p:nvPr/>
          </p:nvSpPr>
          <p:spPr>
            <a:xfrm>
              <a:off x="6680269" y="6440054"/>
              <a:ext cx="160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Ingenting (7%)</a:t>
              </a:r>
            </a:p>
          </p:txBody>
        </p:sp>
      </p:grpSp>
      <p:pic>
        <p:nvPicPr>
          <p:cNvPr id="125" name="Bilde 124">
            <a:extLst>
              <a:ext uri="{FF2B5EF4-FFF2-40B4-BE49-F238E27FC236}">
                <a16:creationId xmlns:a16="http://schemas.microsoft.com/office/drawing/2014/main" id="{80105A80-0715-4876-A93B-B92B8A891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5" r="27129" b="677"/>
          <a:stretch/>
        </p:blipFill>
        <p:spPr>
          <a:xfrm>
            <a:off x="7749181" y="1849970"/>
            <a:ext cx="420460" cy="885610"/>
          </a:xfrm>
          <a:prstGeom prst="rect">
            <a:avLst/>
          </a:prstGeom>
        </p:spPr>
      </p:pic>
      <p:pic>
        <p:nvPicPr>
          <p:cNvPr id="129" name="Bilde 128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9475271" y="2752182"/>
            <a:ext cx="420460" cy="864264"/>
          </a:xfrm>
          <a:prstGeom prst="rect">
            <a:avLst/>
          </a:prstGeom>
        </p:spPr>
      </p:pic>
      <p:pic>
        <p:nvPicPr>
          <p:cNvPr id="130" name="Bilde 12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11223" y="2730561"/>
            <a:ext cx="420460" cy="864264"/>
          </a:xfrm>
          <a:prstGeom prst="rect">
            <a:avLst/>
          </a:prstGeom>
        </p:spPr>
      </p:pic>
      <p:pic>
        <p:nvPicPr>
          <p:cNvPr id="131" name="Bilde 13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241703" y="3607735"/>
            <a:ext cx="420460" cy="864264"/>
          </a:xfrm>
          <a:prstGeom prst="rect">
            <a:avLst/>
          </a:prstGeom>
        </p:spPr>
      </p:pic>
      <p:pic>
        <p:nvPicPr>
          <p:cNvPr id="134" name="Bilde 13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0909" r="27129" b="2995"/>
          <a:stretch/>
        </p:blipFill>
        <p:spPr>
          <a:xfrm>
            <a:off x="6496213" y="3017519"/>
            <a:ext cx="420460" cy="608607"/>
          </a:xfrm>
          <a:prstGeom prst="rect">
            <a:avLst/>
          </a:prstGeom>
        </p:spPr>
      </p:pic>
      <p:pic>
        <p:nvPicPr>
          <p:cNvPr id="135" name="Bilde 13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12080" y="1829974"/>
            <a:ext cx="420460" cy="864264"/>
          </a:xfrm>
          <a:prstGeom prst="rect">
            <a:avLst/>
          </a:prstGeom>
        </p:spPr>
      </p:pic>
      <p:pic>
        <p:nvPicPr>
          <p:cNvPr id="136" name="Bilde 13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7306858" y="975560"/>
            <a:ext cx="420460" cy="864264"/>
          </a:xfrm>
          <a:prstGeom prst="rect">
            <a:avLst/>
          </a:prstGeom>
        </p:spPr>
      </p:pic>
      <p:pic>
        <p:nvPicPr>
          <p:cNvPr id="137" name="Bilde 136">
            <a:extLst>
              <a:ext uri="{FF2B5EF4-FFF2-40B4-BE49-F238E27FC236}">
                <a16:creationId xmlns:a16="http://schemas.microsoft.com/office/drawing/2014/main" id="{80105A80-0715-4876-A93B-B92B8A891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5" r="27129" b="47209"/>
          <a:stretch/>
        </p:blipFill>
        <p:spPr>
          <a:xfrm>
            <a:off x="7764185" y="2758495"/>
            <a:ext cx="420460" cy="457145"/>
          </a:xfrm>
          <a:prstGeom prst="rect">
            <a:avLst/>
          </a:prstGeom>
        </p:spPr>
      </p:pic>
      <p:pic>
        <p:nvPicPr>
          <p:cNvPr id="138" name="Bilde 13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4" r="27129" b="2996"/>
          <a:stretch/>
        </p:blipFill>
        <p:spPr>
          <a:xfrm>
            <a:off x="8196527" y="1848315"/>
            <a:ext cx="420460" cy="864264"/>
          </a:xfrm>
          <a:prstGeom prst="rect">
            <a:avLst/>
          </a:prstGeom>
        </p:spPr>
      </p:pic>
      <p:pic>
        <p:nvPicPr>
          <p:cNvPr id="139" name="Bilde 13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45" r="27129" b="74447"/>
          <a:stretch/>
        </p:blipFill>
        <p:spPr>
          <a:xfrm>
            <a:off x="8192469" y="1843445"/>
            <a:ext cx="420460" cy="2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1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_Rød  -  Skrivebeskyttet" id="{E4D7E302-CBA0-40BA-9046-9C41B1ECDC74}" vid="{02305EAD-1FCF-4B64-B942-5A91A6566624}"/>
    </a:ext>
  </a:extLst>
</a:theme>
</file>

<file path=ppt/theme/theme2.xml><?xml version="1.0" encoding="utf-8"?>
<a:theme xmlns:a="http://schemas.openxmlformats.org/drawingml/2006/main" name="1_Office-tema">
  <a:themeElements>
    <a:clrScheme name="NAV-farger">
      <a:dk1>
        <a:sysClr val="windowText" lastClr="000000"/>
      </a:dk1>
      <a:lt1>
        <a:sysClr val="window" lastClr="FFFFFF"/>
      </a:lt1>
      <a:dk2>
        <a:srgbClr val="066185"/>
      </a:dk2>
      <a:lt2>
        <a:srgbClr val="206CB6"/>
      </a:lt2>
      <a:accent1>
        <a:srgbClr val="68CBEB"/>
      </a:accent1>
      <a:accent2>
        <a:srgbClr val="F7941D"/>
      </a:accent2>
      <a:accent3>
        <a:srgbClr val="8FB73E"/>
      </a:accent3>
      <a:accent4>
        <a:srgbClr val="1A9146"/>
      </a:accent4>
      <a:accent5>
        <a:srgbClr val="644688"/>
      </a:accent5>
      <a:accent6>
        <a:srgbClr val="C30000"/>
      </a:accent6>
      <a:hlink>
        <a:srgbClr val="DDDDDD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76B19B318FC14E97B9E6DBF53BE93D" ma:contentTypeVersion="12" ma:contentTypeDescription="Opprett et nytt dokument." ma:contentTypeScope="" ma:versionID="c5ac523067e84334c1b2abb36a07a88f">
  <xsd:schema xmlns:xsd="http://www.w3.org/2001/XMLSchema" xmlns:xs="http://www.w3.org/2001/XMLSchema" xmlns:p="http://schemas.microsoft.com/office/2006/metadata/properties" xmlns:ns2="52320414-34bd-4c2f-ae2d-ff69ebc84ce6" xmlns:ns3="a3938e04-e355-4c1b-9115-c1625c31b11b" targetNamespace="http://schemas.microsoft.com/office/2006/metadata/properties" ma:root="true" ma:fieldsID="471c9bb67f93595d3d8a7645d3a3efa5" ns2:_="" ns3:_="">
    <xsd:import namespace="52320414-34bd-4c2f-ae2d-ff69ebc84ce6"/>
    <xsd:import namespace="a3938e04-e355-4c1b-9115-c1625c31b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20414-34bd-4c2f-ae2d-ff69ebc8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8e04-e355-4c1b-9115-c1625c31b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8a07f43-0511-429c-a250-8044eec26430"/>
    <ds:schemaRef ds:uri="cecddcd9-1139-45e6-81c7-497b9ff0aa3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C0564-111D-462E-B519-AB571CF8F85A}"/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3317</Words>
  <Application>Microsoft Office PowerPoint</Application>
  <PresentationFormat>Widescreen</PresentationFormat>
  <Paragraphs>1018</Paragraphs>
  <Slides>45</Slides>
  <Notes>0</Notes>
  <HiddenSlides>17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45</vt:i4>
      </vt:variant>
    </vt:vector>
  </HeadingPairs>
  <TitlesOfParts>
    <vt:vector size="50" baseType="lpstr">
      <vt:lpstr>Arial</vt:lpstr>
      <vt:lpstr>Calibri</vt:lpstr>
      <vt:lpstr>Segoe UI</vt:lpstr>
      <vt:lpstr>Office-tema</vt:lpstr>
      <vt:lpstr>1_Office-tema</vt:lpstr>
      <vt:lpstr>NAV Agder og regionale utfordringer</vt:lpstr>
      <vt:lpstr>PowerPoint-presentasjon</vt:lpstr>
      <vt:lpstr>Utvikling for arbeidssøkere registrert hos NAV i Agder fra januar 2020 og status november 2021</vt:lpstr>
      <vt:lpstr>Utenforskap fra arbeidslivet 2020</vt:lpstr>
      <vt:lpstr>Hvordan definerer NAV utenforskap fra arbeidslivet?</vt:lpstr>
      <vt:lpstr>Å motta penger fra NAV til livsopphold er ikke det samme som utenforskap i arbeidslivet</vt:lpstr>
      <vt:lpstr>Utenforskapet i Norge er ganske stort…</vt:lpstr>
      <vt:lpstr>Norge - Arbeid, utdanning, trygd og utenforskap</vt:lpstr>
      <vt:lpstr>Agder - Arbeid, utdanning, trygd og utenforskap</vt:lpstr>
      <vt:lpstr>692 000 personer</vt:lpstr>
      <vt:lpstr>44 083 personer</vt:lpstr>
      <vt:lpstr>Hvis 44 000 personer sto og holdt hverandre i hendene på E39 fra Kristiansand…..</vt:lpstr>
      <vt:lpstr>PowerPoint-presentasjon</vt:lpstr>
      <vt:lpstr>PowerPoint-presentasjon</vt:lpstr>
      <vt:lpstr>Andel av befolkning 20 – 66 år som er i utenforskap  per fylke</vt:lpstr>
      <vt:lpstr>Andel av befolkning 20 – 66 år som er i utenforskap  per kommune i Agder</vt:lpstr>
      <vt:lpstr>Andel av befolkningen 18 – 66 år som har uføretrygd eller mottar arbeidsavklaringspenger (AAP)</vt:lpstr>
      <vt:lpstr>Utenforskap under 30 år</vt:lpstr>
      <vt:lpstr>8 454 personer</vt:lpstr>
      <vt:lpstr>PowerPoint-presentasjon</vt:lpstr>
      <vt:lpstr>Andel av befolkning 20 – 29 år som er i utenforskap  per fylke</vt:lpstr>
      <vt:lpstr>Andel av befolkning 20 – 29 år som er i utenforskap  per kommune i Agder</vt:lpstr>
      <vt:lpstr>Andel av befolkningen 18 – 29 år som har uføretrygd eller mottar arbeidsavklaringspenger (AAP)</vt:lpstr>
      <vt:lpstr>Utenforskap finnes i alle aldersgrupper (tall for Norge)</vt:lpstr>
      <vt:lpstr>Hva hindrer folk i å tre ut av utenforskap og inn i «varmen»?</vt:lpstr>
      <vt:lpstr>Utviklingen i utenforskap fra arbeidslivet siste år</vt:lpstr>
      <vt:lpstr>Hvilke konsekvenser fikk pandemien på utenforskap?</vt:lpstr>
      <vt:lpstr>PowerPoint-presentasjon</vt:lpstr>
      <vt:lpstr>PowerPoint-presentasjon</vt:lpstr>
      <vt:lpstr>PowerPoint-presentasjon</vt:lpstr>
      <vt:lpstr>Utbetalinger fra NAV til personer i Agder i 2020</vt:lpstr>
      <vt:lpstr>Andel av befolkningen som er over 66 år</vt:lpstr>
      <vt:lpstr>Vedlegg</vt:lpstr>
      <vt:lpstr>Tall for Agder – Antall personer 20 – 66 år desember 2020</vt:lpstr>
      <vt:lpstr>Tall for Agder – andel av befolkning 20 – 66 år, desember 2020</vt:lpstr>
      <vt:lpstr>Tall for Agder – Antall personer 20 – 29 år desember 2020</vt:lpstr>
      <vt:lpstr>Tall for Agder – andel av befolkning 20 – 29 år, desember 2020</vt:lpstr>
      <vt:lpstr>Hvor står vi, og hva gjør vi i Agder? </vt:lpstr>
      <vt:lpstr>Hvor står vi i dag?</vt:lpstr>
      <vt:lpstr>Hva er gjort og hva har vi fått til?</vt:lpstr>
      <vt:lpstr>Noe må gjøres på en annen måte</vt:lpstr>
      <vt:lpstr>Hva må vi i NAV gjøre?</vt:lpstr>
      <vt:lpstr>PowerPoint-presentasjon</vt:lpstr>
      <vt:lpstr>Samhandling og koordinering - Broen mellom dagens utfordringer og forebyggende arbeid.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skråblikk på velferdsstaten Ny i NAV</dc:title>
  <dc:creator>Andersen, Ulf</dc:creator>
  <cp:lastModifiedBy>Jakobsen, Håvard</cp:lastModifiedBy>
  <cp:revision>23</cp:revision>
  <dcterms:created xsi:type="dcterms:W3CDTF">2020-06-17T12:12:34Z</dcterms:created>
  <dcterms:modified xsi:type="dcterms:W3CDTF">2021-12-10T08:42:58Z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etDate">
    <vt:lpwstr>2020-11-10T06:21:56Z</vt:lpwstr>
  </property>
  <property fmtid="{D5CDD505-2E9C-101B-9397-08002B2CF9AE}" pid="4" name="MSIP_Label_d3491420-1ae2-4120-89e6-e6f668f067e2_Method">
    <vt:lpwstr>Standard</vt:lpwstr>
  </property>
  <property fmtid="{D5CDD505-2E9C-101B-9397-08002B2CF9AE}" pid="5" name="MSIP_Label_d3491420-1ae2-4120-89e6-e6f668f067e2_Name">
    <vt:lpwstr>d3491420-1ae2-4120-89e6-e6f668f067e2</vt:lpwstr>
  </property>
  <property fmtid="{D5CDD505-2E9C-101B-9397-08002B2CF9AE}" pid="6" name="MSIP_Label_d3491420-1ae2-4120-89e6-e6f668f067e2_SiteId">
    <vt:lpwstr>62366534-1ec3-4962-8869-9b5535279d0b</vt:lpwstr>
  </property>
  <property fmtid="{D5CDD505-2E9C-101B-9397-08002B2CF9AE}" pid="7" name="MSIP_Label_d3491420-1ae2-4120-89e6-e6f668f067e2_ActionId">
    <vt:lpwstr>4bca6169-9e75-47c6-8ae0-98433df7763f</vt:lpwstr>
  </property>
  <property fmtid="{D5CDD505-2E9C-101B-9397-08002B2CF9AE}" pid="8" name="MSIP_Label_d3491420-1ae2-4120-89e6-e6f668f067e2_ContentBits">
    <vt:lpwstr>0</vt:lpwstr>
  </property>
  <property fmtid="{D5CDD505-2E9C-101B-9397-08002B2CF9AE}" pid="9" name="ContentTypeId">
    <vt:lpwstr>0x0101004776B19B318FC14E97B9E6DBF53BE93D</vt:lpwstr>
  </property>
</Properties>
</file>