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3"/>
  </p:notesMasterIdLst>
  <p:handoutMasterIdLst>
    <p:handoutMasterId r:id="rId44"/>
  </p:handoutMasterIdLst>
  <p:sldIdLst>
    <p:sldId id="257" r:id="rId5"/>
    <p:sldId id="422" r:id="rId6"/>
    <p:sldId id="444" r:id="rId7"/>
    <p:sldId id="456" r:id="rId8"/>
    <p:sldId id="423" r:id="rId9"/>
    <p:sldId id="277" r:id="rId10"/>
    <p:sldId id="362" r:id="rId11"/>
    <p:sldId id="363" r:id="rId12"/>
    <p:sldId id="365" r:id="rId13"/>
    <p:sldId id="454" r:id="rId14"/>
    <p:sldId id="450" r:id="rId15"/>
    <p:sldId id="266" r:id="rId16"/>
    <p:sldId id="457" r:id="rId17"/>
    <p:sldId id="441" r:id="rId18"/>
    <p:sldId id="442" r:id="rId19"/>
    <p:sldId id="352" r:id="rId20"/>
    <p:sldId id="353" r:id="rId21"/>
    <p:sldId id="354" r:id="rId22"/>
    <p:sldId id="355" r:id="rId23"/>
    <p:sldId id="356" r:id="rId24"/>
    <p:sldId id="432" r:id="rId25"/>
    <p:sldId id="447" r:id="rId26"/>
    <p:sldId id="449" r:id="rId27"/>
    <p:sldId id="455" r:id="rId28"/>
    <p:sldId id="303" r:id="rId29"/>
    <p:sldId id="304" r:id="rId30"/>
    <p:sldId id="305" r:id="rId31"/>
    <p:sldId id="306" r:id="rId32"/>
    <p:sldId id="445" r:id="rId33"/>
    <p:sldId id="446" r:id="rId34"/>
    <p:sldId id="425" r:id="rId35"/>
    <p:sldId id="426" r:id="rId36"/>
    <p:sldId id="451" r:id="rId37"/>
    <p:sldId id="452" r:id="rId38"/>
    <p:sldId id="427" r:id="rId39"/>
    <p:sldId id="438" r:id="rId40"/>
    <p:sldId id="424" r:id="rId41"/>
    <p:sldId id="428" r:id="rId42"/>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AB4"/>
    <a:srgbClr val="C2E49C"/>
    <a:srgbClr val="E0201D"/>
    <a:srgbClr val="E01F1D"/>
    <a:srgbClr val="C112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Middels stil 1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ddels stil 1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iddels stil 1 – uthevin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iddels stil 1 – uthevin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55628" autoAdjust="0"/>
  </p:normalViewPr>
  <p:slideViewPr>
    <p:cSldViewPr snapToGrid="0" snapToObjects="1" showGuides="1">
      <p:cViewPr varScale="1">
        <p:scale>
          <a:sx n="38" d="100"/>
          <a:sy n="38" d="100"/>
        </p:scale>
        <p:origin x="1724" y="40"/>
      </p:cViewPr>
      <p:guideLst>
        <p:guide orient="horz" pos="2160"/>
        <p:guide/>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showGuides="1">
      <p:cViewPr varScale="1">
        <p:scale>
          <a:sx n="260" d="100"/>
          <a:sy n="260" d="100"/>
        </p:scale>
        <p:origin x="558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s187.hbv.no\USN-Personal\gmo\A_ungdata\Agder%202019\Resultater\Resultater_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187.hbv.no\USN-Personal\gmo\A_ungdata\Agder%202019\Resultater\Resultater_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Antall psykiske plager</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Depr1_7!$E$15</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Depr1_7!$B$16:$B$19</c:f>
              <c:strCache>
                <c:ptCount val="4"/>
                <c:pt idx="0">
                  <c:v>Ingen psyk. plager</c:v>
                </c:pt>
                <c:pt idx="1">
                  <c:v>1-2 psyk. plager</c:v>
                </c:pt>
                <c:pt idx="2">
                  <c:v>3-4 psyk. plager</c:v>
                </c:pt>
                <c:pt idx="3">
                  <c:v>5-7 psyk. plager</c:v>
                </c:pt>
              </c:strCache>
            </c:strRef>
          </c:cat>
          <c:val>
            <c:numRef>
              <c:f>Depr1_7!$E$16:$E$19</c:f>
              <c:numCache>
                <c:formatCode>0%</c:formatCode>
                <c:ptCount val="4"/>
                <c:pt idx="0">
                  <c:v>0.35299999999999998</c:v>
                </c:pt>
                <c:pt idx="1">
                  <c:v>0.25900000000000001</c:v>
                </c:pt>
                <c:pt idx="2">
                  <c:v>0.17699999999999999</c:v>
                </c:pt>
                <c:pt idx="3">
                  <c:v>0.21199999999999999</c:v>
                </c:pt>
              </c:numCache>
            </c:numRef>
          </c:val>
          <c:extLst>
            <c:ext xmlns:c16="http://schemas.microsoft.com/office/drawing/2014/chart" uri="{C3380CC4-5D6E-409C-BE32-E72D297353CC}">
              <c16:uniqueId val="{00000000-108C-464E-ADB2-0A8213CF51D8}"/>
            </c:ext>
          </c:extLst>
        </c:ser>
        <c:dLbls>
          <c:showLegendKey val="0"/>
          <c:showVal val="0"/>
          <c:showCatName val="0"/>
          <c:showSerName val="0"/>
          <c:showPercent val="0"/>
          <c:showBubbleSize val="0"/>
        </c:dLbls>
        <c:gapWidth val="219"/>
        <c:overlap val="-27"/>
        <c:axId val="369332456"/>
        <c:axId val="495588048"/>
      </c:barChart>
      <c:catAx>
        <c:axId val="369332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495588048"/>
        <c:crosses val="autoZero"/>
        <c:auto val="1"/>
        <c:lblAlgn val="ctr"/>
        <c:lblOffset val="100"/>
        <c:noMultiLvlLbl val="0"/>
      </c:catAx>
      <c:valAx>
        <c:axId val="4955880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369332456"/>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nb-NO" sz="3200" dirty="0"/>
              <a:t>Omfang av psykiske plager etter ulik grad av beskyttelse</a:t>
            </a:r>
          </a:p>
        </c:rich>
      </c:tx>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stacked"/>
        <c:varyColors val="0"/>
        <c:ser>
          <c:idx val="0"/>
          <c:order val="0"/>
          <c:tx>
            <c:strRef>
              <c:f>'Ark2'!$B$5</c:f>
              <c:strCache>
                <c:ptCount val="1"/>
                <c:pt idx="0">
                  <c:v>Ingen psyk. plager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'Ark2'!$C$4:$F$4</c:f>
              <c:strCache>
                <c:ptCount val="4"/>
                <c:pt idx="0">
                  <c:v>Lav beskyttelse</c:v>
                </c:pt>
                <c:pt idx="1">
                  <c:v>Middels beskyttelse</c:v>
                </c:pt>
                <c:pt idx="2">
                  <c:v>Høy beskyttelse</c:v>
                </c:pt>
                <c:pt idx="3">
                  <c:v>Total</c:v>
                </c:pt>
              </c:strCache>
            </c:strRef>
          </c:cat>
          <c:val>
            <c:numRef>
              <c:f>'Ark2'!$C$5:$F$5</c:f>
              <c:numCache>
                <c:formatCode>0%</c:formatCode>
                <c:ptCount val="4"/>
                <c:pt idx="0">
                  <c:v>8.7999999999999995E-2</c:v>
                </c:pt>
                <c:pt idx="1">
                  <c:v>0.27</c:v>
                </c:pt>
                <c:pt idx="2">
                  <c:v>0.52600000000000002</c:v>
                </c:pt>
                <c:pt idx="3">
                  <c:v>0.35299999999999998</c:v>
                </c:pt>
              </c:numCache>
            </c:numRef>
          </c:val>
          <c:extLst>
            <c:ext xmlns:c16="http://schemas.microsoft.com/office/drawing/2014/chart" uri="{C3380CC4-5D6E-409C-BE32-E72D297353CC}">
              <c16:uniqueId val="{00000000-930F-4D51-82D8-CB0B84F7AA1D}"/>
            </c:ext>
          </c:extLst>
        </c:ser>
        <c:ser>
          <c:idx val="1"/>
          <c:order val="1"/>
          <c:tx>
            <c:strRef>
              <c:f>'Ark2'!$B$6</c:f>
              <c:strCache>
                <c:ptCount val="1"/>
                <c:pt idx="0">
                  <c:v>1-2 psyk. plager</c:v>
                </c:pt>
              </c:strCache>
            </c:strRef>
          </c:tx>
          <c:spPr>
            <a:solidFill>
              <a:schemeClr val="accent2"/>
            </a:solidFill>
            <a:ln>
              <a:noFill/>
            </a:ln>
            <a:effectLst/>
          </c:spPr>
          <c:invertIfNegative val="0"/>
          <c:dLbls>
            <c:dLbl>
              <c:idx val="3"/>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30F-4D51-82D8-CB0B84F7AA1D}"/>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'Ark2'!$C$4:$F$4</c:f>
              <c:strCache>
                <c:ptCount val="4"/>
                <c:pt idx="0">
                  <c:v>Lav beskyttelse</c:v>
                </c:pt>
                <c:pt idx="1">
                  <c:v>Middels beskyttelse</c:v>
                </c:pt>
                <c:pt idx="2">
                  <c:v>Høy beskyttelse</c:v>
                </c:pt>
                <c:pt idx="3">
                  <c:v>Total</c:v>
                </c:pt>
              </c:strCache>
            </c:strRef>
          </c:cat>
          <c:val>
            <c:numRef>
              <c:f>'Ark2'!$C$6:$F$6</c:f>
              <c:numCache>
                <c:formatCode>0%</c:formatCode>
                <c:ptCount val="4"/>
                <c:pt idx="0">
                  <c:v>0.16</c:v>
                </c:pt>
                <c:pt idx="1">
                  <c:v>0.25700000000000001</c:v>
                </c:pt>
                <c:pt idx="2">
                  <c:v>0.28000000000000003</c:v>
                </c:pt>
                <c:pt idx="3">
                  <c:v>0.25900000000000001</c:v>
                </c:pt>
              </c:numCache>
            </c:numRef>
          </c:val>
          <c:extLst>
            <c:ext xmlns:c16="http://schemas.microsoft.com/office/drawing/2014/chart" uri="{C3380CC4-5D6E-409C-BE32-E72D297353CC}">
              <c16:uniqueId val="{00000002-930F-4D51-82D8-CB0B84F7AA1D}"/>
            </c:ext>
          </c:extLst>
        </c:ser>
        <c:ser>
          <c:idx val="2"/>
          <c:order val="2"/>
          <c:tx>
            <c:strRef>
              <c:f>'Ark2'!$B$7</c:f>
              <c:strCache>
                <c:ptCount val="1"/>
                <c:pt idx="0">
                  <c:v>3-4 psyk. plager</c:v>
                </c:pt>
              </c:strCache>
            </c:strRef>
          </c:tx>
          <c:spPr>
            <a:solidFill>
              <a:schemeClr val="accent3"/>
            </a:solidFill>
            <a:ln>
              <a:noFill/>
            </a:ln>
            <a:effectLst/>
          </c:spPr>
          <c:invertIfNegative val="0"/>
          <c:dLbls>
            <c:dLbl>
              <c:idx val="3"/>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30F-4D51-82D8-CB0B84F7AA1D}"/>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'Ark2'!$C$4:$F$4</c:f>
              <c:strCache>
                <c:ptCount val="4"/>
                <c:pt idx="0">
                  <c:v>Lav beskyttelse</c:v>
                </c:pt>
                <c:pt idx="1">
                  <c:v>Middels beskyttelse</c:v>
                </c:pt>
                <c:pt idx="2">
                  <c:v>Høy beskyttelse</c:v>
                </c:pt>
                <c:pt idx="3">
                  <c:v>Total</c:v>
                </c:pt>
              </c:strCache>
            </c:strRef>
          </c:cat>
          <c:val>
            <c:numRef>
              <c:f>'Ark2'!$C$7:$F$7</c:f>
              <c:numCache>
                <c:formatCode>0%</c:formatCode>
                <c:ptCount val="4"/>
                <c:pt idx="0">
                  <c:v>0.188</c:v>
                </c:pt>
                <c:pt idx="1">
                  <c:v>0.20799999999999999</c:v>
                </c:pt>
                <c:pt idx="2">
                  <c:v>0.128</c:v>
                </c:pt>
                <c:pt idx="3">
                  <c:v>0.17699999999999999</c:v>
                </c:pt>
              </c:numCache>
            </c:numRef>
          </c:val>
          <c:extLst>
            <c:ext xmlns:c16="http://schemas.microsoft.com/office/drawing/2014/chart" uri="{C3380CC4-5D6E-409C-BE32-E72D297353CC}">
              <c16:uniqueId val="{00000004-930F-4D51-82D8-CB0B84F7AA1D}"/>
            </c:ext>
          </c:extLst>
        </c:ser>
        <c:ser>
          <c:idx val="3"/>
          <c:order val="3"/>
          <c:tx>
            <c:strRef>
              <c:f>'Ark2'!$B$8</c:f>
              <c:strCache>
                <c:ptCount val="1"/>
                <c:pt idx="0">
                  <c:v>5-7 psyk. plager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'Ark2'!$C$4:$F$4</c:f>
              <c:strCache>
                <c:ptCount val="4"/>
                <c:pt idx="0">
                  <c:v>Lav beskyttelse</c:v>
                </c:pt>
                <c:pt idx="1">
                  <c:v>Middels beskyttelse</c:v>
                </c:pt>
                <c:pt idx="2">
                  <c:v>Høy beskyttelse</c:v>
                </c:pt>
                <c:pt idx="3">
                  <c:v>Total</c:v>
                </c:pt>
              </c:strCache>
            </c:strRef>
          </c:cat>
          <c:val>
            <c:numRef>
              <c:f>'Ark2'!$C$8:$F$8</c:f>
              <c:numCache>
                <c:formatCode>0%</c:formatCode>
                <c:ptCount val="4"/>
                <c:pt idx="0">
                  <c:v>0.56499999999999995</c:v>
                </c:pt>
                <c:pt idx="1">
                  <c:v>0.26600000000000001</c:v>
                </c:pt>
                <c:pt idx="2">
                  <c:v>6.7000000000000004E-2</c:v>
                </c:pt>
                <c:pt idx="3">
                  <c:v>0.21199999999999999</c:v>
                </c:pt>
              </c:numCache>
            </c:numRef>
          </c:val>
          <c:extLst>
            <c:ext xmlns:c16="http://schemas.microsoft.com/office/drawing/2014/chart" uri="{C3380CC4-5D6E-409C-BE32-E72D297353CC}">
              <c16:uniqueId val="{00000005-930F-4D51-82D8-CB0B84F7AA1D}"/>
            </c:ext>
          </c:extLst>
        </c:ser>
        <c:dLbls>
          <c:showLegendKey val="0"/>
          <c:showVal val="0"/>
          <c:showCatName val="0"/>
          <c:showSerName val="0"/>
          <c:showPercent val="0"/>
          <c:showBubbleSize val="0"/>
        </c:dLbls>
        <c:gapWidth val="150"/>
        <c:overlap val="100"/>
        <c:axId val="576521984"/>
        <c:axId val="576523552"/>
      </c:barChart>
      <c:catAx>
        <c:axId val="576521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nb-NO"/>
          </a:p>
        </c:txPr>
        <c:crossAx val="576523552"/>
        <c:crosses val="autoZero"/>
        <c:auto val="1"/>
        <c:lblAlgn val="ctr"/>
        <c:lblOffset val="100"/>
        <c:noMultiLvlLbl val="0"/>
      </c:catAx>
      <c:valAx>
        <c:axId val="57652355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b-NO"/>
          </a:p>
        </c:txPr>
        <c:crossAx val="5765219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sz="1800"/>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3200" b="0" i="0" u="none" strike="noStrike" kern="1200" spc="0" baseline="0">
                <a:solidFill>
                  <a:schemeClr val="tx1">
                    <a:lumMod val="65000"/>
                    <a:lumOff val="35000"/>
                  </a:schemeClr>
                </a:solidFill>
                <a:latin typeface="+mn-lt"/>
                <a:ea typeface="+mn-ea"/>
                <a:cs typeface="+mn-cs"/>
              </a:defRPr>
            </a:pPr>
            <a:r>
              <a:rPr lang="nb-NO" sz="3200" dirty="0" smtClean="0"/>
              <a:t>Andeler </a:t>
            </a:r>
            <a:r>
              <a:rPr lang="nb-NO" sz="3200" dirty="0"/>
              <a:t>med </a:t>
            </a:r>
            <a:r>
              <a:rPr lang="nb-NO" sz="3200" dirty="0" smtClean="0"/>
              <a:t>«høyt symptomtrykk» </a:t>
            </a:r>
            <a:r>
              <a:rPr lang="nb-NO" sz="3200" dirty="0"/>
              <a:t>etter sosioøkonomisk status </a:t>
            </a:r>
            <a:r>
              <a:rPr lang="nb-NO" sz="3200" dirty="0" smtClean="0"/>
              <a:t>og </a:t>
            </a:r>
            <a:r>
              <a:rPr lang="nb-NO" sz="3200" dirty="0"/>
              <a:t>beskyttelsesfaktorer</a:t>
            </a:r>
          </a:p>
        </c:rich>
      </c:tx>
      <c:layout/>
      <c:overlay val="0"/>
      <c:spPr>
        <a:noFill/>
        <a:ln>
          <a:noFill/>
        </a:ln>
        <a:effectLst/>
      </c:spPr>
      <c:txPr>
        <a:bodyPr rot="0" spcFirstLastPara="1" vertOverflow="ellipsis" vert="horz" wrap="square" anchor="ctr" anchorCtr="1"/>
        <a:lstStyle/>
        <a:p>
          <a:pPr algn="l">
            <a:defRPr sz="32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Depr_SØS_beskyttelse!$J$5</c:f>
              <c:strCache>
                <c:ptCount val="1"/>
                <c:pt idx="0">
                  <c:v>Meget lav SØS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Depr_SØS_beskyttelse!$K$4:$M$4</c:f>
              <c:strCache>
                <c:ptCount val="3"/>
                <c:pt idx="0">
                  <c:v>Lav beskyttelse</c:v>
                </c:pt>
                <c:pt idx="1">
                  <c:v>Middels beskyttelse</c:v>
                </c:pt>
                <c:pt idx="2">
                  <c:v>Høy beskyttelse</c:v>
                </c:pt>
              </c:strCache>
            </c:strRef>
          </c:cat>
          <c:val>
            <c:numRef>
              <c:f>Depr_SØS_beskyttelse!$K$5:$M$5</c:f>
              <c:numCache>
                <c:formatCode>0%</c:formatCode>
                <c:ptCount val="3"/>
                <c:pt idx="0">
                  <c:v>0.56799999999999995</c:v>
                </c:pt>
                <c:pt idx="1">
                  <c:v>0.28100000000000003</c:v>
                </c:pt>
                <c:pt idx="2">
                  <c:v>7.1999999999999995E-2</c:v>
                </c:pt>
              </c:numCache>
            </c:numRef>
          </c:val>
          <c:extLst>
            <c:ext xmlns:c16="http://schemas.microsoft.com/office/drawing/2014/chart" uri="{C3380CC4-5D6E-409C-BE32-E72D297353CC}">
              <c16:uniqueId val="{00000000-95DE-4440-91A6-6B0DA8DB6B06}"/>
            </c:ext>
          </c:extLst>
        </c:ser>
        <c:ser>
          <c:idx val="1"/>
          <c:order val="1"/>
          <c:tx>
            <c:strRef>
              <c:f>Depr_SØS_beskyttelse!$J$6</c:f>
              <c:strCache>
                <c:ptCount val="1"/>
                <c:pt idx="0">
                  <c:v>Ganske lav SØS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Depr_SØS_beskyttelse!$K$4:$M$4</c:f>
              <c:strCache>
                <c:ptCount val="3"/>
                <c:pt idx="0">
                  <c:v>Lav beskyttelse</c:v>
                </c:pt>
                <c:pt idx="1">
                  <c:v>Middels beskyttelse</c:v>
                </c:pt>
                <c:pt idx="2">
                  <c:v>Høy beskyttelse</c:v>
                </c:pt>
              </c:strCache>
            </c:strRef>
          </c:cat>
          <c:val>
            <c:numRef>
              <c:f>Depr_SØS_beskyttelse!$K$6:$M$6</c:f>
              <c:numCache>
                <c:formatCode>0%</c:formatCode>
                <c:ptCount val="3"/>
                <c:pt idx="0">
                  <c:v>0.58299999999999996</c:v>
                </c:pt>
                <c:pt idx="1">
                  <c:v>0.254</c:v>
                </c:pt>
                <c:pt idx="2">
                  <c:v>6.8000000000000005E-2</c:v>
                </c:pt>
              </c:numCache>
            </c:numRef>
          </c:val>
          <c:extLst>
            <c:ext xmlns:c16="http://schemas.microsoft.com/office/drawing/2014/chart" uri="{C3380CC4-5D6E-409C-BE32-E72D297353CC}">
              <c16:uniqueId val="{00000001-95DE-4440-91A6-6B0DA8DB6B06}"/>
            </c:ext>
          </c:extLst>
        </c:ser>
        <c:ser>
          <c:idx val="2"/>
          <c:order val="2"/>
          <c:tx>
            <c:strRef>
              <c:f>Depr_SØS_beskyttelse!$J$7</c:f>
              <c:strCache>
                <c:ptCount val="1"/>
                <c:pt idx="0">
                  <c:v>Middels SØS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Depr_SØS_beskyttelse!$K$4:$M$4</c:f>
              <c:strCache>
                <c:ptCount val="3"/>
                <c:pt idx="0">
                  <c:v>Lav beskyttelse</c:v>
                </c:pt>
                <c:pt idx="1">
                  <c:v>Middels beskyttelse</c:v>
                </c:pt>
                <c:pt idx="2">
                  <c:v>Høy beskyttelse</c:v>
                </c:pt>
              </c:strCache>
            </c:strRef>
          </c:cat>
          <c:val>
            <c:numRef>
              <c:f>Depr_SØS_beskyttelse!$K$7:$M$7</c:f>
              <c:numCache>
                <c:formatCode>0%</c:formatCode>
                <c:ptCount val="3"/>
                <c:pt idx="0">
                  <c:v>0.56100000000000005</c:v>
                </c:pt>
                <c:pt idx="1">
                  <c:v>0.28499999999999998</c:v>
                </c:pt>
                <c:pt idx="2">
                  <c:v>7.1999999999999995E-2</c:v>
                </c:pt>
              </c:numCache>
            </c:numRef>
          </c:val>
          <c:extLst>
            <c:ext xmlns:c16="http://schemas.microsoft.com/office/drawing/2014/chart" uri="{C3380CC4-5D6E-409C-BE32-E72D297353CC}">
              <c16:uniqueId val="{00000002-95DE-4440-91A6-6B0DA8DB6B06}"/>
            </c:ext>
          </c:extLst>
        </c:ser>
        <c:ser>
          <c:idx val="3"/>
          <c:order val="3"/>
          <c:tx>
            <c:strRef>
              <c:f>Depr_SØS_beskyttelse!$J$8</c:f>
              <c:strCache>
                <c:ptCount val="1"/>
                <c:pt idx="0">
                  <c:v>Ganske høy SØS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Depr_SØS_beskyttelse!$K$4:$M$4</c:f>
              <c:strCache>
                <c:ptCount val="3"/>
                <c:pt idx="0">
                  <c:v>Lav beskyttelse</c:v>
                </c:pt>
                <c:pt idx="1">
                  <c:v>Middels beskyttelse</c:v>
                </c:pt>
                <c:pt idx="2">
                  <c:v>Høy beskyttelse</c:v>
                </c:pt>
              </c:strCache>
            </c:strRef>
          </c:cat>
          <c:val>
            <c:numRef>
              <c:f>Depr_SØS_beskyttelse!$K$8:$M$8</c:f>
              <c:numCache>
                <c:formatCode>0%</c:formatCode>
                <c:ptCount val="3"/>
                <c:pt idx="0">
                  <c:v>0.59199999999999997</c:v>
                </c:pt>
                <c:pt idx="1">
                  <c:v>0.245</c:v>
                </c:pt>
                <c:pt idx="2">
                  <c:v>5.3999999999999999E-2</c:v>
                </c:pt>
              </c:numCache>
            </c:numRef>
          </c:val>
          <c:extLst>
            <c:ext xmlns:c16="http://schemas.microsoft.com/office/drawing/2014/chart" uri="{C3380CC4-5D6E-409C-BE32-E72D297353CC}">
              <c16:uniqueId val="{00000003-95DE-4440-91A6-6B0DA8DB6B06}"/>
            </c:ext>
          </c:extLst>
        </c:ser>
        <c:ser>
          <c:idx val="4"/>
          <c:order val="4"/>
          <c:tx>
            <c:strRef>
              <c:f>Depr_SØS_beskyttelse!$J$9</c:f>
              <c:strCache>
                <c:ptCount val="1"/>
                <c:pt idx="0">
                  <c:v>Meget høy SØS</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Depr_SØS_beskyttelse!$K$4:$M$4</c:f>
              <c:strCache>
                <c:ptCount val="3"/>
                <c:pt idx="0">
                  <c:v>Lav beskyttelse</c:v>
                </c:pt>
                <c:pt idx="1">
                  <c:v>Middels beskyttelse</c:v>
                </c:pt>
                <c:pt idx="2">
                  <c:v>Høy beskyttelse</c:v>
                </c:pt>
              </c:strCache>
            </c:strRef>
          </c:cat>
          <c:val>
            <c:numRef>
              <c:f>Depr_SØS_beskyttelse!$K$9:$M$9</c:f>
              <c:numCache>
                <c:formatCode>0%</c:formatCode>
                <c:ptCount val="3"/>
                <c:pt idx="0">
                  <c:v>0.48599999999999999</c:v>
                </c:pt>
                <c:pt idx="1">
                  <c:v>0.25900000000000001</c:v>
                </c:pt>
                <c:pt idx="2">
                  <c:v>7.0999999999999994E-2</c:v>
                </c:pt>
              </c:numCache>
            </c:numRef>
          </c:val>
          <c:extLst>
            <c:ext xmlns:c16="http://schemas.microsoft.com/office/drawing/2014/chart" uri="{C3380CC4-5D6E-409C-BE32-E72D297353CC}">
              <c16:uniqueId val="{00000004-95DE-4440-91A6-6B0DA8DB6B06}"/>
            </c:ext>
          </c:extLst>
        </c:ser>
        <c:dLbls>
          <c:showLegendKey val="0"/>
          <c:showVal val="0"/>
          <c:showCatName val="0"/>
          <c:showSerName val="0"/>
          <c:showPercent val="0"/>
          <c:showBubbleSize val="0"/>
        </c:dLbls>
        <c:gapWidth val="219"/>
        <c:overlap val="-27"/>
        <c:axId val="495588832"/>
        <c:axId val="495590400"/>
      </c:barChart>
      <c:catAx>
        <c:axId val="49558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nb-NO"/>
          </a:p>
        </c:txPr>
        <c:crossAx val="495590400"/>
        <c:crosses val="autoZero"/>
        <c:auto val="1"/>
        <c:lblAlgn val="ctr"/>
        <c:lblOffset val="100"/>
        <c:noMultiLvlLbl val="0"/>
      </c:catAx>
      <c:valAx>
        <c:axId val="495590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b-NO"/>
          </a:p>
        </c:txPr>
        <c:crossAx val="4955888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sz="1800"/>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5933CFC4-F6B3-CA40-B922-5A7B7FFE2FD5}"/>
              </a:ext>
            </a:extLst>
          </p:cNvPr>
          <p:cNvSpPr>
            <a:spLocks noGrp="1"/>
          </p:cNvSpPr>
          <p:nvPr>
            <p:ph type="hdr" sz="quarter"/>
          </p:nvPr>
        </p:nvSpPr>
        <p:spPr>
          <a:xfrm>
            <a:off x="2232879" y="287204"/>
            <a:ext cx="4098382" cy="658959"/>
          </a:xfrm>
          <a:prstGeom prst="rect">
            <a:avLst/>
          </a:prstGeom>
        </p:spPr>
        <p:txBody>
          <a:bodyPr vert="horz" lIns="0" tIns="0" rIns="0" bIns="0" rtlCol="0" anchor="t" anchorCtr="0"/>
          <a:lstStyle>
            <a:lvl1pPr algn="l">
              <a:defRPr sz="1200"/>
            </a:lvl1pPr>
          </a:lstStyle>
          <a:p>
            <a:endParaRPr lang="nb-NO" sz="1100" b="1" dirty="0">
              <a:latin typeface="Arial" panose="020B0604020202020204" pitchFamily="34" charset="0"/>
              <a:cs typeface="Arial" panose="020B0604020202020204" pitchFamily="34" charset="0"/>
            </a:endParaRPr>
          </a:p>
        </p:txBody>
      </p:sp>
      <p:sp>
        <p:nvSpPr>
          <p:cNvPr id="3" name="Plassholder for dato 2">
            <a:extLst>
              <a:ext uri="{FF2B5EF4-FFF2-40B4-BE49-F238E27FC236}">
                <a16:creationId xmlns:a16="http://schemas.microsoft.com/office/drawing/2014/main" id="{7545CCE7-0AB3-974C-B32D-AA8986DCD861}"/>
              </a:ext>
            </a:extLst>
          </p:cNvPr>
          <p:cNvSpPr>
            <a:spLocks noGrp="1"/>
          </p:cNvSpPr>
          <p:nvPr>
            <p:ph type="dt" sz="quarter" idx="1"/>
          </p:nvPr>
        </p:nvSpPr>
        <p:spPr>
          <a:xfrm>
            <a:off x="5300086" y="9437206"/>
            <a:ext cx="1031175" cy="202229"/>
          </a:xfrm>
          <a:prstGeom prst="rect">
            <a:avLst/>
          </a:prstGeom>
        </p:spPr>
        <p:txBody>
          <a:bodyPr vert="horz" lIns="0" tIns="0" rIns="0" bIns="0" rtlCol="0" anchor="ctr" anchorCtr="0"/>
          <a:lstStyle>
            <a:lvl1pPr algn="r">
              <a:defRPr sz="1200"/>
            </a:lvl1pPr>
          </a:lstStyle>
          <a:p>
            <a:fld id="{FF52DC92-AE31-C54B-9164-5BCA08F2C5F4}" type="datetime1">
              <a:rPr lang="nb-NO" sz="900" smtClean="0">
                <a:latin typeface="Arial" panose="020B0604020202020204" pitchFamily="34" charset="0"/>
                <a:cs typeface="Arial" panose="020B0604020202020204" pitchFamily="34" charset="0"/>
              </a:rPr>
              <a:t>11.02.2021</a:t>
            </a:fld>
            <a:endParaRPr lang="nb-NO" sz="900" dirty="0">
              <a:latin typeface="Arial" panose="020B0604020202020204" pitchFamily="34" charset="0"/>
              <a:cs typeface="Arial" panose="020B0604020202020204" pitchFamily="34" charset="0"/>
            </a:endParaRPr>
          </a:p>
        </p:txBody>
      </p:sp>
      <p:sp>
        <p:nvSpPr>
          <p:cNvPr id="4" name="Plassholder for bunntekst 3">
            <a:extLst>
              <a:ext uri="{FF2B5EF4-FFF2-40B4-BE49-F238E27FC236}">
                <a16:creationId xmlns:a16="http://schemas.microsoft.com/office/drawing/2014/main" id="{C0962DBA-38AA-1C46-AFD1-6742613E5AF1}"/>
              </a:ext>
            </a:extLst>
          </p:cNvPr>
          <p:cNvSpPr>
            <a:spLocks noGrp="1"/>
          </p:cNvSpPr>
          <p:nvPr>
            <p:ph type="ftr" sz="quarter" idx="2"/>
          </p:nvPr>
        </p:nvSpPr>
        <p:spPr>
          <a:xfrm>
            <a:off x="466414" y="9437206"/>
            <a:ext cx="4760414" cy="202229"/>
          </a:xfrm>
          <a:prstGeom prst="rect">
            <a:avLst/>
          </a:prstGeom>
        </p:spPr>
        <p:txBody>
          <a:bodyPr vert="horz" lIns="0" tIns="0" rIns="0" bIns="0" rtlCol="0" anchor="ctr" anchorCtr="0"/>
          <a:lstStyle>
            <a:lvl1pPr algn="l">
              <a:defRPr sz="1200"/>
            </a:lvl1pPr>
          </a:lstStyle>
          <a:p>
            <a:endParaRPr lang="nb-NO" sz="900">
              <a:latin typeface="Arial" panose="020B0604020202020204" pitchFamily="34" charset="0"/>
              <a:cs typeface="Arial" panose="020B0604020202020204" pitchFamily="34" charset="0"/>
            </a:endParaRPr>
          </a:p>
        </p:txBody>
      </p:sp>
      <p:sp>
        <p:nvSpPr>
          <p:cNvPr id="5" name="Plassholder for lysbildenummer 4">
            <a:extLst>
              <a:ext uri="{FF2B5EF4-FFF2-40B4-BE49-F238E27FC236}">
                <a16:creationId xmlns:a16="http://schemas.microsoft.com/office/drawing/2014/main" id="{09C63697-363D-B245-8BAF-228FABEFBC01}"/>
              </a:ext>
            </a:extLst>
          </p:cNvPr>
          <p:cNvSpPr>
            <a:spLocks noGrp="1"/>
          </p:cNvSpPr>
          <p:nvPr>
            <p:ph type="sldNum" sz="quarter" idx="3"/>
          </p:nvPr>
        </p:nvSpPr>
        <p:spPr>
          <a:xfrm>
            <a:off x="6404519" y="9437206"/>
            <a:ext cx="391582" cy="202229"/>
          </a:xfrm>
          <a:prstGeom prst="rect">
            <a:avLst/>
          </a:prstGeom>
        </p:spPr>
        <p:txBody>
          <a:bodyPr vert="horz" lIns="0" tIns="0" rIns="0" bIns="0" rtlCol="0" anchor="ctr" anchorCtr="0"/>
          <a:lstStyle>
            <a:lvl1pPr algn="r">
              <a:defRPr sz="1200"/>
            </a:lvl1pPr>
          </a:lstStyle>
          <a:p>
            <a:pPr algn="l"/>
            <a:fld id="{A14F1C72-229D-B04D-8A87-850C097B6329}" type="slidenum">
              <a:rPr lang="nb-NO" sz="900" smtClean="0">
                <a:latin typeface="Arial" panose="020B0604020202020204" pitchFamily="34" charset="0"/>
                <a:cs typeface="Arial" panose="020B0604020202020204" pitchFamily="34" charset="0"/>
              </a:rPr>
              <a:pPr algn="l"/>
              <a:t>‹#›</a:t>
            </a:fld>
            <a:endParaRPr lang="nb-NO" sz="900" dirty="0">
              <a:latin typeface="Arial" panose="020B0604020202020204" pitchFamily="34" charset="0"/>
              <a:cs typeface="Arial" panose="020B0604020202020204" pitchFamily="34" charset="0"/>
            </a:endParaRPr>
          </a:p>
        </p:txBody>
      </p:sp>
      <p:pic>
        <p:nvPicPr>
          <p:cNvPr id="8" name="Bilde 7">
            <a:extLst>
              <a:ext uri="{FF2B5EF4-FFF2-40B4-BE49-F238E27FC236}">
                <a16:creationId xmlns:a16="http://schemas.microsoft.com/office/drawing/2014/main" id="{7B78B332-EF42-2A47-8269-0E913B863AB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0356" y="254335"/>
            <a:ext cx="1432393" cy="486105"/>
          </a:xfrm>
          <a:prstGeom prst="rect">
            <a:avLst/>
          </a:prstGeom>
        </p:spPr>
      </p:pic>
    </p:spTree>
    <p:extLst>
      <p:ext uri="{BB962C8B-B14F-4D97-AF65-F5344CB8AC3E}">
        <p14:creationId xmlns:p14="http://schemas.microsoft.com/office/powerpoint/2010/main" val="390535275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nb-NO"/>
              <a:t>Rediger tekststiler i malen
Andre nivå
Tredje nivå
Fjerde nivå
Femte nivå</a:t>
            </a:r>
          </a:p>
        </p:txBody>
      </p:sp>
      <p:sp>
        <p:nvSpPr>
          <p:cNvPr id="11" name="Plassholder for dato 2">
            <a:extLst>
              <a:ext uri="{FF2B5EF4-FFF2-40B4-BE49-F238E27FC236}">
                <a16:creationId xmlns:a16="http://schemas.microsoft.com/office/drawing/2014/main" id="{79CD142F-2D9C-774B-8482-D0AE03FF2AB7}"/>
              </a:ext>
            </a:extLst>
          </p:cNvPr>
          <p:cNvSpPr>
            <a:spLocks noGrp="1"/>
          </p:cNvSpPr>
          <p:nvPr>
            <p:ph type="dt" sz="quarter" idx="1"/>
          </p:nvPr>
        </p:nvSpPr>
        <p:spPr>
          <a:xfrm>
            <a:off x="5114013" y="9437206"/>
            <a:ext cx="1003895" cy="202229"/>
          </a:xfrm>
          <a:prstGeom prst="rect">
            <a:avLst/>
          </a:prstGeom>
        </p:spPr>
        <p:txBody>
          <a:bodyPr vert="horz" lIns="0" tIns="0" rIns="0" bIns="0" rtlCol="0" anchor="ctr" anchorCtr="0"/>
          <a:lstStyle>
            <a:lvl1pPr algn="r">
              <a:defRPr sz="1200"/>
            </a:lvl1pPr>
          </a:lstStyle>
          <a:p>
            <a:fld id="{41231367-9176-9A4A-8565-58EECFF9F5C0}" type="datetime1">
              <a:rPr lang="nb-NO" sz="900" smtClean="0">
                <a:latin typeface="Arial" panose="020B0604020202020204" pitchFamily="34" charset="0"/>
                <a:cs typeface="Arial" panose="020B0604020202020204" pitchFamily="34" charset="0"/>
              </a:rPr>
              <a:t>11.02.2021</a:t>
            </a:fld>
            <a:endParaRPr lang="nb-NO" sz="900" dirty="0">
              <a:latin typeface="Arial" panose="020B0604020202020204" pitchFamily="34" charset="0"/>
              <a:cs typeface="Arial" panose="020B0604020202020204" pitchFamily="34" charset="0"/>
            </a:endParaRPr>
          </a:p>
        </p:txBody>
      </p:sp>
      <p:sp>
        <p:nvSpPr>
          <p:cNvPr id="12" name="Plassholder for bunntekst 3">
            <a:extLst>
              <a:ext uri="{FF2B5EF4-FFF2-40B4-BE49-F238E27FC236}">
                <a16:creationId xmlns:a16="http://schemas.microsoft.com/office/drawing/2014/main" id="{DFE24522-C6A8-A84F-A227-DD92C1718BAA}"/>
              </a:ext>
            </a:extLst>
          </p:cNvPr>
          <p:cNvSpPr>
            <a:spLocks noGrp="1"/>
          </p:cNvSpPr>
          <p:nvPr>
            <p:ph type="ftr" sz="quarter" idx="4"/>
          </p:nvPr>
        </p:nvSpPr>
        <p:spPr>
          <a:xfrm>
            <a:off x="466414" y="9437206"/>
            <a:ext cx="4593577" cy="202229"/>
          </a:xfrm>
          <a:prstGeom prst="rect">
            <a:avLst/>
          </a:prstGeom>
        </p:spPr>
        <p:txBody>
          <a:bodyPr vert="horz" lIns="0" tIns="0" rIns="0" bIns="0" rtlCol="0" anchor="ctr" anchorCtr="0"/>
          <a:lstStyle>
            <a:lvl1pPr algn="l">
              <a:defRPr sz="1200"/>
            </a:lvl1pPr>
          </a:lstStyle>
          <a:p>
            <a:endParaRPr lang="nb-NO" sz="900" dirty="0">
              <a:latin typeface="Arial" panose="020B0604020202020204" pitchFamily="34" charset="0"/>
              <a:cs typeface="Arial" panose="020B0604020202020204" pitchFamily="34" charset="0"/>
            </a:endParaRPr>
          </a:p>
        </p:txBody>
      </p:sp>
      <p:sp>
        <p:nvSpPr>
          <p:cNvPr id="13" name="Plassholder for lysbildenummer 4">
            <a:extLst>
              <a:ext uri="{FF2B5EF4-FFF2-40B4-BE49-F238E27FC236}">
                <a16:creationId xmlns:a16="http://schemas.microsoft.com/office/drawing/2014/main" id="{D42E0F52-9A06-AF40-B3F2-6609E5968E52}"/>
              </a:ext>
            </a:extLst>
          </p:cNvPr>
          <p:cNvSpPr>
            <a:spLocks noGrp="1"/>
          </p:cNvSpPr>
          <p:nvPr>
            <p:ph type="sldNum" sz="quarter" idx="5"/>
          </p:nvPr>
        </p:nvSpPr>
        <p:spPr>
          <a:xfrm>
            <a:off x="6191166" y="9437206"/>
            <a:ext cx="604936" cy="202229"/>
          </a:xfrm>
          <a:prstGeom prst="rect">
            <a:avLst/>
          </a:prstGeom>
        </p:spPr>
        <p:txBody>
          <a:bodyPr vert="horz" lIns="0" tIns="0" rIns="0" bIns="0" rtlCol="0" anchor="ctr" anchorCtr="0"/>
          <a:lstStyle>
            <a:lvl1pPr algn="r">
              <a:defRPr sz="1200"/>
            </a:lvl1pPr>
          </a:lstStyle>
          <a:p>
            <a:pPr algn="l"/>
            <a:fld id="{A14F1C72-229D-B04D-8A87-850C097B6329}" type="slidenum">
              <a:rPr lang="nb-NO" sz="900" smtClean="0">
                <a:latin typeface="Arial" panose="020B0604020202020204" pitchFamily="34" charset="0"/>
                <a:cs typeface="Arial" panose="020B0604020202020204" pitchFamily="34" charset="0"/>
              </a:rPr>
              <a:pPr algn="l"/>
              <a:t>‹#›</a:t>
            </a:fld>
            <a:endParaRPr lang="nb-NO" sz="900" dirty="0">
              <a:latin typeface="Arial" panose="020B0604020202020204" pitchFamily="34" charset="0"/>
              <a:cs typeface="Arial" panose="020B0604020202020204" pitchFamily="34" charset="0"/>
            </a:endParaRPr>
          </a:p>
        </p:txBody>
      </p:sp>
      <p:sp>
        <p:nvSpPr>
          <p:cNvPr id="14" name="Plassholder for topptekst 1">
            <a:extLst>
              <a:ext uri="{FF2B5EF4-FFF2-40B4-BE49-F238E27FC236}">
                <a16:creationId xmlns:a16="http://schemas.microsoft.com/office/drawing/2014/main" id="{3B935A14-F688-6F43-B1AE-ED019381585C}"/>
              </a:ext>
            </a:extLst>
          </p:cNvPr>
          <p:cNvSpPr>
            <a:spLocks noGrp="1"/>
          </p:cNvSpPr>
          <p:nvPr>
            <p:ph type="hdr" sz="quarter"/>
          </p:nvPr>
        </p:nvSpPr>
        <p:spPr>
          <a:xfrm>
            <a:off x="2569011" y="388690"/>
            <a:ext cx="3548897" cy="487442"/>
          </a:xfrm>
          <a:prstGeom prst="rect">
            <a:avLst/>
          </a:prstGeom>
        </p:spPr>
        <p:txBody>
          <a:bodyPr vert="horz" lIns="0" tIns="0" rIns="0" bIns="0" rtlCol="0" anchor="t" anchorCtr="0"/>
          <a:lstStyle>
            <a:lvl1pPr algn="l">
              <a:defRPr sz="1200"/>
            </a:lvl1pPr>
          </a:lstStyle>
          <a:p>
            <a:endParaRPr lang="nb-NO" sz="1100" b="1" dirty="0">
              <a:latin typeface="Arial" panose="020B0604020202020204" pitchFamily="34" charset="0"/>
              <a:cs typeface="Arial" panose="020B0604020202020204" pitchFamily="34" charset="0"/>
            </a:endParaRPr>
          </a:p>
        </p:txBody>
      </p:sp>
      <p:pic>
        <p:nvPicPr>
          <p:cNvPr id="17" name="Bilde 16">
            <a:extLst>
              <a:ext uri="{FF2B5EF4-FFF2-40B4-BE49-F238E27FC236}">
                <a16:creationId xmlns:a16="http://schemas.microsoft.com/office/drawing/2014/main" id="{DEA7E9B0-02C2-3C46-A4A8-E2D09E7A723A}"/>
              </a:ext>
            </a:extLst>
          </p:cNvPr>
          <p:cNvPicPr>
            <a:picLocks noChangeAspect="1"/>
          </p:cNvPicPr>
          <p:nvPr/>
        </p:nvPicPr>
        <p:blipFill>
          <a:blip r:embed="rId2"/>
          <a:stretch>
            <a:fillRect/>
          </a:stretch>
        </p:blipFill>
        <p:spPr>
          <a:xfrm>
            <a:off x="679768" y="355820"/>
            <a:ext cx="1432393" cy="486105"/>
          </a:xfrm>
          <a:prstGeom prst="rect">
            <a:avLst/>
          </a:prstGeom>
        </p:spPr>
      </p:pic>
    </p:spTree>
    <p:extLst>
      <p:ext uri="{BB962C8B-B14F-4D97-AF65-F5344CB8AC3E}">
        <p14:creationId xmlns:p14="http://schemas.microsoft.com/office/powerpoint/2010/main" val="419240594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dato 3"/>
          <p:cNvSpPr>
            <a:spLocks noGrp="1"/>
          </p:cNvSpPr>
          <p:nvPr>
            <p:ph type="dt" sz="quarter" idx="10"/>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11.02.2021</a:t>
            </a:fld>
            <a:endParaRPr lang="nb-NO" sz="900" dirty="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11"/>
          </p:nvPr>
        </p:nvSpPr>
        <p:spPr/>
        <p:txBody>
          <a:bodyPr/>
          <a:lstStyle/>
          <a:p>
            <a:endParaRPr lang="nb-NO" sz="900" dirty="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a:t>
            </a:fld>
            <a:endParaRPr lang="nb-NO" sz="900" dirty="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idx="13"/>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4365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smtClean="0"/>
              <a:t>Har </a:t>
            </a:r>
            <a:r>
              <a:rPr lang="nb-NO" b="0" dirty="0" smtClean="0"/>
              <a:t>vi samme </a:t>
            </a:r>
            <a:r>
              <a:rPr lang="nb-NO" b="0" dirty="0" err="1" smtClean="0"/>
              <a:t>målbilde</a:t>
            </a:r>
            <a:r>
              <a:rPr lang="nb-NO" b="0" dirty="0" smtClean="0"/>
              <a:t> for folkehelsearbeidet?</a:t>
            </a:r>
          </a:p>
          <a:p>
            <a:endParaRPr lang="nb-NO" b="0" dirty="0"/>
          </a:p>
        </p:txBody>
      </p:sp>
      <p:sp>
        <p:nvSpPr>
          <p:cNvPr id="4" name="Plassholder for lysbildenummer 3"/>
          <p:cNvSpPr>
            <a:spLocks noGrp="1"/>
          </p:cNvSpPr>
          <p:nvPr>
            <p:ph type="sldNum" sz="quarter" idx="10"/>
          </p:nvPr>
        </p:nvSpPr>
        <p:spPr/>
        <p:txBody>
          <a:bodyPr/>
          <a:lstStyle/>
          <a:p>
            <a:fld id="{A5235561-E197-4919-BC54-6B5F5EDD8062}" type="slidenum">
              <a:rPr lang="nb-NO" smtClean="0"/>
              <a:t>10</a:t>
            </a:fld>
            <a:endParaRPr lang="nb-NO"/>
          </a:p>
        </p:txBody>
      </p:sp>
    </p:spTree>
    <p:extLst>
      <p:ext uri="{BB962C8B-B14F-4D97-AF65-F5344CB8AC3E}">
        <p14:creationId xmlns:p14="http://schemas.microsoft.com/office/powerpoint/2010/main" val="871874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34938" y="1352550"/>
            <a:ext cx="6483350" cy="3648075"/>
          </a:xfrm>
        </p:spPr>
      </p:sp>
      <p:sp>
        <p:nvSpPr>
          <p:cNvPr id="3" name="Plassholder for notater 2"/>
          <p:cNvSpPr>
            <a:spLocks noGrp="1"/>
          </p:cNvSpPr>
          <p:nvPr>
            <p:ph type="body" idx="1"/>
          </p:nvPr>
        </p:nvSpPr>
        <p:spPr/>
        <p:txBody>
          <a:bodyPr/>
          <a:lstStyle/>
          <a:p>
            <a:r>
              <a:rPr lang="nb-NO" dirty="0" smtClean="0"/>
              <a:t>Vi vet hvor vi har bommet mest siste generasjon</a:t>
            </a:r>
            <a:endParaRPr lang="nb-NO" dirty="0"/>
          </a:p>
        </p:txBody>
      </p:sp>
      <p:sp>
        <p:nvSpPr>
          <p:cNvPr id="4" name="Plassholder for lysbildenummer 3"/>
          <p:cNvSpPr>
            <a:spLocks noGrp="1"/>
          </p:cNvSpPr>
          <p:nvPr>
            <p:ph type="sldNum" sz="quarter" idx="10"/>
          </p:nvPr>
        </p:nvSpPr>
        <p:spPr/>
        <p:txBody>
          <a:bodyPr/>
          <a:lstStyle/>
          <a:p>
            <a:fld id="{E32BC83B-646E-443D-8761-0FF9EB4FD352}" type="slidenum">
              <a:rPr lang="nb-NO" smtClean="0"/>
              <a:t>11</a:t>
            </a:fld>
            <a:endParaRPr lang="nb-NO"/>
          </a:p>
        </p:txBody>
      </p:sp>
    </p:spTree>
    <p:extLst>
      <p:ext uri="{BB962C8B-B14F-4D97-AF65-F5344CB8AC3E}">
        <p14:creationId xmlns:p14="http://schemas.microsoft.com/office/powerpoint/2010/main" val="3200963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kern="1200" baseline="0" dirty="0" smtClean="0">
                <a:solidFill>
                  <a:schemeClr val="tx1"/>
                </a:solidFill>
                <a:latin typeface="+mn-lt"/>
                <a:ea typeface="+mn-ea"/>
                <a:cs typeface="+mn-cs"/>
              </a:rPr>
              <a:t>Ved ulik fordeling av levekår, bomiljø, inntekt, marginalisering, kunnskap om risikofaktorer, teknologi, genetikk, miljø, tilgang til helsetjenester og valg av levevaner blir også helsen ulikt fordelt. Sosiale helseforskjeller som skyldes forhold samfunnet kan gjøre noe med bør reduseres så mye som mulig – mulighetene er mange.</a:t>
            </a:r>
            <a:endParaRPr lang="nb-NO" dirty="0"/>
          </a:p>
        </p:txBody>
      </p:sp>
      <p:sp>
        <p:nvSpPr>
          <p:cNvPr id="4" name="Plassholder for dato 3"/>
          <p:cNvSpPr>
            <a:spLocks noGrp="1"/>
          </p:cNvSpPr>
          <p:nvPr>
            <p:ph type="dt" sz="quarter" idx="10"/>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11.02.2021</a:t>
            </a:fld>
            <a:endParaRPr lang="nb-NO" sz="900" dirty="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11"/>
          </p:nvPr>
        </p:nvSpPr>
        <p:spPr/>
        <p:txBody>
          <a:bodyPr/>
          <a:lstStyle/>
          <a:p>
            <a:endParaRPr lang="nb-NO" sz="900" dirty="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12</a:t>
            </a:fld>
            <a:endParaRPr lang="nb-NO" sz="900" dirty="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idx="13"/>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1177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kern="1200" baseline="0" dirty="0" smtClean="0">
                <a:solidFill>
                  <a:schemeClr val="tx1"/>
                </a:solidFill>
                <a:latin typeface="+mn-lt"/>
                <a:ea typeface="+mn-ea"/>
                <a:cs typeface="+mn-cs"/>
              </a:rPr>
              <a:t>Veien til god helse er lett for noen, mer utfordrende for andre. Sosial ulikhet i helse kan forklares som gjennomgående og vedvarende forskjeller i livsbetingelser –fysiske, psykiske, sosiale og åndelige. Helsen i befolkningen formes av den </a:t>
            </a:r>
            <a:r>
              <a:rPr lang="nb-NO" sz="1200" b="1" i="0" u="none" strike="noStrike" kern="1200" baseline="0" dirty="0" smtClean="0">
                <a:solidFill>
                  <a:schemeClr val="tx1"/>
                </a:solidFill>
                <a:latin typeface="+mn-lt"/>
                <a:ea typeface="+mn-ea"/>
                <a:cs typeface="+mn-cs"/>
              </a:rPr>
              <a:t>ulike </a:t>
            </a:r>
            <a:r>
              <a:rPr lang="nb-NO" sz="1200" b="0" i="0" u="none" strike="noStrike" kern="1200" baseline="0" dirty="0" smtClean="0">
                <a:solidFill>
                  <a:schemeClr val="tx1"/>
                </a:solidFill>
                <a:latin typeface="+mn-lt"/>
                <a:ea typeface="+mn-ea"/>
                <a:cs typeface="+mn-cs"/>
              </a:rPr>
              <a:t>verden vi lever i. </a:t>
            </a:r>
            <a:endParaRPr lang="nb-NO" dirty="0"/>
          </a:p>
        </p:txBody>
      </p:sp>
      <p:sp>
        <p:nvSpPr>
          <p:cNvPr id="4" name="Plassholder for dato 3"/>
          <p:cNvSpPr>
            <a:spLocks noGrp="1"/>
          </p:cNvSpPr>
          <p:nvPr>
            <p:ph type="dt" sz="quarter" idx="10"/>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11.02.2021</a:t>
            </a:fld>
            <a:endParaRPr lang="nb-NO" sz="900" dirty="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11"/>
          </p:nvPr>
        </p:nvSpPr>
        <p:spPr/>
        <p:txBody>
          <a:bodyPr/>
          <a:lstStyle/>
          <a:p>
            <a:endParaRPr lang="nb-NO" sz="900" dirty="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13</a:t>
            </a:fld>
            <a:endParaRPr lang="nb-NO" sz="900" dirty="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idx="13"/>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01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dato 3"/>
          <p:cNvSpPr>
            <a:spLocks noGrp="1"/>
          </p:cNvSpPr>
          <p:nvPr>
            <p:ph type="dt" sz="quarter" idx="10"/>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11.02.2021</a:t>
            </a:fld>
            <a:endParaRPr lang="nb-NO" sz="900" dirty="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11"/>
          </p:nvPr>
        </p:nvSpPr>
        <p:spPr/>
        <p:txBody>
          <a:bodyPr/>
          <a:lstStyle/>
          <a:p>
            <a:endParaRPr lang="nb-NO" sz="900" dirty="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14</a:t>
            </a:fld>
            <a:endParaRPr lang="nb-NO" sz="900" dirty="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idx="13"/>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2636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18 101 svar – svarprosent ca. 85%. De harde fakta – andelen som</a:t>
            </a:r>
            <a:r>
              <a:rPr lang="nb-NO" baseline="0" dirty="0" smtClean="0"/>
              <a:t> har høyt psykisk symptomtrykk = 21%. </a:t>
            </a:r>
            <a:r>
              <a:rPr lang="nb-NO" baseline="0" dirty="0" smtClean="0"/>
              <a:t>Legg </a:t>
            </a:r>
            <a:r>
              <a:rPr lang="nb-NO" baseline="0" dirty="0" smtClean="0"/>
              <a:t>merke til at 2 av 3 har noen av disse symptomene ukentlig = helt </a:t>
            </a:r>
            <a:r>
              <a:rPr lang="nb-NO" baseline="0" dirty="0" smtClean="0"/>
              <a:t>NORMALT</a:t>
            </a:r>
            <a:endParaRPr lang="nb-NO" baseline="0" dirty="0" smtClean="0"/>
          </a:p>
          <a:p>
            <a:endParaRPr lang="nb-NO" dirty="0"/>
          </a:p>
        </p:txBody>
      </p:sp>
      <p:sp>
        <p:nvSpPr>
          <p:cNvPr id="4" name="Plassholder for dato 3"/>
          <p:cNvSpPr>
            <a:spLocks noGrp="1"/>
          </p:cNvSpPr>
          <p:nvPr>
            <p:ph type="dt" sz="quarter" idx="10"/>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11.02.2021</a:t>
            </a:fld>
            <a:endParaRPr lang="nb-NO" sz="900" dirty="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11"/>
          </p:nvPr>
        </p:nvSpPr>
        <p:spPr/>
        <p:txBody>
          <a:bodyPr/>
          <a:lstStyle/>
          <a:p>
            <a:endParaRPr lang="nb-NO" sz="900" dirty="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15</a:t>
            </a:fld>
            <a:endParaRPr lang="nb-NO" sz="900" dirty="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idx="13"/>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6123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Kan det</a:t>
            </a:r>
            <a:r>
              <a:rPr lang="nb-NO" b="1" baseline="0" dirty="0" smtClean="0"/>
              <a:t> finnes ting vi spør ungdommene om som vi ser øker eller reduserer andelen som har høyt symptomtrykk? Vennskap? Trygge voksne? ….</a:t>
            </a:r>
            <a:r>
              <a:rPr lang="nb-NO" b="0" baseline="0" dirty="0" smtClean="0"/>
              <a:t>kan vi kalle dette for </a:t>
            </a:r>
            <a:r>
              <a:rPr lang="nb-NO" b="1" dirty="0" smtClean="0"/>
              <a:t>«beskyttelsesfaktorer».  </a:t>
            </a:r>
            <a:r>
              <a:rPr lang="nb-NO" b="0" baseline="0" dirty="0" smtClean="0"/>
              <a:t> </a:t>
            </a:r>
            <a:endParaRPr lang="nb-NO" b="1" dirty="0"/>
          </a:p>
        </p:txBody>
      </p:sp>
      <p:sp>
        <p:nvSpPr>
          <p:cNvPr id="4" name="Plassholder for dato 3"/>
          <p:cNvSpPr>
            <a:spLocks noGrp="1"/>
          </p:cNvSpPr>
          <p:nvPr>
            <p:ph type="dt" sz="quarter" idx="10"/>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11.02.2021</a:t>
            </a:fld>
            <a:endParaRPr lang="nb-NO" sz="900" dirty="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11"/>
          </p:nvPr>
        </p:nvSpPr>
        <p:spPr/>
        <p:txBody>
          <a:bodyPr/>
          <a:lstStyle/>
          <a:p>
            <a:endParaRPr lang="nb-NO" sz="900" dirty="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16</a:t>
            </a:fld>
            <a:endParaRPr lang="nb-NO" sz="900" dirty="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idx="13"/>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1014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Hvordan tror du </a:t>
            </a:r>
            <a:r>
              <a:rPr lang="nb-NO" b="1" dirty="0" err="1" smtClean="0"/>
              <a:t>sosioøkonomi</a:t>
            </a:r>
            <a:r>
              <a:rPr lang="nb-NO" b="1" dirty="0" smtClean="0"/>
              <a:t> endrer tallene 57% - 27% og 7%? </a:t>
            </a:r>
            <a:r>
              <a:rPr lang="nb-NO" b="0" dirty="0" smtClean="0"/>
              <a:t>Hvis de deles</a:t>
            </a:r>
            <a:r>
              <a:rPr lang="nb-NO" b="0" baseline="0" dirty="0" smtClean="0"/>
              <a:t> i 5 kategorier i forhold til </a:t>
            </a:r>
            <a:r>
              <a:rPr lang="nb-NO" b="0" baseline="0" dirty="0" err="1" smtClean="0"/>
              <a:t>sosioøkonomi</a:t>
            </a:r>
            <a:r>
              <a:rPr lang="nb-NO" b="0" baseline="0" dirty="0" smtClean="0"/>
              <a:t>?</a:t>
            </a:r>
            <a:endParaRPr lang="nb-NO" b="1" dirty="0" smtClean="0"/>
          </a:p>
          <a:p>
            <a:r>
              <a:rPr lang="nb-NO" dirty="0" smtClean="0"/>
              <a:t>Meget</a:t>
            </a:r>
            <a:r>
              <a:rPr lang="nb-NO" baseline="0" dirty="0" smtClean="0"/>
              <a:t> l</a:t>
            </a:r>
            <a:r>
              <a:rPr lang="nb-NO" dirty="0" smtClean="0"/>
              <a:t>av beskyttelse = 7%; lav beskyttelse = 31%; høy beskyttelse = 28%; meget høy</a:t>
            </a:r>
            <a:r>
              <a:rPr lang="nb-NO" baseline="0" dirty="0" smtClean="0"/>
              <a:t> beskyttelse = 34%</a:t>
            </a:r>
            <a:endParaRPr lang="nb-NO" dirty="0"/>
          </a:p>
        </p:txBody>
      </p:sp>
      <p:sp>
        <p:nvSpPr>
          <p:cNvPr id="4" name="Plassholder for lysbildenummer 3"/>
          <p:cNvSpPr>
            <a:spLocks noGrp="1"/>
          </p:cNvSpPr>
          <p:nvPr>
            <p:ph type="sldNum" sz="quarter" idx="10"/>
          </p:nvPr>
        </p:nvSpPr>
        <p:spPr/>
        <p:txBody>
          <a:bodyPr/>
          <a:lstStyle/>
          <a:p>
            <a:fld id="{38E00B1B-BB1E-4C09-B6AE-0BAAC12254FB}" type="slidenum">
              <a:rPr lang="nb-NO" smtClean="0"/>
              <a:t>17</a:t>
            </a:fld>
            <a:endParaRPr lang="nb-NO"/>
          </a:p>
        </p:txBody>
      </p:sp>
    </p:spTree>
    <p:extLst>
      <p:ext uri="{BB962C8B-B14F-4D97-AF65-F5344CB8AC3E}">
        <p14:creationId xmlns:p14="http://schemas.microsoft.com/office/powerpoint/2010/main" val="403030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Ingen gradient. ENORME forskjeller mellom gruppene. Det er ikke sosial klasse i seg selv som skaper ulikhetene, men at disse beskyttelsesfaktorene er ulikt fordelt. </a:t>
            </a:r>
            <a:r>
              <a:rPr lang="nb-NO" b="1" dirty="0" smtClean="0"/>
              <a:t>Beskyttelsesfaktorene trumfer sosioøkonomisk status.</a:t>
            </a:r>
            <a:endParaRPr lang="nb-NO" dirty="0"/>
          </a:p>
        </p:txBody>
      </p:sp>
      <p:sp>
        <p:nvSpPr>
          <p:cNvPr id="4" name="Plassholder for dato 3"/>
          <p:cNvSpPr>
            <a:spLocks noGrp="1"/>
          </p:cNvSpPr>
          <p:nvPr>
            <p:ph type="dt" sz="quarter" idx="10"/>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11.02.2021</a:t>
            </a:fld>
            <a:endParaRPr lang="nb-NO" sz="900" dirty="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11"/>
          </p:nvPr>
        </p:nvSpPr>
        <p:spPr/>
        <p:txBody>
          <a:bodyPr/>
          <a:lstStyle/>
          <a:p>
            <a:endParaRPr lang="nb-NO" sz="900" dirty="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18</a:t>
            </a:fld>
            <a:endParaRPr lang="nb-NO" sz="900" dirty="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idx="13"/>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1683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Det</a:t>
            </a:r>
            <a:r>
              <a:rPr lang="nb-NO" b="1" baseline="0" dirty="0" smtClean="0"/>
              <a:t> er disse faktorene som er skjevt fordelt etter utdanningsnivå – som forklarer SVÆRT ulike andeler med psykisk symptomtrykk.</a:t>
            </a:r>
          </a:p>
        </p:txBody>
      </p:sp>
      <p:sp>
        <p:nvSpPr>
          <p:cNvPr id="4" name="Plassholder for dato 3"/>
          <p:cNvSpPr>
            <a:spLocks noGrp="1"/>
          </p:cNvSpPr>
          <p:nvPr>
            <p:ph type="dt" sz="quarter" idx="10"/>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11.02.2021</a:t>
            </a:fld>
            <a:endParaRPr lang="nb-NO" sz="900" dirty="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11"/>
          </p:nvPr>
        </p:nvSpPr>
        <p:spPr/>
        <p:txBody>
          <a:bodyPr/>
          <a:lstStyle/>
          <a:p>
            <a:endParaRPr lang="nb-NO" sz="900" dirty="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19</a:t>
            </a:fld>
            <a:endParaRPr lang="nb-NO" sz="900" dirty="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idx="13"/>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7646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1) Dvs. kastet viktig, kunnskapsbasert vitenskap </a:t>
            </a:r>
            <a:r>
              <a:rPr lang="nb-NO" sz="1200" b="1" kern="1200" dirty="0" smtClean="0">
                <a:solidFill>
                  <a:schemeClr val="tx1"/>
                </a:solidFill>
                <a:effectLst/>
                <a:latin typeface="+mn-lt"/>
                <a:ea typeface="+mn-ea"/>
                <a:cs typeface="+mn-cs"/>
              </a:rPr>
              <a:t>på sjøen </a:t>
            </a:r>
            <a:r>
              <a:rPr lang="nb-NO" sz="1200" kern="1200" dirty="0" smtClean="0">
                <a:solidFill>
                  <a:schemeClr val="tx1"/>
                </a:solidFill>
                <a:effectLst/>
                <a:latin typeface="+mn-lt"/>
                <a:ea typeface="+mn-ea"/>
                <a:cs typeface="+mn-cs"/>
              </a:rPr>
              <a:t>eller lagt det </a:t>
            </a:r>
            <a:r>
              <a:rPr lang="nb-NO" sz="1200" b="1" kern="1200" dirty="0" smtClean="0">
                <a:solidFill>
                  <a:schemeClr val="tx1"/>
                </a:solidFill>
                <a:effectLst/>
                <a:latin typeface="+mn-lt"/>
                <a:ea typeface="+mn-ea"/>
                <a:cs typeface="+mn-cs"/>
              </a:rPr>
              <a:t>i en skuff</a:t>
            </a:r>
            <a:r>
              <a:rPr lang="nb-NO" sz="1200" kern="1200" dirty="0" smtClean="0">
                <a:solidFill>
                  <a:schemeClr val="tx1"/>
                </a:solidFill>
                <a:effectLst/>
                <a:latin typeface="+mn-lt"/>
                <a:ea typeface="+mn-ea"/>
                <a:cs typeface="+mn-cs"/>
              </a:rPr>
              <a:t>, og hatt ansatte som har </a:t>
            </a:r>
            <a:r>
              <a:rPr lang="nb-NO" sz="1200" b="1" kern="1200" dirty="0" smtClean="0">
                <a:solidFill>
                  <a:schemeClr val="tx1"/>
                </a:solidFill>
                <a:effectLst/>
                <a:latin typeface="+mn-lt"/>
                <a:ea typeface="+mn-ea"/>
                <a:cs typeface="+mn-cs"/>
              </a:rPr>
              <a:t>jobbet i blinde (synsemetoden) </a:t>
            </a:r>
            <a:r>
              <a:rPr lang="nb-NO" sz="1200" kern="1200" dirty="0" smtClean="0">
                <a:solidFill>
                  <a:schemeClr val="tx1"/>
                </a:solidFill>
                <a:effectLst/>
                <a:latin typeface="+mn-lt"/>
                <a:ea typeface="+mn-ea"/>
                <a:cs typeface="+mn-cs"/>
              </a:rPr>
              <a:t>og jobbet </a:t>
            </a:r>
            <a:r>
              <a:rPr lang="nb-NO" sz="1200" b="1" kern="1200" dirty="0" smtClean="0">
                <a:solidFill>
                  <a:schemeClr val="tx1"/>
                </a:solidFill>
                <a:effectLst/>
                <a:latin typeface="+mn-lt"/>
                <a:ea typeface="+mn-ea"/>
                <a:cs typeface="+mn-cs"/>
              </a:rPr>
              <a:t>i hver sin retning</a:t>
            </a:r>
            <a:r>
              <a:rPr lang="nb-NO" sz="1200" kern="1200" dirty="0" smtClean="0">
                <a:solidFill>
                  <a:schemeClr val="tx1"/>
                </a:solidFill>
                <a:effectLst/>
                <a:latin typeface="+mn-lt"/>
                <a:ea typeface="+mn-ea"/>
                <a:cs typeface="+mn-cs"/>
              </a:rPr>
              <a:t>?  2) Her ser vi </a:t>
            </a:r>
            <a:r>
              <a:rPr lang="nb-NO" sz="1200" b="1" kern="1200" dirty="0" smtClean="0">
                <a:solidFill>
                  <a:schemeClr val="tx1"/>
                </a:solidFill>
                <a:effectLst/>
                <a:latin typeface="+mn-lt"/>
                <a:ea typeface="+mn-ea"/>
                <a:cs typeface="+mn-cs"/>
              </a:rPr>
              <a:t>kunnskapsbasert, systematisk jobbing mot samme mål</a:t>
            </a:r>
            <a:r>
              <a:rPr lang="nb-NO" sz="1200" kern="1200" dirty="0" smtClean="0">
                <a:solidFill>
                  <a:schemeClr val="tx1"/>
                </a:solidFill>
                <a:effectLst/>
                <a:latin typeface="+mn-lt"/>
                <a:ea typeface="+mn-ea"/>
                <a:cs typeface="+mn-cs"/>
              </a:rPr>
              <a:t>. </a:t>
            </a:r>
          </a:p>
          <a:p>
            <a:endParaRPr lang="nb-NO" dirty="0"/>
          </a:p>
        </p:txBody>
      </p:sp>
      <p:sp>
        <p:nvSpPr>
          <p:cNvPr id="4" name="Plassholder for dato 3"/>
          <p:cNvSpPr>
            <a:spLocks noGrp="1"/>
          </p:cNvSpPr>
          <p:nvPr>
            <p:ph type="dt" sz="quarter" idx="10"/>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11.02.2021</a:t>
            </a:fld>
            <a:endParaRPr lang="nb-NO" sz="900" dirty="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11"/>
          </p:nvPr>
        </p:nvSpPr>
        <p:spPr/>
        <p:txBody>
          <a:bodyPr/>
          <a:lstStyle/>
          <a:p>
            <a:endParaRPr lang="nb-NO" sz="900" dirty="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2</a:t>
            </a:fld>
            <a:endParaRPr lang="nb-NO" sz="900" dirty="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idx="13"/>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235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To </a:t>
            </a:r>
            <a:r>
              <a:rPr lang="nb-NO" dirty="0" smtClean="0"/>
              <a:t>viktige budskap: andelen som tester hasj og</a:t>
            </a:r>
            <a:r>
              <a:rPr lang="nb-NO" baseline="0" dirty="0" smtClean="0"/>
              <a:t> annen rus betydelig forskjellig – og hvordan det går betydelig forskjellig. </a:t>
            </a:r>
            <a:r>
              <a:rPr lang="nb-NO" b="1" baseline="0" dirty="0" smtClean="0"/>
              <a:t>NB: familiebeskyttelsesfaktorene trolig MARKØRER på et annet foreldreskap. </a:t>
            </a:r>
            <a:r>
              <a:rPr lang="nb-NO" b="0" baseline="0" dirty="0" smtClean="0"/>
              <a:t>Ser dere hva som er farlig?</a:t>
            </a:r>
            <a:endParaRPr lang="nb-NO" b="1" dirty="0"/>
          </a:p>
        </p:txBody>
      </p:sp>
      <p:sp>
        <p:nvSpPr>
          <p:cNvPr id="4" name="Plassholder for dato 3"/>
          <p:cNvSpPr>
            <a:spLocks noGrp="1"/>
          </p:cNvSpPr>
          <p:nvPr>
            <p:ph type="dt" sz="quarter" idx="10"/>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11.02.2021</a:t>
            </a:fld>
            <a:endParaRPr lang="nb-NO" sz="900" dirty="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11"/>
          </p:nvPr>
        </p:nvSpPr>
        <p:spPr/>
        <p:txBody>
          <a:bodyPr/>
          <a:lstStyle/>
          <a:p>
            <a:endParaRPr lang="nb-NO" sz="900" dirty="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20</a:t>
            </a:fld>
            <a:endParaRPr lang="nb-NO" sz="900" dirty="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idx="13"/>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7026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dato 3"/>
          <p:cNvSpPr>
            <a:spLocks noGrp="1"/>
          </p:cNvSpPr>
          <p:nvPr>
            <p:ph type="dt" sz="quarter" idx="10"/>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11.02.2021</a:t>
            </a:fld>
            <a:endParaRPr lang="nb-NO" sz="900" dirty="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11"/>
          </p:nvPr>
        </p:nvSpPr>
        <p:spPr/>
        <p:txBody>
          <a:bodyPr/>
          <a:lstStyle/>
          <a:p>
            <a:endParaRPr lang="nb-NO" sz="900" dirty="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21</a:t>
            </a:fld>
            <a:endParaRPr lang="nb-NO" sz="900" dirty="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idx="13"/>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0351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A51052-9B96-4994-AF70-8CE742F0DB3E}" type="slidenum">
              <a:rPr lang="nb-NO" altLang="nb-NO"/>
              <a:pPr/>
              <a:t>22</a:t>
            </a:fld>
            <a:endParaRPr lang="nb-NO" altLang="nb-NO"/>
          </a:p>
        </p:txBody>
      </p:sp>
      <p:sp>
        <p:nvSpPr>
          <p:cNvPr id="764930" name="Rectangle 2"/>
          <p:cNvSpPr>
            <a:spLocks noGrp="1" noRot="1" noChangeAspect="1" noChangeArrowheads="1" noTextEdit="1"/>
          </p:cNvSpPr>
          <p:nvPr>
            <p:ph type="sldImg"/>
          </p:nvPr>
        </p:nvSpPr>
        <p:spPr>
          <a:xfrm>
            <a:off x="88900" y="744538"/>
            <a:ext cx="6619875" cy="3724275"/>
          </a:xfrm>
          <a:ln/>
        </p:spPr>
      </p:sp>
      <p:sp>
        <p:nvSpPr>
          <p:cNvPr id="764931" name="Rectangle 3"/>
          <p:cNvSpPr>
            <a:spLocks noGrp="1" noChangeArrowheads="1"/>
          </p:cNvSpPr>
          <p:nvPr>
            <p:ph type="body" idx="1"/>
          </p:nvPr>
        </p:nvSpPr>
        <p:spPr>
          <a:xfrm>
            <a:off x="905184" y="4713360"/>
            <a:ext cx="4987310" cy="4468984"/>
          </a:xfrm>
        </p:spPr>
        <p:txBody>
          <a:bodyPr/>
          <a:lstStyle/>
          <a:p>
            <a:r>
              <a:rPr lang="nb-NO" altLang="nb-NO" sz="1200" dirty="0" smtClean="0"/>
              <a:t>En av grunnene til at vi bommer på ulikhetsdimensjonen er at vi er for opptatt av faktorene lengst til høyre – og da på individnivå</a:t>
            </a:r>
            <a:endParaRPr lang="nb-NO" altLang="nb-NO" sz="1200" dirty="0"/>
          </a:p>
        </p:txBody>
      </p:sp>
    </p:spTree>
    <p:extLst>
      <p:ext uri="{BB962C8B-B14F-4D97-AF65-F5344CB8AC3E}">
        <p14:creationId xmlns:p14="http://schemas.microsoft.com/office/powerpoint/2010/main" val="978805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Tror vi på denne modellen så vil vi</a:t>
            </a:r>
            <a:r>
              <a:rPr lang="nb-NO" baseline="0" dirty="0" smtClean="0"/>
              <a:t> i liten grad satse på individrettede tiltak – og i stor grad satse på strukturelle, universelle tiltak. </a:t>
            </a:r>
            <a:endParaRPr lang="nb-NO" dirty="0"/>
          </a:p>
        </p:txBody>
      </p:sp>
      <p:sp>
        <p:nvSpPr>
          <p:cNvPr id="4" name="Plassholder for lysbildenummer 3"/>
          <p:cNvSpPr>
            <a:spLocks noGrp="1"/>
          </p:cNvSpPr>
          <p:nvPr>
            <p:ph type="sldNum" sz="quarter" idx="10"/>
          </p:nvPr>
        </p:nvSpPr>
        <p:spPr/>
        <p:txBody>
          <a:bodyPr/>
          <a:lstStyle/>
          <a:p>
            <a:fld id="{5D173622-B049-4536-9EC1-A6E8E976C222}" type="slidenum">
              <a:rPr lang="nb-NO" smtClean="0"/>
              <a:t>23</a:t>
            </a:fld>
            <a:endParaRPr lang="nb-NO"/>
          </a:p>
        </p:txBody>
      </p:sp>
    </p:spTree>
    <p:extLst>
      <p:ext uri="{BB962C8B-B14F-4D97-AF65-F5344CB8AC3E}">
        <p14:creationId xmlns:p14="http://schemas.microsoft.com/office/powerpoint/2010/main" val="3378982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11.02.2021</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20909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600" dirty="0" smtClean="0"/>
              <a:t>Kolesterol som eksempel</a:t>
            </a:r>
            <a:endParaRPr lang="nb-NO" sz="1600" dirty="0"/>
          </a:p>
        </p:txBody>
      </p:sp>
      <p:sp>
        <p:nvSpPr>
          <p:cNvPr id="4" name="Plassholder for lysbildenummer 3"/>
          <p:cNvSpPr>
            <a:spLocks noGrp="1"/>
          </p:cNvSpPr>
          <p:nvPr>
            <p:ph type="sldNum" sz="quarter" idx="10"/>
          </p:nvPr>
        </p:nvSpPr>
        <p:spPr/>
        <p:txBody>
          <a:bodyPr/>
          <a:lstStyle/>
          <a:p>
            <a:fld id="{A5235561-E197-4919-BC54-6B5F5EDD8062}" type="slidenum">
              <a:rPr lang="nb-NO" smtClean="0"/>
              <a:t>25</a:t>
            </a:fld>
            <a:endParaRPr lang="nb-NO"/>
          </a:p>
        </p:txBody>
      </p:sp>
    </p:spTree>
    <p:extLst>
      <p:ext uri="{BB962C8B-B14F-4D97-AF65-F5344CB8AC3E}">
        <p14:creationId xmlns:p14="http://schemas.microsoft.com/office/powerpoint/2010/main" val="2475102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96CACEE-A41B-42A9-B955-24026DB1ABEC}" type="slidenum">
              <a:rPr lang="nb-NO" smtClean="0"/>
              <a:t>26</a:t>
            </a:fld>
            <a:endParaRPr lang="nb-NO"/>
          </a:p>
        </p:txBody>
      </p:sp>
    </p:spTree>
    <p:extLst>
      <p:ext uri="{BB962C8B-B14F-4D97-AF65-F5344CB8AC3E}">
        <p14:creationId xmlns:p14="http://schemas.microsoft.com/office/powerpoint/2010/main" val="894364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600" dirty="0" smtClean="0"/>
              <a:t>Dette er ikke noe dere kan velge om dere vil tro på. Vi vet nå at det er slik det er. Men </a:t>
            </a:r>
            <a:r>
              <a:rPr lang="nb-NO" sz="1600" b="1" dirty="0" smtClean="0"/>
              <a:t>det er et paradoks</a:t>
            </a:r>
            <a:r>
              <a:rPr lang="nb-NO" sz="1600" dirty="0" smtClean="0"/>
              <a:t>, det kalles for </a:t>
            </a:r>
            <a:r>
              <a:rPr lang="nb-NO" sz="1600" b="1" dirty="0" smtClean="0"/>
              <a:t>forebyggingsparadokset.</a:t>
            </a:r>
            <a:endParaRPr lang="nb-NO" sz="1600" b="1" dirty="0"/>
          </a:p>
        </p:txBody>
      </p:sp>
      <p:sp>
        <p:nvSpPr>
          <p:cNvPr id="4" name="Plassholder for lysbildenummer 3"/>
          <p:cNvSpPr>
            <a:spLocks noGrp="1"/>
          </p:cNvSpPr>
          <p:nvPr>
            <p:ph type="sldNum" sz="quarter" idx="10"/>
          </p:nvPr>
        </p:nvSpPr>
        <p:spPr/>
        <p:txBody>
          <a:bodyPr/>
          <a:lstStyle/>
          <a:p>
            <a:fld id="{A5235561-E197-4919-BC54-6B5F5EDD8062}" type="slidenum">
              <a:rPr lang="nb-NO" smtClean="0"/>
              <a:t>27</a:t>
            </a:fld>
            <a:endParaRPr lang="nb-NO"/>
          </a:p>
        </p:txBody>
      </p:sp>
    </p:spTree>
    <p:extLst>
      <p:ext uri="{BB962C8B-B14F-4D97-AF65-F5344CB8AC3E}">
        <p14:creationId xmlns:p14="http://schemas.microsoft.com/office/powerpoint/2010/main" val="10084650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600" b="1" dirty="0" smtClean="0"/>
              <a:t>Utfordrer</a:t>
            </a:r>
            <a:r>
              <a:rPr lang="nb-NO" sz="1600" b="1" baseline="0" dirty="0" smtClean="0"/>
              <a:t> alle yrkesgrupper: helsesykepleiere, lærere, </a:t>
            </a:r>
            <a:r>
              <a:rPr lang="nb-NO" sz="1600" baseline="0" dirty="0" smtClean="0"/>
              <a:t>……. Og ikke minst administrativ ledelse, politikere, samfunnsplanleggere</a:t>
            </a:r>
            <a:r>
              <a:rPr lang="nb-NO" sz="1600" baseline="0" dirty="0" smtClean="0"/>
              <a:t>. I </a:t>
            </a:r>
            <a:r>
              <a:rPr lang="nb-NO" sz="1600" baseline="0" dirty="0" smtClean="0"/>
              <a:t>tillegg til at effekten er størst så </a:t>
            </a:r>
            <a:r>
              <a:rPr lang="nb-NO" sz="1600" b="1" baseline="0" dirty="0" smtClean="0"/>
              <a:t>unngås i tillegg stigmatisering</a:t>
            </a:r>
            <a:endParaRPr lang="nb-NO" sz="1600" b="1" dirty="0"/>
          </a:p>
        </p:txBody>
      </p:sp>
      <p:sp>
        <p:nvSpPr>
          <p:cNvPr id="4" name="Plassholder for lysbildenummer 3"/>
          <p:cNvSpPr>
            <a:spLocks noGrp="1"/>
          </p:cNvSpPr>
          <p:nvPr>
            <p:ph type="sldNum" sz="quarter" idx="10"/>
          </p:nvPr>
        </p:nvSpPr>
        <p:spPr/>
        <p:txBody>
          <a:bodyPr/>
          <a:lstStyle/>
          <a:p>
            <a:fld id="{A5235561-E197-4919-BC54-6B5F5EDD8062}" type="slidenum">
              <a:rPr lang="nb-NO" smtClean="0"/>
              <a:t>28</a:t>
            </a:fld>
            <a:endParaRPr lang="nb-NO"/>
          </a:p>
        </p:txBody>
      </p:sp>
    </p:spTree>
    <p:extLst>
      <p:ext uri="{BB962C8B-B14F-4D97-AF65-F5344CB8AC3E}">
        <p14:creationId xmlns:p14="http://schemas.microsoft.com/office/powerpoint/2010/main" val="2549017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600" dirty="0" smtClean="0"/>
              <a:t>Høyrisikostrategi</a:t>
            </a:r>
            <a:r>
              <a:rPr lang="nb-NO" sz="1600" baseline="0" dirty="0" smtClean="0"/>
              <a:t> er effektivt for de som berøres av tiltaket, men har ikke potensiale til å løfte Agders levekår.</a:t>
            </a:r>
            <a:endParaRPr lang="nb-NO" sz="1600" dirty="0"/>
          </a:p>
        </p:txBody>
      </p:sp>
      <p:sp>
        <p:nvSpPr>
          <p:cNvPr id="4" name="Plassholder for lysbildenummer 3"/>
          <p:cNvSpPr>
            <a:spLocks noGrp="1"/>
          </p:cNvSpPr>
          <p:nvPr>
            <p:ph type="sldNum" sz="quarter" idx="10"/>
          </p:nvPr>
        </p:nvSpPr>
        <p:spPr/>
        <p:txBody>
          <a:bodyPr/>
          <a:lstStyle/>
          <a:p>
            <a:fld id="{A5235561-E197-4919-BC54-6B5F5EDD8062}" type="slidenum">
              <a:rPr lang="nb-NO" smtClean="0"/>
              <a:t>29</a:t>
            </a:fld>
            <a:endParaRPr lang="nb-NO"/>
          </a:p>
        </p:txBody>
      </p:sp>
    </p:spTree>
    <p:extLst>
      <p:ext uri="{BB962C8B-B14F-4D97-AF65-F5344CB8AC3E}">
        <p14:creationId xmlns:p14="http://schemas.microsoft.com/office/powerpoint/2010/main" val="24945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Er </a:t>
            </a:r>
            <a:r>
              <a:rPr lang="nb-NO" dirty="0" smtClean="0"/>
              <a:t>problemet å finne de gule – eller at vi ikke helt vet hvordan vi best hjelper alle de gule vi ser?</a:t>
            </a:r>
            <a:endParaRPr lang="nb-NO" dirty="0"/>
          </a:p>
        </p:txBody>
      </p:sp>
      <p:sp>
        <p:nvSpPr>
          <p:cNvPr id="4" name="Plassholder for dato 3"/>
          <p:cNvSpPr>
            <a:spLocks noGrp="1"/>
          </p:cNvSpPr>
          <p:nvPr>
            <p:ph type="dt" sz="quarter" idx="10"/>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11.02.2021</a:t>
            </a:fld>
            <a:endParaRPr lang="nb-NO" sz="900" dirty="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11"/>
          </p:nvPr>
        </p:nvSpPr>
        <p:spPr/>
        <p:txBody>
          <a:bodyPr/>
          <a:lstStyle/>
          <a:p>
            <a:endParaRPr lang="nb-NO" sz="900" dirty="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3</a:t>
            </a:fld>
            <a:endParaRPr lang="nb-NO" sz="900" dirty="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idx="13"/>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083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Svært mange ulike arenaer vi kan jobbe på for å sikre flere mer beskyttelse. Alkoholbruken er økt 40% siden OL på Lillehammer fordi samfunnet har lagt til rette for det. Fedme er blitt</a:t>
            </a:r>
            <a:r>
              <a:rPr lang="nb-NO" baseline="0" dirty="0" smtClean="0"/>
              <a:t> et stort problem fordi samfunnet har endret seg – vil vi ha mindre fedme eller alkoholskader må vi slutte med individuell tilnærming og se på strukturene.</a:t>
            </a:r>
            <a:endParaRPr lang="nb-NO" dirty="0"/>
          </a:p>
        </p:txBody>
      </p:sp>
      <p:sp>
        <p:nvSpPr>
          <p:cNvPr id="4" name="Plassholder for lysbildenummer 3"/>
          <p:cNvSpPr>
            <a:spLocks noGrp="1"/>
          </p:cNvSpPr>
          <p:nvPr>
            <p:ph type="sldNum" sz="quarter" idx="10"/>
          </p:nvPr>
        </p:nvSpPr>
        <p:spPr/>
        <p:txBody>
          <a:bodyPr/>
          <a:lstStyle/>
          <a:p>
            <a:fld id="{5D173622-B049-4536-9EC1-A6E8E976C222}" type="slidenum">
              <a:rPr lang="nb-NO" smtClean="0"/>
              <a:t>30</a:t>
            </a:fld>
            <a:endParaRPr lang="nb-NO"/>
          </a:p>
        </p:txBody>
      </p:sp>
    </p:spTree>
    <p:extLst>
      <p:ext uri="{BB962C8B-B14F-4D97-AF65-F5344CB8AC3E}">
        <p14:creationId xmlns:p14="http://schemas.microsoft.com/office/powerpoint/2010/main" val="303229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Samhandlingsarenaene</a:t>
            </a:r>
            <a:r>
              <a:rPr lang="nb-NO" baseline="0" dirty="0" smtClean="0"/>
              <a:t> «kastet i luften» høsten 2019 – er nylig landet</a:t>
            </a:r>
            <a:endParaRPr lang="nb-NO" dirty="0"/>
          </a:p>
        </p:txBody>
      </p:sp>
      <p:sp>
        <p:nvSpPr>
          <p:cNvPr id="4" name="Plassholder for dato 3"/>
          <p:cNvSpPr>
            <a:spLocks noGrp="1"/>
          </p:cNvSpPr>
          <p:nvPr>
            <p:ph type="dt" sz="quarter" idx="10"/>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11.02.2021</a:t>
            </a:fld>
            <a:endParaRPr lang="nb-NO" sz="900" dirty="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11"/>
          </p:nvPr>
        </p:nvSpPr>
        <p:spPr/>
        <p:txBody>
          <a:bodyPr/>
          <a:lstStyle/>
          <a:p>
            <a:endParaRPr lang="nb-NO" sz="900" dirty="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31</a:t>
            </a:fld>
            <a:endParaRPr lang="nb-NO" sz="900" dirty="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idx="13"/>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0239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solidFill>
                  <a:schemeClr val="bg1"/>
                </a:solidFill>
              </a:rPr>
              <a:t>Å møtes på likefot, bringe til torgs, etablere felles forståelse og i felleskap definere problemstillingen. </a:t>
            </a:r>
            <a:r>
              <a:rPr lang="nb-NO" sz="1200" b="0" i="0" kern="1200" baseline="0" dirty="0" smtClean="0">
                <a:solidFill>
                  <a:schemeClr val="tx1"/>
                </a:solidFill>
                <a:effectLst/>
                <a:latin typeface="+mn-lt"/>
                <a:ea typeface="+mn-ea"/>
                <a:cs typeface="+mn-cs"/>
              </a:rPr>
              <a:t>Nytt forum </a:t>
            </a:r>
            <a:r>
              <a:rPr lang="nb-NO" dirty="0" smtClean="0">
                <a:latin typeface="Segoe UI" panose="020B0502040204020203" pitchFamily="34" charset="0"/>
              </a:rPr>
              <a:t>er tenkt som arena for </a:t>
            </a:r>
            <a:r>
              <a:rPr lang="nb-NO" dirty="0" err="1" smtClean="0">
                <a:latin typeface="Segoe UI" panose="020B0502040204020203" pitchFamily="34" charset="0"/>
              </a:rPr>
              <a:t>samskaping</a:t>
            </a:r>
            <a:r>
              <a:rPr lang="nb-NO" dirty="0" smtClean="0">
                <a:latin typeface="Segoe UI" panose="020B0502040204020203" pitchFamily="34" charset="0"/>
              </a:rPr>
              <a:t> mellom kommuner, frivillig sektor og næringsliv.</a:t>
            </a:r>
            <a:r>
              <a:rPr lang="nb-NO" baseline="0" dirty="0" smtClean="0">
                <a:latin typeface="Segoe UI" panose="020B0502040204020203" pitchFamily="34" charset="0"/>
              </a:rPr>
              <a:t> Vi må bygge en </a:t>
            </a:r>
            <a:r>
              <a:rPr lang="nb-NO" b="1" baseline="0" dirty="0" smtClean="0">
                <a:latin typeface="Segoe UI" panose="020B0502040204020203" pitchFamily="34" charset="0"/>
              </a:rPr>
              <a:t>felles grunnmur </a:t>
            </a:r>
            <a:r>
              <a:rPr lang="nb-NO" b="0" baseline="0" dirty="0" smtClean="0">
                <a:latin typeface="Segoe UI" panose="020B0502040204020203" pitchFamily="34" charset="0"/>
              </a:rPr>
              <a:t>som holder like lenge som det vi ser på bildet</a:t>
            </a:r>
            <a:endParaRPr lang="nb-NO" b="1" dirty="0"/>
          </a:p>
        </p:txBody>
      </p:sp>
      <p:sp>
        <p:nvSpPr>
          <p:cNvPr id="4" name="Plassholder for dato 3"/>
          <p:cNvSpPr>
            <a:spLocks noGrp="1"/>
          </p:cNvSpPr>
          <p:nvPr>
            <p:ph type="dt" sz="quarter" idx="10"/>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11.02.2021</a:t>
            </a:fld>
            <a:endParaRPr lang="nb-NO" sz="900" dirty="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11"/>
          </p:nvPr>
        </p:nvSpPr>
        <p:spPr/>
        <p:txBody>
          <a:bodyPr/>
          <a:lstStyle/>
          <a:p>
            <a:endParaRPr lang="nb-NO" sz="900" dirty="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32</a:t>
            </a:fld>
            <a:endParaRPr lang="nb-NO" sz="900" dirty="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idx="13"/>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4908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aceb5446a2_0_20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aceb5446a2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87521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2d8f710d6_0_6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2d8f710d6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endParaRPr/>
          </a:p>
        </p:txBody>
      </p:sp>
    </p:spTree>
    <p:extLst>
      <p:ext uri="{BB962C8B-B14F-4D97-AF65-F5344CB8AC3E}">
        <p14:creationId xmlns:p14="http://schemas.microsoft.com/office/powerpoint/2010/main" val="26070602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Hva </a:t>
            </a:r>
            <a:r>
              <a:rPr lang="nb-NO" baseline="0" dirty="0"/>
              <a:t>betyr det å understøtte? </a:t>
            </a:r>
            <a:r>
              <a:rPr lang="nb-NO" baseline="0" dirty="0" smtClean="0"/>
              <a:t>Oversiktsarbeidet – felles indikatorsett. Pådriver </a:t>
            </a:r>
            <a:r>
              <a:rPr lang="nb-NO" baseline="0" dirty="0"/>
              <a:t>for </a:t>
            </a:r>
            <a:r>
              <a:rPr lang="nb-NO" baseline="0" dirty="0" smtClean="0"/>
              <a:t>– OHOI-prinsippet (bruke kompetansesentre</a:t>
            </a:r>
            <a:r>
              <a:rPr lang="nb-NO" baseline="0" dirty="0"/>
              <a:t>, akademia, </a:t>
            </a:r>
            <a:r>
              <a:rPr lang="nb-NO" baseline="0" dirty="0" smtClean="0"/>
              <a:t>næringslivet, kommuner, FK). Ønskes samordning / OHOI? </a:t>
            </a:r>
            <a:endParaRPr lang="nb-NO" dirty="0" smtClean="0"/>
          </a:p>
          <a:p>
            <a:endParaRPr lang="nb-NO" baseline="0" dirty="0"/>
          </a:p>
          <a:p>
            <a:endParaRPr lang="nb-NO" dirty="0"/>
          </a:p>
        </p:txBody>
      </p:sp>
      <p:sp>
        <p:nvSpPr>
          <p:cNvPr id="4" name="Plassholder for dato 3"/>
          <p:cNvSpPr>
            <a:spLocks noGrp="1"/>
          </p:cNvSpPr>
          <p:nvPr>
            <p:ph type="dt" sz="quarter" idx="10"/>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11.02.2021</a:t>
            </a:fld>
            <a:endParaRPr lang="nb-NO" sz="90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11"/>
          </p:nvPr>
        </p:nvSpPr>
        <p:spPr/>
        <p:txBody>
          <a:bodyPr/>
          <a:lstStyle/>
          <a:p>
            <a:endParaRPr lang="nb-NO" sz="90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35</a:t>
            </a:fld>
            <a:endParaRPr lang="nb-NO" sz="90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idx="13"/>
          </p:nvPr>
        </p:nvSpPr>
        <p:spPr/>
        <p:txBody>
          <a:bodyPr/>
          <a:lstStyle/>
          <a:p>
            <a:endParaRPr lang="nb-NO" sz="11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57708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smtClean="0"/>
              <a:t>Norge: 2020=4,0 – 2040=2,5 – 2050= 2,2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dirty="0" smtClean="0"/>
          </a:p>
        </p:txBody>
      </p:sp>
      <p:sp>
        <p:nvSpPr>
          <p:cNvPr id="4" name="Plassholder for dato 3"/>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11.02.2021</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802379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Holdningskampanjer</a:t>
            </a:r>
            <a:r>
              <a:rPr lang="nb-NO" baseline="0" dirty="0" smtClean="0"/>
              <a:t> har bidratt til økte forskjeller</a:t>
            </a:r>
            <a:endParaRPr lang="nb-NO" dirty="0"/>
          </a:p>
        </p:txBody>
      </p:sp>
      <p:sp>
        <p:nvSpPr>
          <p:cNvPr id="4" name="Plassholder for dato 3"/>
          <p:cNvSpPr>
            <a:spLocks noGrp="1"/>
          </p:cNvSpPr>
          <p:nvPr>
            <p:ph type="dt" sz="quarter" idx="10"/>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11.02.2021</a:t>
            </a:fld>
            <a:endParaRPr lang="nb-NO" sz="900" dirty="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11"/>
          </p:nvPr>
        </p:nvSpPr>
        <p:spPr/>
        <p:txBody>
          <a:bodyPr/>
          <a:lstStyle/>
          <a:p>
            <a:endParaRPr lang="nb-NO" sz="900" dirty="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37</a:t>
            </a:fld>
            <a:endParaRPr lang="nb-NO" sz="900" dirty="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idx="13"/>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4426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Hvordan bruke enkeltsaker til å påvise systemsvikt og etablere bedre system? Hvordan unngå «reparasjonsfella»?</a:t>
            </a:r>
            <a:endParaRPr lang="nb-NO" dirty="0"/>
          </a:p>
        </p:txBody>
      </p:sp>
      <p:sp>
        <p:nvSpPr>
          <p:cNvPr id="4" name="Plassholder for dato 3"/>
          <p:cNvSpPr>
            <a:spLocks noGrp="1"/>
          </p:cNvSpPr>
          <p:nvPr>
            <p:ph type="dt" sz="quarter" idx="10"/>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11.02.2021</a:t>
            </a:fld>
            <a:endParaRPr lang="nb-NO" sz="900" dirty="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11"/>
          </p:nvPr>
        </p:nvSpPr>
        <p:spPr/>
        <p:txBody>
          <a:bodyPr/>
          <a:lstStyle/>
          <a:p>
            <a:endParaRPr lang="nb-NO" sz="900" dirty="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4</a:t>
            </a:fld>
            <a:endParaRPr lang="nb-NO" sz="900" dirty="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idx="13"/>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2665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dato 3"/>
          <p:cNvSpPr>
            <a:spLocks noGrp="1"/>
          </p:cNvSpPr>
          <p:nvPr>
            <p:ph type="dt" sz="quarter" idx="10"/>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11.02.2021</a:t>
            </a:fld>
            <a:endParaRPr lang="nb-NO" sz="900" dirty="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11"/>
          </p:nvPr>
        </p:nvSpPr>
        <p:spPr/>
        <p:txBody>
          <a:bodyPr/>
          <a:lstStyle/>
          <a:p>
            <a:endParaRPr lang="nb-NO" sz="900" dirty="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5</a:t>
            </a:fld>
            <a:endParaRPr lang="nb-NO" sz="900" dirty="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idx="13"/>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156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600" b="1" dirty="0"/>
          </a:p>
        </p:txBody>
      </p:sp>
      <p:sp>
        <p:nvSpPr>
          <p:cNvPr id="4" name="Plassholder for lysbildenummer 3"/>
          <p:cNvSpPr>
            <a:spLocks noGrp="1"/>
          </p:cNvSpPr>
          <p:nvPr>
            <p:ph type="sldNum" sz="quarter" idx="10"/>
          </p:nvPr>
        </p:nvSpPr>
        <p:spPr/>
        <p:txBody>
          <a:bodyPr/>
          <a:lstStyle/>
          <a:p>
            <a:fld id="{A5235561-E197-4919-BC54-6B5F5EDD8062}" type="slidenum">
              <a:rPr lang="nb-NO" smtClean="0"/>
              <a:t>6</a:t>
            </a:fld>
            <a:endParaRPr lang="nb-NO"/>
          </a:p>
        </p:txBody>
      </p:sp>
    </p:spTree>
    <p:extLst>
      <p:ext uri="{BB962C8B-B14F-4D97-AF65-F5344CB8AC3E}">
        <p14:creationId xmlns:p14="http://schemas.microsoft.com/office/powerpoint/2010/main" val="2163093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Er flere behandlere veien til bedre helse? </a:t>
            </a:r>
            <a:r>
              <a:rPr lang="nb-NO" b="1" baseline="0" dirty="0" smtClean="0"/>
              <a:t>Grad av ulikhet i et samfunn påvirker helsa til den enkelte – også til de på toppen av pyramiden. Alle </a:t>
            </a:r>
            <a:r>
              <a:rPr lang="nb-NO" b="0" baseline="0" dirty="0" smtClean="0"/>
              <a:t>har det best i land med små forskjeller – også de rikeste. Der finner vi best helse- og minst sosiale problemer. </a:t>
            </a:r>
            <a:endParaRPr lang="nb-NO" baseline="0" dirty="0" smtClean="0"/>
          </a:p>
        </p:txBody>
      </p:sp>
      <p:sp>
        <p:nvSpPr>
          <p:cNvPr id="4" name="Plassholder for dato 3"/>
          <p:cNvSpPr>
            <a:spLocks noGrp="1"/>
          </p:cNvSpPr>
          <p:nvPr>
            <p:ph type="dt" sz="quarter" idx="10"/>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11.02.2021</a:t>
            </a:fld>
            <a:endParaRPr lang="nb-NO" sz="900" dirty="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11"/>
          </p:nvPr>
        </p:nvSpPr>
        <p:spPr/>
        <p:txBody>
          <a:bodyPr/>
          <a:lstStyle/>
          <a:p>
            <a:endParaRPr lang="nb-NO" sz="900" dirty="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7</a:t>
            </a:fld>
            <a:endParaRPr lang="nb-NO" sz="900" dirty="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idx="13"/>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0449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Vi er første generasjon som må finne nye svar på hvordan</a:t>
            </a:r>
            <a:r>
              <a:rPr lang="nb-NO" baseline="0" dirty="0" smtClean="0"/>
              <a:t> vi kan bedre menneskenes livskvalitet. Ytterligere økonomisk vekst er ikke svaret nå. Det er ikke velstandsnivået i det enkelte land som er avgjørende, men hvor jevnt velstanden er fordelt innad i landet. </a:t>
            </a:r>
            <a:r>
              <a:rPr lang="nb-NO" b="1" baseline="0" dirty="0" smtClean="0"/>
              <a:t>Lese fra boken side 111.</a:t>
            </a:r>
            <a:endParaRPr lang="nb-NO" dirty="0"/>
          </a:p>
        </p:txBody>
      </p:sp>
      <p:sp>
        <p:nvSpPr>
          <p:cNvPr id="4" name="Plassholder for dato 3"/>
          <p:cNvSpPr>
            <a:spLocks noGrp="1"/>
          </p:cNvSpPr>
          <p:nvPr>
            <p:ph type="dt" sz="quarter" idx="10"/>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11.02.2021</a:t>
            </a:fld>
            <a:endParaRPr lang="nb-NO" sz="900" dirty="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11"/>
          </p:nvPr>
        </p:nvSpPr>
        <p:spPr/>
        <p:txBody>
          <a:bodyPr/>
          <a:lstStyle/>
          <a:p>
            <a:endParaRPr lang="nb-NO" sz="900" dirty="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8</a:t>
            </a:fld>
            <a:endParaRPr lang="nb-NO" sz="900" dirty="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idx="13"/>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5176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Svaret viser hvor viktig det er med kunnskap. </a:t>
            </a:r>
            <a:r>
              <a:rPr lang="nb-NO" b="1" baseline="0" dirty="0" smtClean="0"/>
              <a:t>Helse er et produkt av det samfunnet vi sammen skaper – velstand gir bedre helse inntil et visst punkt – graden av ulikhet i samfunnet har stor betydning for alles helse.</a:t>
            </a:r>
          </a:p>
          <a:p>
            <a:endParaRPr lang="nb-NO" dirty="0"/>
          </a:p>
        </p:txBody>
      </p:sp>
      <p:sp>
        <p:nvSpPr>
          <p:cNvPr id="4" name="Plassholder for lysbildenummer 3"/>
          <p:cNvSpPr>
            <a:spLocks noGrp="1"/>
          </p:cNvSpPr>
          <p:nvPr>
            <p:ph type="sldNum" sz="quarter" idx="10"/>
          </p:nvPr>
        </p:nvSpPr>
        <p:spPr/>
        <p:txBody>
          <a:bodyPr/>
          <a:lstStyle/>
          <a:p>
            <a:fld id="{5D173622-B049-4536-9EC1-A6E8E976C222}" type="slidenum">
              <a:rPr lang="nb-NO" smtClean="0"/>
              <a:t>9</a:t>
            </a:fld>
            <a:endParaRPr lang="nb-NO"/>
          </a:p>
        </p:txBody>
      </p:sp>
    </p:spTree>
    <p:extLst>
      <p:ext uri="{BB962C8B-B14F-4D97-AF65-F5344CB8AC3E}">
        <p14:creationId xmlns:p14="http://schemas.microsoft.com/office/powerpoint/2010/main" val="170493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smtClean="0"/>
              <a:t>Klikk for å redigere tittelstil</a:t>
            </a:r>
            <a:endParaRPr lang="en-GB" dirty="0"/>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en-GB" dirty="0"/>
          </a:p>
        </p:txBody>
      </p:sp>
      <p:pic>
        <p:nvPicPr>
          <p:cNvPr id="8" name="Bilde 7">
            <a:extLst>
              <a:ext uri="{FF2B5EF4-FFF2-40B4-BE49-F238E27FC236}">
                <a16:creationId xmlns:a16="http://schemas.microsoft.com/office/drawing/2014/main" id="{14FA9D77-7A69-6645-98FE-081527F902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57592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FFA7C488-802A-4D40-88AF-EEAEB3E47E52}" type="datetime1">
              <a:rPr lang="nb-NO" smtClean="0"/>
              <a:t>11.02.2021</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smtClean="0"/>
              <a:t>Klikk for å redigere tittelstil</a:t>
            </a:r>
            <a:endParaRPr lang="en-GB" dirty="0"/>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en-GB" dirty="0"/>
          </a:p>
        </p:txBody>
      </p:sp>
    </p:spTree>
    <p:extLst>
      <p:ext uri="{BB962C8B-B14F-4D97-AF65-F5344CB8AC3E}">
        <p14:creationId xmlns:p14="http://schemas.microsoft.com/office/powerpoint/2010/main" val="155112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D99392B8-B263-E448-AAFE-8E50A9D1AEC4}" type="datetime1">
              <a:rPr lang="nb-NO" smtClean="0"/>
              <a:t>11.02.2021</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smtClean="0"/>
              <a:t>Klikk for å redigere tittelstil</a:t>
            </a:r>
            <a:endParaRPr lang="en-GB" dirty="0"/>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en-GB" dirty="0"/>
          </a:p>
        </p:txBody>
      </p:sp>
    </p:spTree>
    <p:extLst>
      <p:ext uri="{BB962C8B-B14F-4D97-AF65-F5344CB8AC3E}">
        <p14:creationId xmlns:p14="http://schemas.microsoft.com/office/powerpoint/2010/main" val="204075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9D66E3F3-BFCE-4546-88BE-13B874C0026C}" type="datetime1">
              <a:rPr lang="nb-NO" smtClean="0"/>
              <a:t>11.02.2021</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smtClean="0"/>
              <a:t>Klikk for å redigere tittelstil</a:t>
            </a:r>
            <a:endParaRPr lang="en-GB" dirty="0"/>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en-GB" dirty="0"/>
          </a:p>
        </p:txBody>
      </p:sp>
    </p:spTree>
    <p:extLst>
      <p:ext uri="{BB962C8B-B14F-4D97-AF65-F5344CB8AC3E}">
        <p14:creationId xmlns:p14="http://schemas.microsoft.com/office/powerpoint/2010/main" val="392312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2B8A2977-7AE5-2543-B2D1-1C475ACF0311}" type="datetime1">
              <a:rPr lang="nb-NO" smtClean="0"/>
              <a:t>11.02.2021</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smtClean="0"/>
              <a:t>Klikk for å redigere tittelstil</a:t>
            </a:r>
            <a:endParaRPr lang="en-GB" dirty="0"/>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en-GB" dirty="0"/>
          </a:p>
        </p:txBody>
      </p:sp>
    </p:spTree>
    <p:extLst>
      <p:ext uri="{BB962C8B-B14F-4D97-AF65-F5344CB8AC3E}">
        <p14:creationId xmlns:p14="http://schemas.microsoft.com/office/powerpoint/2010/main" val="103233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19618BD1-5323-D247-92E3-796D4815D037}" type="datetime1">
              <a:rPr lang="nb-NO" smtClean="0"/>
              <a:t>11.02.2021</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smtClean="0"/>
              <a:t>Klikk for å redigere tittelstil</a:t>
            </a:r>
            <a:endParaRPr lang="en-GB" dirty="0"/>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en-GB" dirty="0"/>
          </a:p>
        </p:txBody>
      </p:sp>
    </p:spTree>
    <p:extLst>
      <p:ext uri="{BB962C8B-B14F-4D97-AF65-F5344CB8AC3E}">
        <p14:creationId xmlns:p14="http://schemas.microsoft.com/office/powerpoint/2010/main" val="288124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smtClean="0"/>
              <a:t>Klikk for å redigere tittelstil</a:t>
            </a:r>
            <a:endParaRPr lang="en-GB" dirty="0"/>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smtClean="0"/>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1859FF59-714F-F040-8F3B-B0A9A12BC4EC}" type="datetime1">
              <a:rPr lang="nb-NO" smtClean="0"/>
              <a:t>11.02.2021</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69058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smtClean="0"/>
              <a:t>Klikk for å redigere tittelstil</a:t>
            </a:r>
            <a:endParaRPr lang="en-GB" dirty="0"/>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smtClean="0"/>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A02817B9-5504-114C-858A-25172CEE0384}" type="datetime1">
              <a:rPr lang="nb-NO" smtClean="0"/>
              <a:t>11.02.2021</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36431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smtClean="0"/>
              <a:t>Klikk for å redigere tittelstil</a:t>
            </a:r>
            <a:endParaRPr lang="en-GB" dirty="0"/>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smtClean="0"/>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9978553-4FBC-1D4E-926A-2F125E0E1098}" type="datetime1">
              <a:rPr lang="nb-NO" smtClean="0"/>
              <a:t>11.02.2021</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65506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smtClean="0"/>
              <a:t>Klikk for å redigere tittelstil</a:t>
            </a:r>
            <a:endParaRPr lang="en-GB" dirty="0"/>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smtClean="0"/>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smtClean="0"/>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F2A38D45-90A1-2340-A9C8-184304C6C76C}" type="datetime1">
              <a:rPr lang="nb-NO" smtClean="0"/>
              <a:t>11.02.2021</a:t>
            </a:fld>
            <a:endParaRPr lang="en-GB"/>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r>
              <a:rPr lang="nb-NO"/>
              <a:t>Sett inn  navnet på presentasjonen</a:t>
            </a:r>
            <a:endParaRPr lang="en-GB"/>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08172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smtClean="0"/>
              <a:t>Klikk for å redigere tittelstil</a:t>
            </a:r>
            <a:endParaRPr lang="en-GB" dirty="0"/>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smtClean="0"/>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smtClean="0"/>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95C64DC1-151D-BA44-A5D2-4C17379FBE95}" type="datetime1">
              <a:rPr lang="nb-NO" smtClean="0"/>
              <a:t>11.02.2021</a:t>
            </a:fld>
            <a:endParaRPr lang="en-GB"/>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r>
              <a:rPr lang="nb-NO"/>
              <a:t>Sett inn  navnet på presentasjonen</a:t>
            </a:r>
            <a:endParaRPr lang="en-GB"/>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40500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smtClean="0"/>
              <a:t>Klikk for å redigere tittelstil</a:t>
            </a:r>
            <a:endParaRPr lang="en-GB" dirty="0"/>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en-GB" dirty="0"/>
          </a:p>
        </p:txBody>
      </p:sp>
      <p:pic>
        <p:nvPicPr>
          <p:cNvPr id="6" name="Bilde 5">
            <a:extLst>
              <a:ext uri="{FF2B5EF4-FFF2-40B4-BE49-F238E27FC236}">
                <a16:creationId xmlns:a16="http://schemas.microsoft.com/office/drawing/2014/main" id="{FA094CD2-4DEF-2C40-81F7-50F084B5172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14131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smtClean="0"/>
              <a:t>Klikk for å redigere tittelstil</a:t>
            </a:r>
            <a:endParaRPr lang="en-GB" dirty="0"/>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smtClean="0"/>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smtClean="0"/>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66ECA8C3-DFC1-AA47-8AAF-68EA99F67A7A}" type="datetime1">
              <a:rPr lang="nb-NO" smtClean="0"/>
              <a:t>11.02.2021</a:t>
            </a:fld>
            <a:endParaRPr lang="en-GB"/>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r>
              <a:rPr lang="nb-NO"/>
              <a:t>Sett inn  navnet på presentasjonen</a:t>
            </a:r>
            <a:endParaRPr lang="en-GB"/>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04647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smtClean="0"/>
              <a:t>Klikk for å redigere tittelstil</a:t>
            </a:r>
            <a:endParaRPr lang="en-GB" dirty="0"/>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71B2351-3DBC-1E42-9EB7-3919101443EA}" type="datetime1">
              <a:rPr lang="nb-NO" smtClean="0"/>
              <a:t>11.02.2021</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364928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smtClean="0"/>
              <a:t>Klikk for å redigere tittelstil</a:t>
            </a:r>
            <a:endParaRPr lang="en-GB" dirty="0"/>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B1B28A93-17DF-754D-BA19-80BFC329E1EE}" type="datetime1">
              <a:rPr lang="nb-NO" smtClean="0"/>
              <a:t>11.02.2021</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42570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smtClean="0"/>
              <a:t>Klikk for å redigere tittelstil</a:t>
            </a:r>
            <a:endParaRPr lang="en-GB" dirty="0"/>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980DF309-5801-2E48-9DBB-0DF32B72E669}" type="datetime1">
              <a:rPr lang="nb-NO" smtClean="0"/>
              <a:t>11.02.2021</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208722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smtClean="0"/>
              <a:t>Klikk for å redigere tittelstil</a:t>
            </a:r>
            <a:endParaRPr lang="en-GB" dirty="0"/>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C25C40AC-4FA0-734E-B722-435B02DE19E5}" type="datetime1">
              <a:rPr lang="nb-NO" smtClean="0"/>
              <a:t>11.02.2021</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67404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smtClean="0"/>
              <a:t>Klikk for å redigere tittelstil</a:t>
            </a:r>
            <a:endParaRPr lang="en-GB" dirty="0"/>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C751DCF-1918-4C4C-9A69-41E3605AD29C}" type="datetime1">
              <a:rPr lang="nb-NO" smtClean="0"/>
              <a:t>11.02.2021</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smtClean="0"/>
              <a:t>Klikk ikonet for å legge til et bilde</a:t>
            </a:r>
            <a:endParaRPr lang="nb-NO"/>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smtClean="0"/>
              <a:t>Klikk ikonet for å legge til et bilde</a:t>
            </a:r>
            <a:endParaRPr lang="nb-NO"/>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smtClean="0"/>
              <a:t>Klikk ikonet for å legge til et bilde</a:t>
            </a:r>
            <a:endParaRPr lang="nb-NO"/>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smtClean="0"/>
              <a:t>Klikk ikonet for å legge til et bilde</a:t>
            </a:r>
            <a:endParaRPr lang="nb-NO"/>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smtClean="0"/>
              <a:t>Klikk ikonet for å legge til et bilde</a:t>
            </a:r>
            <a:endParaRPr lang="nb-NO"/>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smtClean="0"/>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smtClean="0"/>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smtClean="0"/>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smtClean="0"/>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smtClean="0"/>
              <a:t>Rediger tekststiler i malen</a:t>
            </a:r>
          </a:p>
        </p:txBody>
      </p:sp>
    </p:spTree>
    <p:extLst>
      <p:ext uri="{BB962C8B-B14F-4D97-AF65-F5344CB8AC3E}">
        <p14:creationId xmlns:p14="http://schemas.microsoft.com/office/powerpoint/2010/main" val="250808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smtClean="0"/>
              <a:t>Klikk for å redigere tittelstil</a:t>
            </a:r>
            <a:endParaRPr lang="en-GB" dirty="0"/>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4A188AF-94CD-3A41-B0C9-860355A484D9}" type="datetime1">
              <a:rPr lang="nb-NO" smtClean="0"/>
              <a:t>11.02.2021</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smtClean="0"/>
              <a:t>Rediger tekststiler i malen</a:t>
            </a:r>
          </a:p>
        </p:txBody>
      </p:sp>
    </p:spTree>
    <p:extLst>
      <p:ext uri="{BB962C8B-B14F-4D97-AF65-F5344CB8AC3E}">
        <p14:creationId xmlns:p14="http://schemas.microsoft.com/office/powerpoint/2010/main" val="361581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smtClean="0"/>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66D7781-5841-0545-94B4-A4AE503F6D37}" type="datetime1">
              <a:rPr lang="nb-NO" smtClean="0"/>
              <a:t>11.02.2021</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102736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A63B9ACF-6715-4441-9984-DAFED964973A}" type="datetime1">
              <a:rPr lang="nb-NO" smtClean="0"/>
              <a:t>11.02.2021</a:t>
            </a:fld>
            <a:endParaRPr lang="en-GB"/>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r>
              <a:rPr lang="nb-NO"/>
              <a:t>Sett inn  navnet på presentasjonen</a:t>
            </a:r>
            <a:endParaRPr lang="en-GB"/>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258014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09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smtClean="0"/>
              <a:t>Klikk for å redigere tittelstil</a:t>
            </a:r>
            <a:endParaRPr lang="en-GB" dirty="0"/>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en-GB" dirty="0"/>
          </a:p>
        </p:txBody>
      </p:sp>
      <p:pic>
        <p:nvPicPr>
          <p:cNvPr id="6" name="Bilde 5">
            <a:extLst>
              <a:ext uri="{FF2B5EF4-FFF2-40B4-BE49-F238E27FC236}">
                <a16:creationId xmlns:a16="http://schemas.microsoft.com/office/drawing/2014/main" id="{12DA26AB-4BA8-C441-8C3E-5DFBBA89671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91981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623FC395-3575-4948-81CC-66647015D2BE}" type="datetime1">
              <a:rPr lang="nb-NO" smtClean="0"/>
              <a:t>11.02.2021</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dirty="0"/>
              <a:t>Sett inn  navnet på presentasjonen</a:t>
            </a:r>
            <a:endParaRPr lang="en-GB" dirty="0"/>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smtClean="0"/>
              <a:t>Klikk for å redigere tittelstil</a:t>
            </a:r>
            <a:endParaRPr lang="en-GB" dirty="0"/>
          </a:p>
        </p:txBody>
      </p:sp>
    </p:spTree>
    <p:extLst>
      <p:ext uri="{BB962C8B-B14F-4D97-AF65-F5344CB8AC3E}">
        <p14:creationId xmlns:p14="http://schemas.microsoft.com/office/powerpoint/2010/main" val="266198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4" y="593367"/>
            <a:ext cx="11360959" cy="763500"/>
          </a:xfrm>
          <a:prstGeom prst="rect">
            <a:avLst/>
          </a:prstGeom>
        </p:spPr>
        <p:txBody>
          <a:bodyPr spcFirstLastPara="1" wrap="square" lIns="121875" tIns="121875" rIns="121875" bIns="121875"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p5"/>
          <p:cNvSpPr txBox="1">
            <a:spLocks noGrp="1"/>
          </p:cNvSpPr>
          <p:nvPr>
            <p:ph type="body" idx="1"/>
          </p:nvPr>
        </p:nvSpPr>
        <p:spPr>
          <a:xfrm>
            <a:off x="415604" y="1536633"/>
            <a:ext cx="5333289" cy="4555200"/>
          </a:xfrm>
          <a:prstGeom prst="rect">
            <a:avLst/>
          </a:prstGeom>
        </p:spPr>
        <p:txBody>
          <a:bodyPr spcFirstLastPara="1" wrap="square" lIns="121875" tIns="121875" rIns="121875" bIns="121875"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3" name="Google Shape;23;p5"/>
          <p:cNvSpPr txBox="1">
            <a:spLocks noGrp="1"/>
          </p:cNvSpPr>
          <p:nvPr>
            <p:ph type="body" idx="2"/>
          </p:nvPr>
        </p:nvSpPr>
        <p:spPr>
          <a:xfrm>
            <a:off x="6443266" y="1536633"/>
            <a:ext cx="5333289" cy="4555200"/>
          </a:xfrm>
          <a:prstGeom prst="rect">
            <a:avLst/>
          </a:prstGeom>
        </p:spPr>
        <p:txBody>
          <a:bodyPr spcFirstLastPara="1" wrap="square" lIns="121875" tIns="121875" rIns="121875" bIns="121875"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4" name="Google Shape;24;p5"/>
          <p:cNvSpPr txBox="1">
            <a:spLocks noGrp="1"/>
          </p:cNvSpPr>
          <p:nvPr>
            <p:ph type="sldNum" idx="12"/>
          </p:nvPr>
        </p:nvSpPr>
        <p:spPr>
          <a:xfrm>
            <a:off x="11296726" y="6217622"/>
            <a:ext cx="731591" cy="524700"/>
          </a:xfrm>
          <a:prstGeom prst="rect">
            <a:avLst/>
          </a:prstGeom>
        </p:spPr>
        <p:txBody>
          <a:bodyPr spcFirstLastPara="1" wrap="square" lIns="121875" tIns="121875" rIns="121875" bIns="12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no" smtClean="0"/>
              <a:pPr algn="r"/>
              <a:t>‹#›</a:t>
            </a:fld>
            <a:endParaRPr lang="no"/>
          </a:p>
        </p:txBody>
      </p:sp>
    </p:spTree>
    <p:extLst>
      <p:ext uri="{BB962C8B-B14F-4D97-AF65-F5344CB8AC3E}">
        <p14:creationId xmlns:p14="http://schemas.microsoft.com/office/powerpoint/2010/main" val="161018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smtClean="0"/>
              <a:t>Klikk for å redigere tittelstil</a:t>
            </a:r>
            <a:endParaRPr lang="en-GB" dirty="0"/>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en-GB" dirty="0"/>
          </a:p>
        </p:txBody>
      </p:sp>
      <p:pic>
        <p:nvPicPr>
          <p:cNvPr id="6" name="Bilde 5">
            <a:extLst>
              <a:ext uri="{FF2B5EF4-FFF2-40B4-BE49-F238E27FC236}">
                <a16:creationId xmlns:a16="http://schemas.microsoft.com/office/drawing/2014/main" id="{6CAAE06E-C3D0-0C4F-AEA8-38687E910F6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23994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smtClean="0"/>
              <a:t>Klikk ikonet for å legge til et bilde</a:t>
            </a:r>
            <a:endParaRPr lang="nb-NO" dirty="0"/>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smtClean="0"/>
              <a:t>Klikk for å redigere tittelstil</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en-GB" dirty="0"/>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92888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smtClean="0"/>
              <a:t>Klikk ikonet for å legge til et bilde</a:t>
            </a:r>
            <a:endParaRPr lang="nb-NO" dirty="0"/>
          </a:p>
        </p:txBody>
      </p:sp>
      <p:pic>
        <p:nvPicPr>
          <p:cNvPr id="15" name="Bilde 14">
            <a:extLst>
              <a:ext uri="{FF2B5EF4-FFF2-40B4-BE49-F238E27FC236}">
                <a16:creationId xmlns:a16="http://schemas.microsoft.com/office/drawing/2014/main" id="{78B6C8F4-23A8-D24D-8CC4-81825D60092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smtClean="0"/>
              <a:t>Klikk for å redigere tittelstil</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en-GB" dirty="0"/>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10621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smtClean="0"/>
              <a:t>Klikk ikonet for å legge til et bilde</a:t>
            </a:r>
            <a:endParaRPr lang="nb-NO" dirty="0"/>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smtClean="0"/>
              <a:t>Klikk for å redigere tittelstil</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en-GB" dirty="0"/>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67448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smtClean="0"/>
              <a:t>Klikk ikonet for å legge til et bilde</a:t>
            </a:r>
            <a:endParaRPr lang="nb-NO" dirty="0"/>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smtClean="0"/>
              <a:t>Klikk for å redigere tittelstil</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en-GB" dirty="0"/>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5240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D6CC4A6E-506E-C449-897F-F382653A532B}" type="datetime1">
              <a:rPr lang="nb-NO" smtClean="0"/>
              <a:t>11.02.2021</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smtClean="0"/>
              <a:t>Klikk for å redigere tittelstil</a:t>
            </a:r>
            <a:endParaRPr lang="en-GB" dirty="0"/>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en-GB" dirty="0"/>
          </a:p>
        </p:txBody>
      </p:sp>
    </p:spTree>
    <p:extLst>
      <p:ext uri="{BB962C8B-B14F-4D97-AF65-F5344CB8AC3E}">
        <p14:creationId xmlns:p14="http://schemas.microsoft.com/office/powerpoint/2010/main" val="188603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dirty="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dirty="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04411C24-D51B-E243-B43F-E5BB372B2132}" type="datetime1">
              <a:rPr lang="nb-NO" smtClean="0"/>
              <a:t>11.02.2021</a:t>
            </a:fld>
            <a:endParaRPr lang="nb-NO" dirty="0"/>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r>
              <a:rPr lang="nb-NO" dirty="0"/>
              <a:t>Sett inn  navnet på presentasjonen</a:t>
            </a:r>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D6D0BE5B-82D4-7B45-B621-F2930689C3E2}" type="slidenum">
              <a:rPr lang="nb-NO" smtClean="0"/>
              <a:pPr/>
              <a:t>‹#›</a:t>
            </a:fld>
            <a:endParaRPr lang="nb-NO" dirty="0"/>
          </a:p>
        </p:txBody>
      </p:sp>
      <p:pic>
        <p:nvPicPr>
          <p:cNvPr id="11" name="Bilde 10">
            <a:extLst>
              <a:ext uri="{FF2B5EF4-FFF2-40B4-BE49-F238E27FC236}">
                <a16:creationId xmlns:a16="http://schemas.microsoft.com/office/drawing/2014/main" id="{1D0E3B3F-98C2-D142-8A09-F609529E4E23}"/>
              </a:ext>
            </a:extLst>
          </p:cNvPr>
          <p:cNvPicPr>
            <a:picLocks noChangeAspect="1"/>
          </p:cNvPicPr>
          <p:nvPr userDrawn="1"/>
        </p:nvPicPr>
        <p:blipFill>
          <a:blip r:embed="rId33"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userDrawn="1"/>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532212"/>
      </p:ext>
    </p:extLst>
  </p:cSld>
  <p:clrMap bg1="lt1" tx1="dk1" bg2="lt2" tx2="dk2" accent1="accent1" accent2="accent2" accent3="accent3" accent4="accent4" accent5="accent5" accent6="accent6" hlink="hlink" folHlink="folHlink"/>
  <p:sldLayoutIdLst>
    <p:sldLayoutId id="2147483675" r:id="rId1"/>
    <p:sldLayoutId id="2147483659" r:id="rId2"/>
    <p:sldLayoutId id="2147483657" r:id="rId3"/>
    <p:sldLayoutId id="2147483674" r:id="rId4"/>
    <p:sldLayoutId id="2147483679" r:id="rId5"/>
    <p:sldLayoutId id="2147483660" r:id="rId6"/>
    <p:sldLayoutId id="2147483676" r:id="rId7"/>
    <p:sldLayoutId id="2147483678" r:id="rId8"/>
    <p:sldLayoutId id="2147483649" r:id="rId9"/>
    <p:sldLayoutId id="2147483666" r:id="rId10"/>
    <p:sldLayoutId id="2147483667" r:id="rId11"/>
    <p:sldLayoutId id="2147483668" r:id="rId12"/>
    <p:sldLayoutId id="2147483669" r:id="rId13"/>
    <p:sldLayoutId id="2147483670" r:id="rId14"/>
    <p:sldLayoutId id="2147483650" r:id="rId15"/>
    <p:sldLayoutId id="2147483671" r:id="rId16"/>
    <p:sldLayoutId id="2147483672" r:id="rId17"/>
    <p:sldLayoutId id="2147483680" r:id="rId18"/>
    <p:sldLayoutId id="2147483652" r:id="rId19"/>
    <p:sldLayoutId id="2147483653" r:id="rId20"/>
    <p:sldLayoutId id="2147483654" r:id="rId21"/>
    <p:sldLayoutId id="2147483661" r:id="rId22"/>
    <p:sldLayoutId id="2147483663" r:id="rId23"/>
    <p:sldLayoutId id="2147483665" r:id="rId24"/>
    <p:sldLayoutId id="2147483681" r:id="rId25"/>
    <p:sldLayoutId id="2147483664" r:id="rId26"/>
    <p:sldLayoutId id="2147483662" r:id="rId27"/>
    <p:sldLayoutId id="2147483655" r:id="rId28"/>
    <p:sldLayoutId id="2147483656" r:id="rId29"/>
    <p:sldLayoutId id="2147483673" r:id="rId30"/>
    <p:sldLayoutId id="2147483682"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18" userDrawn="1">
          <p15:clr>
            <a:srgbClr val="F26B43"/>
          </p15:clr>
        </p15:guide>
        <p15:guide id="2" pos="3953" userDrawn="1">
          <p15:clr>
            <a:srgbClr val="F26B43"/>
          </p15:clr>
        </p15:guide>
        <p15:guide id="3" pos="752" userDrawn="1">
          <p15:clr>
            <a:srgbClr val="F26B43"/>
          </p15:clr>
        </p15:guide>
        <p15:guide id="4" pos="7159" userDrawn="1">
          <p15:clr>
            <a:srgbClr val="F26B43"/>
          </p15:clr>
        </p15:guide>
        <p15:guide id="5" orient="horz" pos="890" userDrawn="1">
          <p15:clr>
            <a:srgbClr val="F26B43"/>
          </p15:clr>
        </p15:guide>
        <p15:guide id="6" orient="horz" pos="3816" userDrawn="1">
          <p15:clr>
            <a:srgbClr val="F26B43"/>
          </p15:clr>
        </p15:guide>
        <p15:guide id="7" orient="horz" pos="3725" userDrawn="1">
          <p15:clr>
            <a:srgbClr val="F26B43"/>
          </p15:clr>
        </p15:guide>
        <p15:guide id="8" pos="3809" userDrawn="1">
          <p15:clr>
            <a:srgbClr val="F26B43"/>
          </p15:clr>
        </p15:guide>
        <p15:guide id="9" pos="4099" userDrawn="1">
          <p15:clr>
            <a:srgbClr val="F26B43"/>
          </p15:clr>
        </p15:guide>
        <p15:guide id="10" orient="horz" pos="181" userDrawn="1">
          <p15:clr>
            <a:srgbClr val="F26B43"/>
          </p15:clr>
        </p15:guide>
        <p15:guide id="11" orient="horz" pos="69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8.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1.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1.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1.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8.xml"/><Relationship Id="rId5" Type="http://schemas.openxmlformats.org/officeDocument/2006/relationships/image" Target="../media/image31.jpe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1.xml"/><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1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C942755-5A49-49F0-9B14-704A843C5688}"/>
              </a:ext>
            </a:extLst>
          </p:cNvPr>
          <p:cNvSpPr>
            <a:spLocks noGrp="1"/>
          </p:cNvSpPr>
          <p:nvPr>
            <p:ph type="ctrTitle"/>
          </p:nvPr>
        </p:nvSpPr>
        <p:spPr>
          <a:xfrm>
            <a:off x="1200149" y="2228193"/>
            <a:ext cx="8984375" cy="1200807"/>
          </a:xfrm>
        </p:spPr>
        <p:txBody>
          <a:bodyPr/>
          <a:lstStyle/>
          <a:p>
            <a:r>
              <a:rPr lang="nn-NO" dirty="0" err="1"/>
              <a:t>Hvordan</a:t>
            </a:r>
            <a:r>
              <a:rPr lang="nn-NO" dirty="0"/>
              <a:t> </a:t>
            </a:r>
            <a:r>
              <a:rPr lang="nn-NO" dirty="0" err="1"/>
              <a:t>samskape</a:t>
            </a:r>
            <a:r>
              <a:rPr lang="nn-NO" dirty="0"/>
              <a:t> et samfunn som gir </a:t>
            </a:r>
            <a:r>
              <a:rPr lang="nn-NO" dirty="0" err="1"/>
              <a:t>bedre</a:t>
            </a:r>
            <a:r>
              <a:rPr lang="nn-NO" dirty="0"/>
              <a:t> levekår og folkehelse </a:t>
            </a:r>
            <a:r>
              <a:rPr lang="nb-NO" dirty="0" smtClean="0"/>
              <a:t>?</a:t>
            </a:r>
            <a:endParaRPr lang="nb-NO" dirty="0"/>
          </a:p>
        </p:txBody>
      </p:sp>
      <p:sp>
        <p:nvSpPr>
          <p:cNvPr id="3" name="Undertittel 2">
            <a:extLst>
              <a:ext uri="{FF2B5EF4-FFF2-40B4-BE49-F238E27FC236}">
                <a16:creationId xmlns:a16="http://schemas.microsoft.com/office/drawing/2014/main" id="{5E317481-2171-4BA2-873F-626BA3339D59}"/>
              </a:ext>
            </a:extLst>
          </p:cNvPr>
          <p:cNvSpPr>
            <a:spLocks noGrp="1"/>
          </p:cNvSpPr>
          <p:nvPr>
            <p:ph type="subTitle" idx="1"/>
          </p:nvPr>
        </p:nvSpPr>
        <p:spPr>
          <a:xfrm>
            <a:off x="1200149" y="3835927"/>
            <a:ext cx="10171112" cy="1541688"/>
          </a:xfrm>
        </p:spPr>
        <p:txBody>
          <a:bodyPr/>
          <a:lstStyle/>
          <a:p>
            <a:r>
              <a:rPr lang="nb-NO" dirty="0" smtClean="0"/>
              <a:t>Vegard Nilsen</a:t>
            </a:r>
          </a:p>
          <a:p>
            <a:r>
              <a:rPr lang="nb-NO" dirty="0" smtClean="0"/>
              <a:t>Spesialist i indremedisin og samfunnsmedisin</a:t>
            </a:r>
          </a:p>
          <a:p>
            <a:r>
              <a:rPr lang="nb-NO" dirty="0" smtClean="0"/>
              <a:t>Direktør for folkehelse Agder fylkeskommune</a:t>
            </a:r>
            <a:endParaRPr lang="nb-NO" dirty="0"/>
          </a:p>
        </p:txBody>
      </p:sp>
    </p:spTree>
    <p:extLst>
      <p:ext uri="{BB962C8B-B14F-4D97-AF65-F5344CB8AC3E}">
        <p14:creationId xmlns:p14="http://schemas.microsoft.com/office/powerpoint/2010/main" val="256914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endParaRPr lang="nb-NO" dirty="0" smtClean="0"/>
          </a:p>
          <a:p>
            <a:r>
              <a:rPr lang="nb-NO" dirty="0" smtClean="0"/>
              <a:t>10% av folkehelseutfordringene løses i helsesektoren</a:t>
            </a:r>
          </a:p>
          <a:p>
            <a:r>
              <a:rPr lang="nb-NO" dirty="0" smtClean="0"/>
              <a:t>90% løses i de andre sektorene</a:t>
            </a:r>
          </a:p>
          <a:p>
            <a:endParaRPr lang="nb-NO" dirty="0"/>
          </a:p>
          <a:p>
            <a:r>
              <a:rPr lang="nb-NO" dirty="0" smtClean="0"/>
              <a:t>Slik har det vært – slik blir det fremover</a:t>
            </a:r>
            <a:endParaRPr lang="nb-NO" dirty="0"/>
          </a:p>
        </p:txBody>
      </p:sp>
      <p:pic>
        <p:nvPicPr>
          <p:cNvPr id="1026" name="Picture 2" descr="Relatert bil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9245" y="0"/>
            <a:ext cx="1692755" cy="2564780"/>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p:cNvSpPr txBox="1"/>
          <p:nvPr/>
        </p:nvSpPr>
        <p:spPr>
          <a:xfrm>
            <a:off x="756746" y="4466897"/>
            <a:ext cx="10888716" cy="769441"/>
          </a:xfrm>
          <a:prstGeom prst="rect">
            <a:avLst/>
          </a:prstGeom>
          <a:solidFill>
            <a:schemeClr val="accent1">
              <a:lumMod val="20000"/>
              <a:lumOff val="80000"/>
            </a:schemeClr>
          </a:solidFill>
        </p:spPr>
        <p:txBody>
          <a:bodyPr wrap="square" rtlCol="0">
            <a:spAutoFit/>
          </a:bodyPr>
          <a:lstStyle/>
          <a:p>
            <a:pPr algn="ctr"/>
            <a:r>
              <a:rPr lang="nb-NO" sz="4400" dirty="0" smtClean="0"/>
              <a:t>Preger dette vårt og kommunenes arbeid?</a:t>
            </a:r>
            <a:endParaRPr lang="nb-NO" sz="4400" dirty="0"/>
          </a:p>
        </p:txBody>
      </p:sp>
    </p:spTree>
    <p:extLst>
      <p:ext uri="{BB962C8B-B14F-4D97-AF65-F5344CB8AC3E}">
        <p14:creationId xmlns:p14="http://schemas.microsoft.com/office/powerpoint/2010/main" val="238545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4050" dirty="0"/>
              <a:t>Mål for folkehelsearbeidet i Norge</a:t>
            </a:r>
          </a:p>
        </p:txBody>
      </p:sp>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93260" y="1524947"/>
            <a:ext cx="2006737" cy="2733683"/>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436715" y="2331939"/>
            <a:ext cx="1972447" cy="27888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Plassholder for tekst 1"/>
          <p:cNvSpPr txBox="1">
            <a:spLocks/>
          </p:cNvSpPr>
          <p:nvPr/>
        </p:nvSpPr>
        <p:spPr>
          <a:xfrm>
            <a:off x="5949248" y="1256409"/>
            <a:ext cx="4399305" cy="4538913"/>
          </a:xfrm>
          <a:prstGeom prst="rect">
            <a:avLst/>
          </a:prstGeom>
        </p:spPr>
        <p:txBody>
          <a:bodyPr>
            <a:normAutofit fontScale="925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33" indent="-171433" defTabSz="685731">
              <a:lnSpc>
                <a:spcPct val="90000"/>
              </a:lnSpc>
              <a:spcBef>
                <a:spcPts val="750"/>
              </a:spcBef>
              <a:buFont typeface="Arial" panose="020B0604020202020204" pitchFamily="34" charset="0"/>
              <a:buChar char="•"/>
              <a:defRPr/>
            </a:pPr>
            <a:r>
              <a:rPr lang="nb-NO" sz="2400" b="1" dirty="0">
                <a:solidFill>
                  <a:srgbClr val="FF0000"/>
                </a:solidFill>
              </a:rPr>
              <a:t>Flere leveår</a:t>
            </a:r>
            <a:br>
              <a:rPr lang="nb-NO" sz="2400" b="1" dirty="0">
                <a:solidFill>
                  <a:srgbClr val="FF0000"/>
                </a:solidFill>
              </a:rPr>
            </a:br>
            <a:r>
              <a:rPr lang="nb-NO" sz="2400" dirty="0">
                <a:solidFill>
                  <a:srgbClr val="44546A"/>
                </a:solidFill>
              </a:rPr>
              <a:t>Norge skal være blant de tre landene i verden som har høyest levealder</a:t>
            </a:r>
            <a:br>
              <a:rPr lang="nb-NO" sz="2400" dirty="0">
                <a:solidFill>
                  <a:srgbClr val="44546A"/>
                </a:solidFill>
              </a:rPr>
            </a:br>
            <a:endParaRPr lang="nb-NO" sz="2400" dirty="0">
              <a:solidFill>
                <a:srgbClr val="44546A"/>
              </a:solidFill>
            </a:endParaRPr>
          </a:p>
          <a:p>
            <a:pPr marL="171433" indent="-171433" defTabSz="685731">
              <a:lnSpc>
                <a:spcPct val="90000"/>
              </a:lnSpc>
              <a:spcBef>
                <a:spcPts val="750"/>
              </a:spcBef>
              <a:buFont typeface="Arial" panose="020B0604020202020204" pitchFamily="34" charset="0"/>
              <a:buChar char="•"/>
              <a:defRPr/>
            </a:pPr>
            <a:r>
              <a:rPr lang="nb-NO" sz="2400" b="1" dirty="0">
                <a:solidFill>
                  <a:srgbClr val="FF0000"/>
                </a:solidFill>
              </a:rPr>
              <a:t>Bedre leveår</a:t>
            </a:r>
            <a:r>
              <a:rPr lang="nb-NO" sz="2400" b="1" dirty="0">
                <a:solidFill>
                  <a:srgbClr val="C00000"/>
                </a:solidFill>
              </a:rPr>
              <a:t/>
            </a:r>
            <a:br>
              <a:rPr lang="nb-NO" sz="2400" b="1" dirty="0">
                <a:solidFill>
                  <a:srgbClr val="C00000"/>
                </a:solidFill>
              </a:rPr>
            </a:br>
            <a:r>
              <a:rPr lang="nb-NO" sz="2400" dirty="0">
                <a:solidFill>
                  <a:srgbClr val="44546A"/>
                </a:solidFill>
              </a:rPr>
              <a:t>Befolkningen skal oppleve flere leveår med god helse og trivsel</a:t>
            </a:r>
            <a:br>
              <a:rPr lang="nb-NO" sz="2400" dirty="0">
                <a:solidFill>
                  <a:srgbClr val="44546A"/>
                </a:solidFill>
              </a:rPr>
            </a:br>
            <a:endParaRPr lang="nb-NO" sz="2400" dirty="0">
              <a:solidFill>
                <a:srgbClr val="44546A"/>
              </a:solidFill>
            </a:endParaRPr>
          </a:p>
          <a:p>
            <a:pPr marL="171433" indent="-171433" defTabSz="685731">
              <a:lnSpc>
                <a:spcPct val="90000"/>
              </a:lnSpc>
              <a:spcBef>
                <a:spcPts val="750"/>
              </a:spcBef>
              <a:buFont typeface="Arial" panose="020B0604020202020204" pitchFamily="34" charset="0"/>
              <a:buChar char="•"/>
              <a:defRPr/>
            </a:pPr>
            <a:r>
              <a:rPr lang="nb-NO" sz="2400" b="1" dirty="0">
                <a:solidFill>
                  <a:srgbClr val="FF0000"/>
                </a:solidFill>
              </a:rPr>
              <a:t>Jevnere kår</a:t>
            </a:r>
            <a:br>
              <a:rPr lang="nb-NO" sz="2400" b="1" dirty="0">
                <a:solidFill>
                  <a:srgbClr val="FF0000"/>
                </a:solidFill>
              </a:rPr>
            </a:br>
            <a:r>
              <a:rPr lang="nb-NO" sz="2400" dirty="0">
                <a:solidFill>
                  <a:srgbClr val="44546A"/>
                </a:solidFill>
              </a:rPr>
              <a:t>Vi skal skape et samfunn som fremmer helse i hele befolkningen og</a:t>
            </a:r>
            <a:r>
              <a:rPr lang="nb-NO" sz="2400" b="1" dirty="0">
                <a:solidFill>
                  <a:schemeClr val="accent2">
                    <a:lumMod val="75000"/>
                  </a:schemeClr>
                </a:solidFill>
              </a:rPr>
              <a:t> </a:t>
            </a:r>
            <a:r>
              <a:rPr lang="nb-NO" sz="2400" dirty="0">
                <a:solidFill>
                  <a:srgbClr val="FF0000"/>
                </a:solidFill>
              </a:rPr>
              <a:t>reduserer sosiale helseforskjeller</a:t>
            </a:r>
          </a:p>
          <a:p>
            <a:endParaRPr lang="nb-NO" sz="675" dirty="0"/>
          </a:p>
        </p:txBody>
      </p:sp>
    </p:spTree>
    <p:extLst>
      <p:ext uri="{BB962C8B-B14F-4D97-AF65-F5344CB8AC3E}">
        <p14:creationId xmlns:p14="http://schemas.microsoft.com/office/powerpoint/2010/main" val="421394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ilderesultat for normalfordelingskurv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8407" y="3427430"/>
            <a:ext cx="4153594" cy="2446638"/>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p:cNvSpPr>
            <a:spLocks noGrp="1"/>
          </p:cNvSpPr>
          <p:nvPr>
            <p:ph type="title"/>
          </p:nvPr>
        </p:nvSpPr>
        <p:spPr/>
        <p:txBody>
          <a:bodyPr/>
          <a:lstStyle/>
          <a:p>
            <a:r>
              <a:rPr lang="nb-NO" dirty="0" smtClean="0"/>
              <a:t>Sosial ulikhet i helse – enkelt formidlet</a:t>
            </a:r>
            <a:endParaRPr lang="nb-NO" dirty="0"/>
          </a:p>
        </p:txBody>
      </p:sp>
      <p:sp>
        <p:nvSpPr>
          <p:cNvPr id="3" name="Plassholder for innhold 2"/>
          <p:cNvSpPr>
            <a:spLocks noGrp="1"/>
          </p:cNvSpPr>
          <p:nvPr>
            <p:ph idx="1"/>
          </p:nvPr>
        </p:nvSpPr>
        <p:spPr/>
        <p:txBody>
          <a:bodyPr/>
          <a:lstStyle/>
          <a:p>
            <a:r>
              <a:rPr lang="nb-NO" dirty="0" smtClean="0"/>
              <a:t>Hvert år siste 25 år har levealderen økt </a:t>
            </a:r>
            <a:r>
              <a:rPr lang="nb-NO" dirty="0"/>
              <a:t>ca. 2 mnd./</a:t>
            </a:r>
            <a:r>
              <a:rPr lang="nb-NO" dirty="0" smtClean="0"/>
              <a:t>år</a:t>
            </a:r>
          </a:p>
          <a:p>
            <a:r>
              <a:rPr lang="nb-NO" dirty="0" smtClean="0"/>
              <a:t>…men </a:t>
            </a:r>
            <a:r>
              <a:rPr lang="nb-NO" dirty="0"/>
              <a:t>ikke for </a:t>
            </a:r>
            <a:r>
              <a:rPr lang="nb-NO" dirty="0" smtClean="0"/>
              <a:t>alle</a:t>
            </a:r>
          </a:p>
          <a:p>
            <a:endParaRPr lang="nb-NO" dirty="0"/>
          </a:p>
          <a:p>
            <a:r>
              <a:rPr lang="nb-NO" dirty="0" smtClean="0"/>
              <a:t>Høyt utdannede øker levealderen med ca. 3 </a:t>
            </a:r>
            <a:r>
              <a:rPr lang="nb-NO" dirty="0"/>
              <a:t>mnd./</a:t>
            </a:r>
            <a:r>
              <a:rPr lang="nb-NO" dirty="0" smtClean="0"/>
              <a:t>år</a:t>
            </a:r>
          </a:p>
          <a:p>
            <a:r>
              <a:rPr lang="nb-NO" dirty="0" smtClean="0"/>
              <a:t>Lavt </a:t>
            </a:r>
            <a:r>
              <a:rPr lang="nb-NO" dirty="0"/>
              <a:t>utdannede øker levealderen </a:t>
            </a:r>
            <a:r>
              <a:rPr lang="nb-NO" dirty="0" smtClean="0"/>
              <a:t>med ca. 1 </a:t>
            </a:r>
            <a:r>
              <a:rPr lang="nb-NO" dirty="0"/>
              <a:t>mnd./år</a:t>
            </a:r>
          </a:p>
          <a:p>
            <a:endParaRPr lang="nb-NO" dirty="0" smtClean="0"/>
          </a:p>
          <a:p>
            <a:endParaRPr lang="nb-NO" dirty="0"/>
          </a:p>
          <a:p>
            <a:endParaRPr lang="nb-NO" dirty="0"/>
          </a:p>
          <a:p>
            <a:endParaRPr lang="nb-NO" dirty="0"/>
          </a:p>
        </p:txBody>
      </p:sp>
    </p:spTree>
    <p:extLst>
      <p:ext uri="{BB962C8B-B14F-4D97-AF65-F5344CB8AC3E}">
        <p14:creationId xmlns:p14="http://schemas.microsoft.com/office/powerpoint/2010/main" val="39954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stretch>
            <a:fillRect/>
          </a:stretch>
        </p:blipFill>
        <p:spPr>
          <a:xfrm>
            <a:off x="1211783" y="426565"/>
            <a:ext cx="8553450" cy="5238750"/>
          </a:xfrm>
          <a:prstGeom prst="rect">
            <a:avLst/>
          </a:prstGeom>
        </p:spPr>
      </p:pic>
      <p:pic>
        <p:nvPicPr>
          <p:cNvPr id="2050" name="Picture 2" descr="Bilderesultater for koronavirus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111972" y="1190846"/>
            <a:ext cx="1240916" cy="10720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ilderesultater for koronavirus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111972" y="2697125"/>
            <a:ext cx="1240916" cy="10720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ilderesultater for koronavirus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111972" y="4238846"/>
            <a:ext cx="1240916" cy="1072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06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dirty="0" smtClean="0"/>
              <a:t>Sosial ulikhet på Agder?</a:t>
            </a:r>
            <a:endParaRPr lang="nb-NO" dirty="0"/>
          </a:p>
        </p:txBody>
      </p:sp>
      <p:sp>
        <p:nvSpPr>
          <p:cNvPr id="5" name="Undertittel 4"/>
          <p:cNvSpPr>
            <a:spLocks noGrp="1"/>
          </p:cNvSpPr>
          <p:nvPr>
            <p:ph type="subTitle" idx="1"/>
          </p:nvPr>
        </p:nvSpPr>
        <p:spPr/>
        <p:txBody>
          <a:bodyPr/>
          <a:lstStyle/>
          <a:p>
            <a:r>
              <a:rPr lang="nb-NO" dirty="0" err="1" smtClean="0"/>
              <a:t>Ungdata</a:t>
            </a:r>
            <a:r>
              <a:rPr lang="nb-NO" dirty="0" smtClean="0"/>
              <a:t> </a:t>
            </a:r>
            <a:r>
              <a:rPr lang="nb-NO" dirty="0"/>
              <a:t>2019 - </a:t>
            </a:r>
            <a:r>
              <a:rPr lang="nb-NO" b="1" dirty="0"/>
              <a:t>18 101 </a:t>
            </a:r>
            <a:r>
              <a:rPr lang="nb-NO" b="1" dirty="0" smtClean="0"/>
              <a:t>ungdommer svarte (85%)</a:t>
            </a:r>
          </a:p>
        </p:txBody>
      </p:sp>
      <p:pic>
        <p:nvPicPr>
          <p:cNvPr id="2" name="Bilde 1"/>
          <p:cNvPicPr>
            <a:picLocks noChangeAspect="1"/>
          </p:cNvPicPr>
          <p:nvPr/>
        </p:nvPicPr>
        <p:blipFill rotWithShape="1">
          <a:blip r:embed="rId3"/>
          <a:srcRect t="11179"/>
          <a:stretch/>
        </p:blipFill>
        <p:spPr>
          <a:xfrm>
            <a:off x="8257450" y="1366345"/>
            <a:ext cx="3799064" cy="3573517"/>
          </a:xfrm>
          <a:prstGeom prst="rect">
            <a:avLst/>
          </a:prstGeom>
        </p:spPr>
      </p:pic>
      <p:cxnSp>
        <p:nvCxnSpPr>
          <p:cNvPr id="6" name="Rett pilkobling 5"/>
          <p:cNvCxnSpPr/>
          <p:nvPr/>
        </p:nvCxnSpPr>
        <p:spPr>
          <a:xfrm>
            <a:off x="9028386" y="1923393"/>
            <a:ext cx="2701159" cy="756745"/>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30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Psykiske plager i </a:t>
            </a:r>
            <a:r>
              <a:rPr lang="nb-NO" dirty="0" err="1" smtClean="0"/>
              <a:t>Ungdata</a:t>
            </a:r>
            <a:r>
              <a:rPr lang="nb-NO" dirty="0" smtClean="0"/>
              <a:t> 2019</a:t>
            </a:r>
            <a:endParaRPr lang="nb-NO" dirty="0"/>
          </a:p>
        </p:txBody>
      </p:sp>
      <p:sp>
        <p:nvSpPr>
          <p:cNvPr id="4" name="Plassholder for lysbildenummer 3"/>
          <p:cNvSpPr>
            <a:spLocks noGrp="1"/>
          </p:cNvSpPr>
          <p:nvPr>
            <p:ph type="sldNum" sz="quarter" idx="4294967295"/>
          </p:nvPr>
        </p:nvSpPr>
        <p:spPr>
          <a:xfrm>
            <a:off x="9753600" y="6324601"/>
            <a:ext cx="609600" cy="365125"/>
          </a:xfrm>
          <a:prstGeom prst="rect">
            <a:avLst/>
          </a:prstGeom>
        </p:spPr>
        <p:txBody>
          <a:bodyPr/>
          <a:lstStyle/>
          <a:p>
            <a:fld id="{5F14AF08-E40A-C045-91E4-297BC0673CDE}" type="slidenum">
              <a:rPr lang="nb-NO" smtClean="0"/>
              <a:pPr/>
              <a:t>15</a:t>
            </a:fld>
            <a:endParaRPr lang="nb-NO" dirty="0"/>
          </a:p>
        </p:txBody>
      </p:sp>
      <p:sp>
        <p:nvSpPr>
          <p:cNvPr id="5" name="Rektangel 4"/>
          <p:cNvSpPr/>
          <p:nvPr/>
        </p:nvSpPr>
        <p:spPr>
          <a:xfrm>
            <a:off x="998404" y="1484784"/>
            <a:ext cx="4051176" cy="830997"/>
          </a:xfrm>
          <a:prstGeom prst="rect">
            <a:avLst/>
          </a:prstGeom>
        </p:spPr>
        <p:txBody>
          <a:bodyPr wrap="square">
            <a:spAutoFit/>
          </a:bodyPr>
          <a:lstStyle/>
          <a:p>
            <a:r>
              <a:rPr lang="nb-NO" sz="2400" dirty="0">
                <a:solidFill>
                  <a:srgbClr val="000000"/>
                </a:solidFill>
                <a:latin typeface="Calibri" panose="020F0502020204030204" pitchFamily="34" charset="0"/>
              </a:rPr>
              <a:t>Har du i løpet av den siste uka vært plaget av noe av dette: - </a:t>
            </a:r>
            <a:endParaRPr lang="nb-NO" sz="2400" dirty="0"/>
          </a:p>
        </p:txBody>
      </p:sp>
      <p:graphicFrame>
        <p:nvGraphicFramePr>
          <p:cNvPr id="6" name="Tabell 5"/>
          <p:cNvGraphicFramePr>
            <a:graphicFrameLocks noGrp="1"/>
          </p:cNvGraphicFramePr>
          <p:nvPr>
            <p:extLst/>
          </p:nvPr>
        </p:nvGraphicFramePr>
        <p:xfrm>
          <a:off x="1043772" y="2312737"/>
          <a:ext cx="4166012" cy="3636540"/>
        </p:xfrm>
        <a:graphic>
          <a:graphicData uri="http://schemas.openxmlformats.org/drawingml/2006/table">
            <a:tbl>
              <a:tblPr>
                <a:tableStyleId>{5C22544A-7EE6-4342-B048-85BDC9FD1C3A}</a:tableStyleId>
              </a:tblPr>
              <a:tblGrid>
                <a:gridCol w="4166012">
                  <a:extLst>
                    <a:ext uri="{9D8B030D-6E8A-4147-A177-3AD203B41FA5}">
                      <a16:colId xmlns:a16="http://schemas.microsoft.com/office/drawing/2014/main" val="20000"/>
                    </a:ext>
                  </a:extLst>
                </a:gridCol>
              </a:tblGrid>
              <a:tr h="513871">
                <a:tc>
                  <a:txBody>
                    <a:bodyPr/>
                    <a:lstStyle/>
                    <a:p>
                      <a:pPr marL="285750" indent="-285750" algn="l" fontAlgn="b">
                        <a:buFont typeface="Arial" panose="020B0604020202020204" pitchFamily="34" charset="0"/>
                        <a:buChar char="•"/>
                      </a:pPr>
                      <a:r>
                        <a:rPr lang="nb-NO" sz="1800" u="none" strike="noStrike" dirty="0">
                          <a:effectLst/>
                        </a:rPr>
                        <a:t>Følt at alt er et slit</a:t>
                      </a:r>
                      <a:endParaRPr lang="nb-NO"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513871">
                <a:tc>
                  <a:txBody>
                    <a:bodyPr/>
                    <a:lstStyle/>
                    <a:p>
                      <a:pPr marL="285750" indent="-285750" algn="l" fontAlgn="b">
                        <a:buFont typeface="Arial" panose="020B0604020202020204" pitchFamily="34" charset="0"/>
                        <a:buChar char="•"/>
                      </a:pPr>
                      <a:r>
                        <a:rPr lang="nb-NO" sz="1800" u="none" strike="noStrike" dirty="0">
                          <a:effectLst/>
                        </a:rPr>
                        <a:t>Hatt søvnproblemer</a:t>
                      </a:r>
                      <a:endParaRPr lang="nb-NO"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553314">
                <a:tc>
                  <a:txBody>
                    <a:bodyPr/>
                    <a:lstStyle/>
                    <a:p>
                      <a:pPr marL="285750" indent="-285750" algn="l" fontAlgn="b">
                        <a:buFont typeface="Arial" panose="020B0604020202020204" pitchFamily="34" charset="0"/>
                        <a:buChar char="•"/>
                      </a:pPr>
                      <a:r>
                        <a:rPr lang="nb-NO" sz="1800" u="none" strike="noStrike" dirty="0">
                          <a:effectLst/>
                        </a:rPr>
                        <a:t>Følt deg ulykkelig, trist eller deprimert</a:t>
                      </a:r>
                      <a:endParaRPr lang="nb-NO"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513871">
                <a:tc>
                  <a:txBody>
                    <a:bodyPr/>
                    <a:lstStyle/>
                    <a:p>
                      <a:pPr marL="285750" indent="-285750" algn="l" fontAlgn="b">
                        <a:buFont typeface="Arial" panose="020B0604020202020204" pitchFamily="34" charset="0"/>
                        <a:buChar char="•"/>
                      </a:pPr>
                      <a:r>
                        <a:rPr lang="nb-NO" sz="1800" u="none" strike="noStrike" dirty="0">
                          <a:effectLst/>
                        </a:rPr>
                        <a:t>Følt håpløshet med tanke på framtida</a:t>
                      </a:r>
                      <a:endParaRPr lang="nb-NO"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513871">
                <a:tc>
                  <a:txBody>
                    <a:bodyPr/>
                    <a:lstStyle/>
                    <a:p>
                      <a:pPr marL="285750" indent="-285750" algn="l" fontAlgn="b">
                        <a:buFont typeface="Arial" panose="020B0604020202020204" pitchFamily="34" charset="0"/>
                        <a:buChar char="•"/>
                      </a:pPr>
                      <a:r>
                        <a:rPr lang="nb-NO" sz="1800" u="none" strike="noStrike" dirty="0">
                          <a:effectLst/>
                        </a:rPr>
                        <a:t>Følt deg stiv eller anspent</a:t>
                      </a:r>
                      <a:endParaRPr lang="nb-NO"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513871">
                <a:tc>
                  <a:txBody>
                    <a:bodyPr/>
                    <a:lstStyle/>
                    <a:p>
                      <a:pPr marL="285750" indent="-285750" algn="l" fontAlgn="b">
                        <a:buFont typeface="Arial" panose="020B0604020202020204" pitchFamily="34" charset="0"/>
                        <a:buChar char="•"/>
                      </a:pPr>
                      <a:r>
                        <a:rPr lang="nb-NO" sz="1800" u="none" strike="noStrike" dirty="0">
                          <a:effectLst/>
                        </a:rPr>
                        <a:t>Bekymret deg for mye om ting</a:t>
                      </a:r>
                      <a:endParaRPr lang="nb-NO"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513871">
                <a:tc>
                  <a:txBody>
                    <a:bodyPr/>
                    <a:lstStyle/>
                    <a:p>
                      <a:pPr marL="285750" indent="-285750" algn="l" fontAlgn="b">
                        <a:buFont typeface="Arial" panose="020B0604020202020204" pitchFamily="34" charset="0"/>
                        <a:buChar char="•"/>
                      </a:pPr>
                      <a:r>
                        <a:rPr lang="nb-NO" sz="1800" u="none" strike="noStrike" dirty="0">
                          <a:effectLst/>
                        </a:rPr>
                        <a:t>Følt deg ensom</a:t>
                      </a:r>
                      <a:endParaRPr lang="nb-NO"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bl>
          </a:graphicData>
        </a:graphic>
      </p:graphicFrame>
      <p:graphicFrame>
        <p:nvGraphicFramePr>
          <p:cNvPr id="7" name="Diagram 6"/>
          <p:cNvGraphicFramePr>
            <a:graphicFrameLocks/>
          </p:cNvGraphicFramePr>
          <p:nvPr>
            <p:extLst/>
          </p:nvPr>
        </p:nvGraphicFramePr>
        <p:xfrm>
          <a:off x="5563673" y="1484784"/>
          <a:ext cx="5318975"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3" name="Ellipse 2"/>
          <p:cNvSpPr/>
          <p:nvPr/>
        </p:nvSpPr>
        <p:spPr>
          <a:xfrm>
            <a:off x="9504608" y="2810347"/>
            <a:ext cx="1349598" cy="3384391"/>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nb-NO"/>
          </a:p>
        </p:txBody>
      </p:sp>
    </p:spTree>
    <p:extLst>
      <p:ext uri="{BB962C8B-B14F-4D97-AF65-F5344CB8AC3E}">
        <p14:creationId xmlns:p14="http://schemas.microsoft.com/office/powerpoint/2010/main" val="292494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a:xfrm>
            <a:off x="1193800" y="1848389"/>
            <a:ext cx="10164763" cy="1021481"/>
          </a:xfrm>
        </p:spPr>
        <p:txBody>
          <a:bodyPr/>
          <a:lstStyle/>
          <a:p>
            <a:r>
              <a:rPr lang="nb-NO" sz="11500" dirty="0" smtClean="0"/>
              <a:t>SYMPTOMER</a:t>
            </a:r>
            <a:endParaRPr lang="nb-NO" sz="11500" dirty="0"/>
          </a:p>
        </p:txBody>
      </p:sp>
      <p:sp>
        <p:nvSpPr>
          <p:cNvPr id="5" name="Undertittel 4"/>
          <p:cNvSpPr>
            <a:spLocks noGrp="1"/>
          </p:cNvSpPr>
          <p:nvPr>
            <p:ph type="subTitle" idx="1"/>
          </p:nvPr>
        </p:nvSpPr>
        <p:spPr>
          <a:xfrm>
            <a:off x="1187451" y="3120981"/>
            <a:ext cx="10171112" cy="1541688"/>
          </a:xfrm>
        </p:spPr>
        <p:txBody>
          <a:bodyPr/>
          <a:lstStyle/>
          <a:p>
            <a:r>
              <a:rPr lang="nb-NO" dirty="0" smtClean="0"/>
              <a:t>Hva er det grunnleggende problemet?</a:t>
            </a:r>
            <a:endParaRPr lang="nb-NO" dirty="0"/>
          </a:p>
        </p:txBody>
      </p:sp>
      <p:pic>
        <p:nvPicPr>
          <p:cNvPr id="6" name="Picture 2" descr="Bilderesultat for isfj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7828" y="3120981"/>
            <a:ext cx="2733332" cy="2733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40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a:graphicFrameLocks/>
          </p:cNvGraphicFramePr>
          <p:nvPr>
            <p:extLst/>
          </p:nvPr>
        </p:nvGraphicFramePr>
        <p:xfrm>
          <a:off x="1054420" y="223690"/>
          <a:ext cx="9753600" cy="5820229"/>
        </p:xfrm>
        <a:graphic>
          <a:graphicData uri="http://schemas.openxmlformats.org/drawingml/2006/chart">
            <c:chart xmlns:c="http://schemas.openxmlformats.org/drawingml/2006/chart" xmlns:r="http://schemas.openxmlformats.org/officeDocument/2006/relationships" r:id="rId3"/>
          </a:graphicData>
        </a:graphic>
      </p:graphicFrame>
      <p:sp>
        <p:nvSpPr>
          <p:cNvPr id="7" name="Rektangel 6"/>
          <p:cNvSpPr/>
          <p:nvPr/>
        </p:nvSpPr>
        <p:spPr>
          <a:xfrm>
            <a:off x="2043953" y="1388249"/>
            <a:ext cx="6229190" cy="4165600"/>
          </a:xfrm>
          <a:prstGeom prst="rect">
            <a:avLst/>
          </a:prstGeom>
          <a:solidFill>
            <a:schemeClr val="bg1">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lysbildenummer 1"/>
          <p:cNvSpPr>
            <a:spLocks noGrp="1"/>
          </p:cNvSpPr>
          <p:nvPr>
            <p:ph type="sldNum" sz="quarter" idx="12"/>
          </p:nvPr>
        </p:nvSpPr>
        <p:spPr/>
        <p:txBody>
          <a:bodyPr/>
          <a:lstStyle/>
          <a:p>
            <a:fld id="{3C7A5A71-DF4B-4B6A-B558-6F7CE5FACE46}" type="slidenum">
              <a:rPr lang="nb-NO" smtClean="0"/>
              <a:t>17</a:t>
            </a:fld>
            <a:endParaRPr lang="nb-NO"/>
          </a:p>
        </p:txBody>
      </p:sp>
    </p:spTree>
    <p:extLst>
      <p:ext uri="{BB962C8B-B14F-4D97-AF65-F5344CB8AC3E}">
        <p14:creationId xmlns:p14="http://schemas.microsoft.com/office/powerpoint/2010/main" val="178477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a:graphicFrameLocks/>
          </p:cNvGraphicFramePr>
          <p:nvPr>
            <p:extLst>
              <p:ext uri="{D42A27DB-BD31-4B8C-83A1-F6EECF244321}">
                <p14:modId xmlns:p14="http://schemas.microsoft.com/office/powerpoint/2010/main" val="589039663"/>
              </p:ext>
            </p:extLst>
          </p:nvPr>
        </p:nvGraphicFramePr>
        <p:xfrm>
          <a:off x="595087" y="149412"/>
          <a:ext cx="11176000" cy="5979886"/>
        </p:xfrm>
        <a:graphic>
          <a:graphicData uri="http://schemas.openxmlformats.org/drawingml/2006/chart">
            <c:chart xmlns:c="http://schemas.openxmlformats.org/drawingml/2006/chart" xmlns:r="http://schemas.openxmlformats.org/officeDocument/2006/relationships" r:id="rId3"/>
          </a:graphicData>
        </a:graphic>
      </p:graphicFrame>
      <p:sp>
        <p:nvSpPr>
          <p:cNvPr id="2" name="Plassholder for lysbildenummer 1"/>
          <p:cNvSpPr>
            <a:spLocks noGrp="1"/>
          </p:cNvSpPr>
          <p:nvPr>
            <p:ph type="sldNum" sz="quarter" idx="12"/>
          </p:nvPr>
        </p:nvSpPr>
        <p:spPr/>
        <p:txBody>
          <a:bodyPr/>
          <a:lstStyle/>
          <a:p>
            <a:fld id="{3C7A5A71-DF4B-4B6A-B558-6F7CE5FACE46}" type="slidenum">
              <a:rPr lang="nb-NO" smtClean="0"/>
              <a:t>18</a:t>
            </a:fld>
            <a:endParaRPr lang="nb-NO"/>
          </a:p>
        </p:txBody>
      </p:sp>
      <p:cxnSp>
        <p:nvCxnSpPr>
          <p:cNvPr id="4" name="Rett pilkobling 3"/>
          <p:cNvCxnSpPr/>
          <p:nvPr/>
        </p:nvCxnSpPr>
        <p:spPr>
          <a:xfrm>
            <a:off x="1786759" y="1545020"/>
            <a:ext cx="1965434"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6" name="Rett pilkobling 5"/>
          <p:cNvCxnSpPr/>
          <p:nvPr/>
        </p:nvCxnSpPr>
        <p:spPr>
          <a:xfrm>
            <a:off x="5207876" y="3139355"/>
            <a:ext cx="2501462"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7" name="Rett pilkobling 6"/>
          <p:cNvCxnSpPr/>
          <p:nvPr/>
        </p:nvCxnSpPr>
        <p:spPr>
          <a:xfrm>
            <a:off x="8597462" y="4204137"/>
            <a:ext cx="2501462"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9" name="Rett pilkobling 8"/>
          <p:cNvCxnSpPr/>
          <p:nvPr/>
        </p:nvCxnSpPr>
        <p:spPr>
          <a:xfrm>
            <a:off x="3752193" y="1618593"/>
            <a:ext cx="525517" cy="409904"/>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14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Beskyttelsesfaktorene som skaper disse skillene</a:t>
            </a:r>
            <a:endParaRPr lang="nb-NO" dirty="0"/>
          </a:p>
        </p:txBody>
      </p:sp>
      <p:sp>
        <p:nvSpPr>
          <p:cNvPr id="3" name="Plassholder for innhold 2"/>
          <p:cNvSpPr>
            <a:spLocks noGrp="1"/>
          </p:cNvSpPr>
          <p:nvPr>
            <p:ph idx="1"/>
          </p:nvPr>
        </p:nvSpPr>
        <p:spPr>
          <a:xfrm>
            <a:off x="967027" y="1412879"/>
            <a:ext cx="10397885" cy="4498817"/>
          </a:xfrm>
        </p:spPr>
        <p:txBody>
          <a:bodyPr/>
          <a:lstStyle/>
          <a:p>
            <a:r>
              <a:rPr lang="nb-NO" dirty="0" smtClean="0"/>
              <a:t>Forhold på skolen</a:t>
            </a:r>
          </a:p>
          <a:p>
            <a:pPr lvl="1"/>
            <a:r>
              <a:rPr lang="nb-NO" dirty="0" smtClean="0"/>
              <a:t>Trives / lærere bryr seg / kan snakke med lærer om personlige problem</a:t>
            </a:r>
          </a:p>
          <a:p>
            <a:r>
              <a:rPr lang="nb-NO" dirty="0" smtClean="0"/>
              <a:t>Forhold i nærmiljøet</a:t>
            </a:r>
          </a:p>
          <a:p>
            <a:pPr lvl="1"/>
            <a:r>
              <a:rPr lang="nb-NO" dirty="0" smtClean="0"/>
              <a:t>Fornøyd med idrett-kulturtilbud / ikke mobbet / ikke vold</a:t>
            </a:r>
          </a:p>
          <a:p>
            <a:r>
              <a:rPr lang="nb-NO" dirty="0" smtClean="0"/>
              <a:t>Foreldre og familie</a:t>
            </a:r>
          </a:p>
          <a:p>
            <a:pPr lvl="1"/>
            <a:r>
              <a:rPr lang="nb-NO" dirty="0" smtClean="0"/>
              <a:t>Foreldre kjenner venner / vet hvor jeg er / kan snakke om pers. problem</a:t>
            </a:r>
          </a:p>
          <a:p>
            <a:pPr lvl="1"/>
            <a:r>
              <a:rPr lang="nb-NO" dirty="0" smtClean="0"/>
              <a:t>Får ikke lov å drikke alkohol / lite alkohol hos foreldre</a:t>
            </a:r>
          </a:p>
          <a:p>
            <a:r>
              <a:rPr lang="nb-NO" dirty="0" smtClean="0"/>
              <a:t>Sosiale relasjoner</a:t>
            </a:r>
          </a:p>
          <a:p>
            <a:pPr lvl="1"/>
            <a:r>
              <a:rPr lang="nb-NO" dirty="0" smtClean="0"/>
              <a:t>Har venner / har venner de kan betro seg til og ta opp pers. problem med / andre trygge voksne de kan snakke om pers. problem med </a:t>
            </a:r>
            <a:endParaRPr lang="nb-NO" dirty="0"/>
          </a:p>
        </p:txBody>
      </p:sp>
    </p:spTree>
    <p:extLst>
      <p:ext uri="{BB962C8B-B14F-4D97-AF65-F5344CB8AC3E}">
        <p14:creationId xmlns:p14="http://schemas.microsoft.com/office/powerpoint/2010/main" val="222137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smtClean="0"/>
              <a:t>Hvordan </a:t>
            </a:r>
            <a:r>
              <a:rPr lang="nb-NO" dirty="0" err="1" smtClean="0"/>
              <a:t>samskape</a:t>
            </a:r>
            <a:r>
              <a:rPr lang="nb-NO" dirty="0" smtClean="0"/>
              <a:t> bedre folkehelse?</a:t>
            </a:r>
            <a:endParaRPr lang="nb-NO" dirty="0"/>
          </a:p>
        </p:txBody>
      </p:sp>
      <p:pic>
        <p:nvPicPr>
          <p:cNvPr id="5" name="Bilde 4"/>
          <p:cNvPicPr/>
          <p:nvPr/>
        </p:nvPicPr>
        <p:blipFill>
          <a:blip r:embed="rId3"/>
          <a:stretch>
            <a:fillRect/>
          </a:stretch>
        </p:blipFill>
        <p:spPr>
          <a:xfrm>
            <a:off x="1200148" y="1532585"/>
            <a:ext cx="4295104" cy="3277674"/>
          </a:xfrm>
          <a:prstGeom prst="rect">
            <a:avLst/>
          </a:prstGeom>
        </p:spPr>
      </p:pic>
      <p:pic>
        <p:nvPicPr>
          <p:cNvPr id="6" name="Bilde 5"/>
          <p:cNvPicPr/>
          <p:nvPr/>
        </p:nvPicPr>
        <p:blipFill>
          <a:blip r:embed="rId4"/>
          <a:stretch>
            <a:fillRect/>
          </a:stretch>
        </p:blipFill>
        <p:spPr>
          <a:xfrm>
            <a:off x="6328960" y="1532585"/>
            <a:ext cx="3832471" cy="3277674"/>
          </a:xfrm>
          <a:prstGeom prst="rect">
            <a:avLst/>
          </a:prstGeom>
        </p:spPr>
      </p:pic>
    </p:spTree>
    <p:extLst>
      <p:ext uri="{BB962C8B-B14F-4D97-AF65-F5344CB8AC3E}">
        <p14:creationId xmlns:p14="http://schemas.microsoft.com/office/powerpoint/2010/main" val="273887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Hvordan slår disse faktorene ut på </a:t>
            </a:r>
            <a:r>
              <a:rPr lang="nb-NO" b="1" dirty="0" smtClean="0"/>
              <a:t>hasj</a:t>
            </a:r>
            <a:r>
              <a:rPr lang="nb-NO" dirty="0" smtClean="0"/>
              <a:t>?</a:t>
            </a:r>
            <a:endParaRPr lang="nb-NO" dirty="0"/>
          </a:p>
        </p:txBody>
      </p:sp>
      <p:pic>
        <p:nvPicPr>
          <p:cNvPr id="1026" name="Picture 2" descr="Bilderesultat for ungdom has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5184" y="2362061"/>
            <a:ext cx="3168485" cy="22971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deresultat for menneskefigur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819" y="2362060"/>
            <a:ext cx="3345366" cy="22971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ilderesultat for menneskefigur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3103" y="2362060"/>
            <a:ext cx="3345366" cy="2297152"/>
          </a:xfrm>
          <a:prstGeom prst="rect">
            <a:avLst/>
          </a:prstGeom>
          <a:noFill/>
          <a:extLst>
            <a:ext uri="{909E8E84-426E-40DD-AFC4-6F175D3DCCD1}">
              <a14:hiddenFill xmlns:a14="http://schemas.microsoft.com/office/drawing/2010/main">
                <a:solidFill>
                  <a:srgbClr val="FFFFFF"/>
                </a:solidFill>
              </a14:hiddenFill>
            </a:ext>
          </a:extLst>
        </p:spPr>
      </p:pic>
      <p:sp>
        <p:nvSpPr>
          <p:cNvPr id="3" name="TekstSylinder 2"/>
          <p:cNvSpPr txBox="1"/>
          <p:nvPr/>
        </p:nvSpPr>
        <p:spPr>
          <a:xfrm>
            <a:off x="1450112" y="1185228"/>
            <a:ext cx="2397059" cy="1077218"/>
          </a:xfrm>
          <a:prstGeom prst="rect">
            <a:avLst/>
          </a:prstGeom>
          <a:solidFill>
            <a:schemeClr val="accent6">
              <a:lumMod val="40000"/>
              <a:lumOff val="60000"/>
            </a:schemeClr>
          </a:solidFill>
          <a:ln>
            <a:solidFill>
              <a:schemeClr val="tx1"/>
            </a:solidFill>
          </a:ln>
        </p:spPr>
        <p:txBody>
          <a:bodyPr wrap="square" rtlCol="0">
            <a:spAutoFit/>
          </a:bodyPr>
          <a:lstStyle/>
          <a:p>
            <a:pPr algn="l"/>
            <a:r>
              <a:rPr lang="nb-NO" sz="3200" dirty="0" smtClean="0"/>
              <a:t>Høy grad av beskyttelse</a:t>
            </a:r>
            <a:endParaRPr lang="nb-NO" sz="3200" dirty="0"/>
          </a:p>
        </p:txBody>
      </p:sp>
      <p:sp>
        <p:nvSpPr>
          <p:cNvPr id="7" name="TekstSylinder 6"/>
          <p:cNvSpPr txBox="1"/>
          <p:nvPr/>
        </p:nvSpPr>
        <p:spPr>
          <a:xfrm>
            <a:off x="7948696" y="1185228"/>
            <a:ext cx="2397059" cy="1077218"/>
          </a:xfrm>
          <a:prstGeom prst="rect">
            <a:avLst/>
          </a:prstGeom>
          <a:solidFill>
            <a:schemeClr val="accent1">
              <a:lumMod val="20000"/>
              <a:lumOff val="80000"/>
            </a:schemeClr>
          </a:solidFill>
          <a:ln>
            <a:solidFill>
              <a:schemeClr val="tx1"/>
            </a:solidFill>
          </a:ln>
        </p:spPr>
        <p:txBody>
          <a:bodyPr wrap="square" rtlCol="0">
            <a:spAutoFit/>
          </a:bodyPr>
          <a:lstStyle/>
          <a:p>
            <a:pPr algn="l"/>
            <a:r>
              <a:rPr lang="nb-NO" sz="3200" dirty="0" smtClean="0"/>
              <a:t>Lav grad av beskyttelse</a:t>
            </a:r>
            <a:endParaRPr lang="nb-NO" sz="3200" dirty="0"/>
          </a:p>
        </p:txBody>
      </p:sp>
      <p:sp>
        <p:nvSpPr>
          <p:cNvPr id="8" name="TekstSylinder 7"/>
          <p:cNvSpPr txBox="1"/>
          <p:nvPr/>
        </p:nvSpPr>
        <p:spPr>
          <a:xfrm>
            <a:off x="4469942" y="1190296"/>
            <a:ext cx="2764542" cy="1077218"/>
          </a:xfrm>
          <a:prstGeom prst="rect">
            <a:avLst/>
          </a:prstGeom>
          <a:solidFill>
            <a:schemeClr val="accent3">
              <a:lumMod val="20000"/>
              <a:lumOff val="80000"/>
            </a:schemeClr>
          </a:solidFill>
          <a:ln>
            <a:solidFill>
              <a:schemeClr val="tx1"/>
            </a:solidFill>
          </a:ln>
        </p:spPr>
        <p:txBody>
          <a:bodyPr wrap="square" rtlCol="0">
            <a:spAutoFit/>
          </a:bodyPr>
          <a:lstStyle/>
          <a:p>
            <a:pPr algn="l"/>
            <a:r>
              <a:rPr lang="nb-NO" sz="3200" dirty="0" smtClean="0"/>
              <a:t>Middels grad av beskyttelse</a:t>
            </a:r>
            <a:endParaRPr lang="nb-NO" sz="3200" dirty="0"/>
          </a:p>
        </p:txBody>
      </p:sp>
      <p:sp>
        <p:nvSpPr>
          <p:cNvPr id="4" name="TekstSylinder 3"/>
          <p:cNvSpPr txBox="1"/>
          <p:nvPr/>
        </p:nvSpPr>
        <p:spPr>
          <a:xfrm>
            <a:off x="1059820" y="4983470"/>
            <a:ext cx="9668650" cy="461665"/>
          </a:xfrm>
          <a:prstGeom prst="rect">
            <a:avLst/>
          </a:prstGeom>
          <a:solidFill>
            <a:schemeClr val="accent1">
              <a:lumMod val="20000"/>
              <a:lumOff val="80000"/>
            </a:schemeClr>
          </a:solidFill>
        </p:spPr>
        <p:txBody>
          <a:bodyPr wrap="square" rtlCol="0">
            <a:spAutoFit/>
          </a:bodyPr>
          <a:lstStyle/>
          <a:p>
            <a:pPr algn="l"/>
            <a:r>
              <a:rPr lang="nb-NO" sz="2400" b="1" dirty="0" smtClean="0"/>
              <a:t>               </a:t>
            </a:r>
            <a:r>
              <a:rPr lang="nb-NO" sz="2400" dirty="0" smtClean="0"/>
              <a:t>2</a:t>
            </a:r>
            <a:r>
              <a:rPr lang="nb-NO" sz="2400" dirty="0" smtClean="0"/>
              <a:t>%				7%			</a:t>
            </a:r>
            <a:r>
              <a:rPr lang="nb-NO" sz="2400" dirty="0" smtClean="0"/>
              <a:t>        16</a:t>
            </a:r>
            <a:r>
              <a:rPr lang="nb-NO" sz="2400" dirty="0" smtClean="0"/>
              <a:t>%      </a:t>
            </a:r>
            <a:endParaRPr lang="nb-NO" sz="2400" dirty="0"/>
          </a:p>
        </p:txBody>
      </p:sp>
    </p:spTree>
    <p:extLst>
      <p:ext uri="{BB962C8B-B14F-4D97-AF65-F5344CB8AC3E}">
        <p14:creationId xmlns:p14="http://schemas.microsoft.com/office/powerpoint/2010/main" val="172740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dirty="0" smtClean="0"/>
              <a:t>Hvordan få mindre sosial ulikhet i helse? </a:t>
            </a:r>
            <a:endParaRPr lang="nb-NO" dirty="0"/>
          </a:p>
        </p:txBody>
      </p:sp>
      <p:sp>
        <p:nvSpPr>
          <p:cNvPr id="2" name="Undertittel 1"/>
          <p:cNvSpPr>
            <a:spLocks noGrp="1"/>
          </p:cNvSpPr>
          <p:nvPr>
            <p:ph type="subTitle" idx="1"/>
          </p:nvPr>
        </p:nvSpPr>
        <p:spPr/>
        <p:txBody>
          <a:bodyPr/>
          <a:lstStyle/>
          <a:p>
            <a:endParaRPr lang="nb-NO"/>
          </a:p>
        </p:txBody>
      </p:sp>
    </p:spTree>
    <p:extLst>
      <p:ext uri="{BB962C8B-B14F-4D97-AF65-F5344CB8AC3E}">
        <p14:creationId xmlns:p14="http://schemas.microsoft.com/office/powerpoint/2010/main" val="51023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Oval 2"/>
          <p:cNvSpPr>
            <a:spLocks noChangeArrowheads="1"/>
          </p:cNvSpPr>
          <p:nvPr/>
        </p:nvSpPr>
        <p:spPr bwMode="auto">
          <a:xfrm>
            <a:off x="8844087" y="3053916"/>
            <a:ext cx="1573088" cy="1512168"/>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763907" name="Text Box 3"/>
          <p:cNvSpPr txBox="1">
            <a:spLocks noChangeArrowheads="1"/>
          </p:cNvSpPr>
          <p:nvPr/>
        </p:nvSpPr>
        <p:spPr bwMode="auto">
          <a:xfrm>
            <a:off x="2286001" y="609601"/>
            <a:ext cx="79867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nb-NO" altLang="nb-NO" sz="2800" b="1">
                <a:solidFill>
                  <a:srgbClr val="00425C"/>
                </a:solidFill>
                <a:latin typeface="Arial" charset="0"/>
              </a:rPr>
              <a:t>Årsakskjeden</a:t>
            </a:r>
          </a:p>
        </p:txBody>
      </p:sp>
      <p:sp>
        <p:nvSpPr>
          <p:cNvPr id="763910" name="AutoShape 6"/>
          <p:cNvSpPr>
            <a:spLocks noChangeArrowheads="1"/>
          </p:cNvSpPr>
          <p:nvPr/>
        </p:nvSpPr>
        <p:spPr bwMode="auto">
          <a:xfrm>
            <a:off x="6816726" y="1524000"/>
            <a:ext cx="2087563" cy="4572000"/>
          </a:xfrm>
          <a:prstGeom prst="rightArrow">
            <a:avLst>
              <a:gd name="adj1" fmla="val 40417"/>
              <a:gd name="adj2" fmla="val 40208"/>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763913" name="Text Box 9"/>
          <p:cNvSpPr txBox="1">
            <a:spLocks noChangeArrowheads="1"/>
          </p:cNvSpPr>
          <p:nvPr/>
        </p:nvSpPr>
        <p:spPr bwMode="auto">
          <a:xfrm>
            <a:off x="6816725" y="2852738"/>
            <a:ext cx="144142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nb-NO" altLang="nb-NO" dirty="0">
                <a:latin typeface="Times New Roman" pitchFamily="18" charset="0"/>
              </a:rPr>
              <a:t>Biologiske</a:t>
            </a:r>
          </a:p>
          <a:p>
            <a:pPr eaLnBrk="1" hangingPunct="1"/>
            <a:r>
              <a:rPr lang="nb-NO" altLang="nb-NO" dirty="0">
                <a:latin typeface="Times New Roman" pitchFamily="18" charset="0"/>
              </a:rPr>
              <a:t>risikofaktorer</a:t>
            </a:r>
          </a:p>
          <a:p>
            <a:pPr eaLnBrk="1" hangingPunct="1">
              <a:buFontTx/>
              <a:buChar char="-"/>
            </a:pPr>
            <a:r>
              <a:rPr lang="nb-NO" altLang="nb-NO" dirty="0">
                <a:latin typeface="Times New Roman" pitchFamily="18" charset="0"/>
              </a:rPr>
              <a:t> blodtrykk</a:t>
            </a:r>
          </a:p>
          <a:p>
            <a:pPr eaLnBrk="1" hangingPunct="1">
              <a:buFontTx/>
              <a:buChar char="-"/>
            </a:pPr>
            <a:r>
              <a:rPr lang="nb-NO" altLang="nb-NO" dirty="0">
                <a:latin typeface="Times New Roman" pitchFamily="18" charset="0"/>
              </a:rPr>
              <a:t> kolesterol</a:t>
            </a:r>
          </a:p>
          <a:p>
            <a:pPr eaLnBrk="1" hangingPunct="1">
              <a:buFontTx/>
              <a:buChar char="-"/>
            </a:pPr>
            <a:r>
              <a:rPr lang="nb-NO" altLang="nb-NO" dirty="0">
                <a:latin typeface="Times New Roman" pitchFamily="18" charset="0"/>
              </a:rPr>
              <a:t> KMI….</a:t>
            </a:r>
          </a:p>
        </p:txBody>
      </p:sp>
      <p:sp>
        <p:nvSpPr>
          <p:cNvPr id="763914" name="Text Box 10"/>
          <p:cNvSpPr txBox="1">
            <a:spLocks noChangeArrowheads="1"/>
          </p:cNvSpPr>
          <p:nvPr/>
        </p:nvSpPr>
        <p:spPr bwMode="auto">
          <a:xfrm>
            <a:off x="9034463" y="3429001"/>
            <a:ext cx="13827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nb-NO" altLang="nb-NO" b="1" dirty="0">
                <a:latin typeface="Times New Roman" pitchFamily="18" charset="0"/>
              </a:rPr>
              <a:t>God helse/</a:t>
            </a:r>
          </a:p>
          <a:p>
            <a:pPr algn="ctr" eaLnBrk="1" hangingPunct="1"/>
            <a:r>
              <a:rPr lang="nb-NO" altLang="nb-NO" b="1" dirty="0">
                <a:latin typeface="Times New Roman" pitchFamily="18" charset="0"/>
              </a:rPr>
              <a:t>sykdom</a:t>
            </a:r>
          </a:p>
        </p:txBody>
      </p:sp>
      <p:sp>
        <p:nvSpPr>
          <p:cNvPr id="11" name="AutoShape 5"/>
          <p:cNvSpPr>
            <a:spLocks noChangeArrowheads="1"/>
          </p:cNvSpPr>
          <p:nvPr/>
        </p:nvSpPr>
        <p:spPr bwMode="auto">
          <a:xfrm>
            <a:off x="4367213" y="1524000"/>
            <a:ext cx="2417762" cy="4572000"/>
          </a:xfrm>
          <a:prstGeom prst="rightArrow">
            <a:avLst>
              <a:gd name="adj1" fmla="val 56315"/>
              <a:gd name="adj2" fmla="val 42097"/>
            </a:avLst>
          </a:prstGeom>
          <a:solidFill>
            <a:srgbClr val="FFDC4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12" name="Text Box 8"/>
          <p:cNvSpPr txBox="1">
            <a:spLocks noChangeArrowheads="1"/>
          </p:cNvSpPr>
          <p:nvPr/>
        </p:nvSpPr>
        <p:spPr bwMode="auto">
          <a:xfrm>
            <a:off x="4398964" y="2852738"/>
            <a:ext cx="234473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nb-NO" altLang="nb-NO">
                <a:latin typeface="Times New Roman" pitchFamily="18" charset="0"/>
              </a:rPr>
              <a:t>Adferd - tobakk, </a:t>
            </a:r>
          </a:p>
          <a:p>
            <a:pPr eaLnBrk="1" hangingPunct="1"/>
            <a:r>
              <a:rPr lang="nb-NO" altLang="nb-NO">
                <a:latin typeface="Times New Roman" pitchFamily="18" charset="0"/>
              </a:rPr>
              <a:t>fysisk inaktivitet og ernæring - og identifisert sosial og fysisk miljørisiko</a:t>
            </a:r>
          </a:p>
        </p:txBody>
      </p:sp>
      <p:sp>
        <p:nvSpPr>
          <p:cNvPr id="13" name="AutoShape 4"/>
          <p:cNvSpPr>
            <a:spLocks noChangeArrowheads="1"/>
          </p:cNvSpPr>
          <p:nvPr/>
        </p:nvSpPr>
        <p:spPr bwMode="auto">
          <a:xfrm>
            <a:off x="1631950" y="1524000"/>
            <a:ext cx="2700338" cy="4572000"/>
          </a:xfrm>
          <a:prstGeom prst="rightArrow">
            <a:avLst>
              <a:gd name="adj1" fmla="val 69722"/>
              <a:gd name="adj2" fmla="val 45329"/>
            </a:avLst>
          </a:prstGeom>
          <a:solidFill>
            <a:srgbClr val="FFF1B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14" name="Text Box 7"/>
          <p:cNvSpPr txBox="1">
            <a:spLocks noChangeArrowheads="1"/>
          </p:cNvSpPr>
          <p:nvPr/>
        </p:nvSpPr>
        <p:spPr bwMode="auto">
          <a:xfrm>
            <a:off x="1676400" y="2830514"/>
            <a:ext cx="25479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nb-NO" altLang="nb-NO" dirty="0">
                <a:latin typeface="Times New Roman" pitchFamily="18" charset="0"/>
              </a:rPr>
              <a:t>Bakenforliggende faktorer: </a:t>
            </a:r>
          </a:p>
          <a:p>
            <a:pPr eaLnBrk="1" hangingPunct="1"/>
            <a:r>
              <a:rPr lang="nb-NO" altLang="nb-NO" b="1" dirty="0">
                <a:latin typeface="Times New Roman" pitchFamily="18" charset="0"/>
              </a:rPr>
              <a:t>inntekt, oppvekst,</a:t>
            </a:r>
          </a:p>
          <a:p>
            <a:pPr eaLnBrk="1" hangingPunct="1"/>
            <a:r>
              <a:rPr lang="nb-NO" altLang="nb-NO" b="1" dirty="0">
                <a:latin typeface="Times New Roman" pitchFamily="18" charset="0"/>
              </a:rPr>
              <a:t>utdanning, arbeid …</a:t>
            </a:r>
          </a:p>
        </p:txBody>
      </p:sp>
      <p:sp>
        <p:nvSpPr>
          <p:cNvPr id="15" name="TekstSylinder 14"/>
          <p:cNvSpPr txBox="1"/>
          <p:nvPr/>
        </p:nvSpPr>
        <p:spPr>
          <a:xfrm>
            <a:off x="4942200" y="513853"/>
            <a:ext cx="6963854" cy="646331"/>
          </a:xfrm>
          <a:prstGeom prst="rect">
            <a:avLst/>
          </a:prstGeom>
          <a:solidFill>
            <a:schemeClr val="accent1">
              <a:lumMod val="20000"/>
              <a:lumOff val="80000"/>
            </a:schemeClr>
          </a:solidFill>
        </p:spPr>
        <p:txBody>
          <a:bodyPr wrap="square" rtlCol="0">
            <a:spAutoFit/>
          </a:bodyPr>
          <a:lstStyle/>
          <a:p>
            <a:pPr defTabSz="457200"/>
            <a:r>
              <a:rPr lang="nb-NO" b="1" dirty="0" smtClean="0">
                <a:solidFill>
                  <a:srgbClr val="1F497D">
                    <a:lumMod val="50000"/>
                  </a:srgbClr>
                </a:solidFill>
              </a:rPr>
              <a:t>Tiltakene </a:t>
            </a:r>
            <a:r>
              <a:rPr lang="nb-NO" b="1" dirty="0">
                <a:solidFill>
                  <a:srgbClr val="1F497D">
                    <a:lumMod val="50000"/>
                  </a:srgbClr>
                </a:solidFill>
              </a:rPr>
              <a:t>som settes inn tidlig er </a:t>
            </a:r>
            <a:r>
              <a:rPr lang="nb-NO" b="1" dirty="0" smtClean="0">
                <a:solidFill>
                  <a:srgbClr val="1F497D">
                    <a:lumMod val="50000"/>
                  </a:srgbClr>
                </a:solidFill>
              </a:rPr>
              <a:t>de viktigste – og de som kan gi mindre sosial ulikhet i helse</a:t>
            </a:r>
            <a:endParaRPr lang="nb-NO" dirty="0">
              <a:solidFill>
                <a:srgbClr val="1F497D">
                  <a:lumMod val="50000"/>
                </a:srgbClr>
              </a:solidFill>
            </a:endParaRPr>
          </a:p>
        </p:txBody>
      </p:sp>
      <p:sp>
        <p:nvSpPr>
          <p:cNvPr id="16" name="Ellipse 15"/>
          <p:cNvSpPr/>
          <p:nvPr/>
        </p:nvSpPr>
        <p:spPr>
          <a:xfrm>
            <a:off x="8709979" y="2830514"/>
            <a:ext cx="2864110" cy="193579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b="1" dirty="0" smtClean="0">
                <a:solidFill>
                  <a:schemeClr val="tx1"/>
                </a:solidFill>
              </a:rPr>
              <a:t>Sykdomsbyrde</a:t>
            </a:r>
            <a:endParaRPr lang="nb-NO" sz="2000" b="1" dirty="0">
              <a:solidFill>
                <a:schemeClr val="tx1"/>
              </a:solidFill>
            </a:endParaRPr>
          </a:p>
        </p:txBody>
      </p:sp>
    </p:spTree>
    <p:extLst>
      <p:ext uri="{BB962C8B-B14F-4D97-AF65-F5344CB8AC3E}">
        <p14:creationId xmlns:p14="http://schemas.microsoft.com/office/powerpoint/2010/main" val="2281864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ilderesultat for isfj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7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Bilde 1"/>
          <p:cNvPicPr>
            <a:picLocks noChangeAspect="1"/>
          </p:cNvPicPr>
          <p:nvPr/>
        </p:nvPicPr>
        <p:blipFill>
          <a:blip r:embed="rId4"/>
          <a:stretch>
            <a:fillRect/>
          </a:stretch>
        </p:blipFill>
        <p:spPr>
          <a:xfrm>
            <a:off x="5072063" y="1907858"/>
            <a:ext cx="6403657" cy="2818734"/>
          </a:xfrm>
          <a:prstGeom prst="rect">
            <a:avLst/>
          </a:prstGeom>
          <a:scene3d>
            <a:camera prst="orthographicFront">
              <a:rot lat="0" lon="0" rev="5400000"/>
            </a:camera>
            <a:lightRig rig="threePt" dir="t"/>
          </a:scene3d>
        </p:spPr>
      </p:pic>
    </p:spTree>
    <p:extLst>
      <p:ext uri="{BB962C8B-B14F-4D97-AF65-F5344CB8AC3E}">
        <p14:creationId xmlns:p14="http://schemas.microsoft.com/office/powerpoint/2010/main" val="252814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dividual - Sara R. Turnquist"/>
          <p:cNvPicPr>
            <a:picLocks noChangeAspect="1" noChangeArrowheads="1"/>
          </p:cNvPicPr>
          <p:nvPr/>
        </p:nvPicPr>
        <p:blipFill rotWithShape="1">
          <a:blip r:embed="rId3">
            <a:extLst>
              <a:ext uri="{28A0092B-C50C-407E-A947-70E740481C1C}">
                <a14:useLocalDpi xmlns:a14="http://schemas.microsoft.com/office/drawing/2010/main" val="0"/>
              </a:ext>
            </a:extLst>
          </a:blip>
          <a:srcRect l="5653" r="6886"/>
          <a:stretch/>
        </p:blipFill>
        <p:spPr bwMode="auto">
          <a:xfrm>
            <a:off x="1200148" y="1869849"/>
            <a:ext cx="5305425" cy="3092267"/>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p:cNvSpPr>
            <a:spLocks noGrp="1"/>
          </p:cNvSpPr>
          <p:nvPr>
            <p:ph type="title"/>
          </p:nvPr>
        </p:nvSpPr>
        <p:spPr/>
        <p:txBody>
          <a:bodyPr/>
          <a:lstStyle/>
          <a:p>
            <a:r>
              <a:rPr lang="nb-NO" sz="3200" dirty="0" smtClean="0"/>
              <a:t>Levekår og folkehelsa styres med samfunnsutviklingen</a:t>
            </a:r>
            <a:endParaRPr lang="nb-NO" sz="3200" dirty="0"/>
          </a:p>
        </p:txBody>
      </p:sp>
      <p:sp>
        <p:nvSpPr>
          <p:cNvPr id="6" name="TekstSylinder 5"/>
          <p:cNvSpPr txBox="1"/>
          <p:nvPr/>
        </p:nvSpPr>
        <p:spPr>
          <a:xfrm>
            <a:off x="904875" y="5173760"/>
            <a:ext cx="10920965" cy="584775"/>
          </a:xfrm>
          <a:prstGeom prst="rect">
            <a:avLst/>
          </a:prstGeom>
          <a:solidFill>
            <a:srgbClr val="D0EAB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smtClean="0">
                <a:ln>
                  <a:noFill/>
                </a:ln>
                <a:solidFill>
                  <a:srgbClr val="000000"/>
                </a:solidFill>
                <a:effectLst/>
                <a:uLnTx/>
                <a:uFillTx/>
                <a:latin typeface="Arial" panose="020B0604020202020204"/>
                <a:ea typeface="+mn-ea"/>
                <a:cs typeface="+mn-cs"/>
              </a:rPr>
              <a:t>Hva da med tiltak mot den gule versus hele gruppen?</a:t>
            </a:r>
            <a:endParaRPr kumimoji="0" lang="nb-NO" sz="3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3" name="Picture 2" descr="Detaljerte kartdata i Agder fylke | Kartverk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572" y="1869849"/>
            <a:ext cx="5211547" cy="2928394"/>
          </a:xfrm>
          <a:prstGeom prst="rect">
            <a:avLst/>
          </a:prstGeom>
          <a:noFill/>
          <a:extLst>
            <a:ext uri="{909E8E84-426E-40DD-AFC4-6F175D3DCCD1}">
              <a14:hiddenFill xmlns:a14="http://schemas.microsoft.com/office/drawing/2010/main">
                <a:solidFill>
                  <a:srgbClr val="FFFFFF"/>
                </a:solidFill>
              </a14:hiddenFill>
            </a:ext>
          </a:extLst>
        </p:spPr>
      </p:pic>
      <p:sp>
        <p:nvSpPr>
          <p:cNvPr id="4" name="TekstSylinder 3"/>
          <p:cNvSpPr txBox="1"/>
          <p:nvPr/>
        </p:nvSpPr>
        <p:spPr>
          <a:xfrm>
            <a:off x="9058002" y="1712436"/>
            <a:ext cx="2659117" cy="1477328"/>
          </a:xfrm>
          <a:prstGeom prst="rect">
            <a:avLst/>
          </a:prstGeom>
          <a:solidFill>
            <a:schemeClr val="accent1">
              <a:lumMod val="20000"/>
              <a:lumOff val="80000"/>
            </a:schemeClr>
          </a:solidFill>
        </p:spPr>
        <p:txBody>
          <a:bodyPr wrap="square" rtlCol="0">
            <a:spAutoFit/>
          </a:bodyPr>
          <a:lstStyle/>
          <a:p>
            <a:pPr algn="l"/>
            <a:r>
              <a:rPr lang="nb-NO" b="1" dirty="0" smtClean="0"/>
              <a:t>Tuberkulose løst</a:t>
            </a:r>
          </a:p>
          <a:p>
            <a:pPr algn="l"/>
            <a:endParaRPr lang="nb-NO" b="1" dirty="0"/>
          </a:p>
          <a:p>
            <a:pPr algn="l"/>
            <a:r>
              <a:rPr lang="nb-NO" b="1" dirty="0" smtClean="0"/>
              <a:t>Kreftutfordring doblet</a:t>
            </a:r>
          </a:p>
          <a:p>
            <a:pPr algn="l"/>
            <a:r>
              <a:rPr lang="nb-NO" b="1" dirty="0" smtClean="0"/>
              <a:t>Muskel-skjelettplager</a:t>
            </a:r>
          </a:p>
          <a:p>
            <a:pPr algn="l"/>
            <a:r>
              <a:rPr lang="nb-NO" b="1" dirty="0" smtClean="0"/>
              <a:t>«</a:t>
            </a:r>
            <a:r>
              <a:rPr lang="nb-NO" b="1" dirty="0" err="1" smtClean="0"/>
              <a:t>Utenforskap</a:t>
            </a:r>
            <a:r>
              <a:rPr lang="nb-NO" b="1" dirty="0" smtClean="0"/>
              <a:t>»</a:t>
            </a:r>
            <a:endParaRPr lang="nb-NO" b="1" dirty="0"/>
          </a:p>
        </p:txBody>
      </p:sp>
      <p:sp>
        <p:nvSpPr>
          <p:cNvPr id="7" name="Rektangel 6"/>
          <p:cNvSpPr/>
          <p:nvPr/>
        </p:nvSpPr>
        <p:spPr>
          <a:xfrm>
            <a:off x="1775520" y="2589599"/>
            <a:ext cx="8496944" cy="1200329"/>
          </a:xfrm>
          <a:prstGeom prst="rect">
            <a:avLst/>
          </a:prstGeom>
          <a:solidFill>
            <a:schemeClr val="bg1">
              <a:lumMod val="75000"/>
            </a:schemeClr>
          </a:solidFill>
          <a:scene3d>
            <a:camera prst="orthographicFront">
              <a:rot lat="600000" lon="0" rev="1800000"/>
            </a:camera>
            <a:lightRig rig="threePt" dir="t"/>
          </a:scene3d>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nb-NO" sz="7200" b="1" dirty="0" smtClean="0">
                <a:ln w="11430"/>
                <a:solidFill>
                  <a:schemeClr val="tx1">
                    <a:lumMod val="75000"/>
                    <a:lumOff val="25000"/>
                  </a:schemeClr>
                </a:solidFill>
              </a:rPr>
              <a:t>Hva oppnår vi da?</a:t>
            </a:r>
            <a:endParaRPr lang="nb-NO" sz="7200" b="1" dirty="0">
              <a:ln w="11430"/>
              <a:solidFill>
                <a:schemeClr val="tx1">
                  <a:lumMod val="75000"/>
                  <a:lumOff val="25000"/>
                </a:schemeClr>
              </a:solidFill>
            </a:endParaRPr>
          </a:p>
        </p:txBody>
      </p:sp>
    </p:spTree>
    <p:extLst>
      <p:ext uri="{BB962C8B-B14F-4D97-AF65-F5344CB8AC3E}">
        <p14:creationId xmlns:p14="http://schemas.microsoft.com/office/powerpoint/2010/main" val="336154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620" y="0"/>
            <a:ext cx="8539561" cy="65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Sylinder 3"/>
          <p:cNvSpPr txBox="1"/>
          <p:nvPr/>
        </p:nvSpPr>
        <p:spPr>
          <a:xfrm>
            <a:off x="988770" y="1230636"/>
            <a:ext cx="2653863" cy="3477875"/>
          </a:xfrm>
          <a:prstGeom prst="rect">
            <a:avLst/>
          </a:prstGeom>
          <a:solidFill>
            <a:srgbClr val="F2B1A6"/>
          </a:solidFill>
        </p:spPr>
        <p:txBody>
          <a:bodyPr wrap="square" rtlCol="0">
            <a:spAutoFit/>
          </a:bodyPr>
          <a:lstStyle/>
          <a:p>
            <a:r>
              <a:rPr lang="nb-NO" sz="4000" dirty="0" smtClean="0"/>
              <a:t>Hvilken strategi forebygger flest tilfeller?</a:t>
            </a:r>
            <a:endParaRPr lang="nb-NO" sz="4000" dirty="0"/>
          </a:p>
          <a:p>
            <a:endParaRPr lang="nb-NO" sz="2000" dirty="0"/>
          </a:p>
        </p:txBody>
      </p:sp>
      <p:pic>
        <p:nvPicPr>
          <p:cNvPr id="5" name="Picture 2" descr="individual - Sara R. Turnquist"/>
          <p:cNvPicPr>
            <a:picLocks noChangeAspect="1" noChangeArrowheads="1"/>
          </p:cNvPicPr>
          <p:nvPr/>
        </p:nvPicPr>
        <p:blipFill rotWithShape="1">
          <a:blip r:embed="rId4">
            <a:extLst>
              <a:ext uri="{28A0092B-C50C-407E-A947-70E740481C1C}">
                <a14:useLocalDpi xmlns:a14="http://schemas.microsoft.com/office/drawing/2010/main" val="0"/>
              </a:ext>
            </a:extLst>
          </a:blip>
          <a:srcRect l="4773" r="5685"/>
          <a:stretch/>
        </p:blipFill>
        <p:spPr bwMode="auto">
          <a:xfrm>
            <a:off x="6274676" y="290428"/>
            <a:ext cx="2942192" cy="1675006"/>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5276193" y="290428"/>
            <a:ext cx="998483" cy="466317"/>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ktangel 5"/>
          <p:cNvSpPr/>
          <p:nvPr/>
        </p:nvSpPr>
        <p:spPr>
          <a:xfrm>
            <a:off x="9216868" y="290427"/>
            <a:ext cx="998483" cy="466317"/>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56977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2528"/>
          <a:stretch/>
        </p:blipFill>
        <p:spPr bwMode="auto">
          <a:xfrm>
            <a:off x="1030014" y="341586"/>
            <a:ext cx="9690538" cy="4906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219" name="TekstSylinder 1"/>
          <p:cNvSpPr txBox="1">
            <a:spLocks noChangeArrowheads="1"/>
          </p:cNvSpPr>
          <p:nvPr/>
        </p:nvSpPr>
        <p:spPr bwMode="auto">
          <a:xfrm>
            <a:off x="4472152" y="3823685"/>
            <a:ext cx="6511159" cy="212365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Clr>
                <a:schemeClr val="tx2"/>
              </a:buClr>
              <a:buChar char="•"/>
              <a:defRPr sz="26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nb-NO" altLang="nb-NO" sz="4400" dirty="0" smtClean="0"/>
              <a:t>Flest </a:t>
            </a:r>
            <a:r>
              <a:rPr lang="nb-NO" altLang="nb-NO" sz="4400" dirty="0"/>
              <a:t>hjertedødsfall </a:t>
            </a:r>
            <a:r>
              <a:rPr lang="nb-NO" altLang="nb-NO" sz="4400" dirty="0" smtClean="0"/>
              <a:t>hos personer </a:t>
            </a:r>
            <a:r>
              <a:rPr lang="nb-NO" altLang="nb-NO" sz="4400" dirty="0"/>
              <a:t>med normale kolesterolverdier</a:t>
            </a:r>
          </a:p>
        </p:txBody>
      </p:sp>
    </p:spTree>
    <p:extLst>
      <p:ext uri="{BB962C8B-B14F-4D97-AF65-F5344CB8AC3E}">
        <p14:creationId xmlns:p14="http://schemas.microsoft.com/office/powerpoint/2010/main" val="373213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1200148" y="2138345"/>
            <a:ext cx="7828384" cy="1990595"/>
          </a:xfrm>
          <a:solidFill>
            <a:srgbClr val="FFFF00"/>
          </a:solidFill>
        </p:spPr>
        <p:txBody>
          <a:bodyPr>
            <a:normAutofit/>
          </a:bodyPr>
          <a:lstStyle/>
          <a:p>
            <a:pPr eaLnBrk="1" hangingPunct="1">
              <a:buFontTx/>
              <a:buNone/>
              <a:defRPr/>
            </a:pPr>
            <a:r>
              <a:rPr lang="nb-NO" altLang="nb-NO" sz="3600" b="1" i="1" dirty="0" smtClean="0">
                <a:solidFill>
                  <a:schemeClr val="accent2"/>
                </a:solidFill>
              </a:rPr>
              <a:t>  </a:t>
            </a:r>
            <a:r>
              <a:rPr lang="nb-NO" altLang="nb-NO" sz="4000" i="1" dirty="0" smtClean="0"/>
              <a:t>Mange </a:t>
            </a:r>
            <a:r>
              <a:rPr lang="nb-NO" altLang="nb-NO" sz="4000" i="1" dirty="0"/>
              <a:t>personer med lav risiko </a:t>
            </a:r>
            <a:r>
              <a:rPr lang="nb-NO" altLang="nb-NO" sz="4000" i="1" dirty="0" smtClean="0"/>
              <a:t> genererer </a:t>
            </a:r>
            <a:r>
              <a:rPr lang="nb-NO" altLang="nb-NO" sz="4000" i="1" dirty="0"/>
              <a:t>flere </a:t>
            </a:r>
            <a:r>
              <a:rPr lang="nb-NO" altLang="nb-NO" sz="4000" i="1" dirty="0" smtClean="0"/>
              <a:t>syke </a:t>
            </a:r>
            <a:r>
              <a:rPr lang="nb-NO" altLang="nb-NO" sz="4000" i="1" dirty="0"/>
              <a:t>enn </a:t>
            </a:r>
            <a:r>
              <a:rPr lang="nb-NO" altLang="nb-NO" sz="4000" i="1" dirty="0" smtClean="0"/>
              <a:t>få </a:t>
            </a:r>
            <a:r>
              <a:rPr lang="nb-NO" altLang="nb-NO" sz="4000" i="1" dirty="0"/>
              <a:t>med høy risiko</a:t>
            </a:r>
          </a:p>
          <a:p>
            <a:pPr eaLnBrk="1" hangingPunct="1">
              <a:buFontTx/>
              <a:buNone/>
              <a:defRPr/>
            </a:pPr>
            <a:endParaRPr lang="nb-NO" altLang="nb-NO" sz="3600" dirty="0">
              <a:solidFill>
                <a:schemeClr val="accent2"/>
              </a:solidFill>
            </a:endParaRPr>
          </a:p>
          <a:p>
            <a:pPr eaLnBrk="1" hangingPunct="1">
              <a:buFontTx/>
              <a:buNone/>
              <a:defRPr/>
            </a:pPr>
            <a:endParaRPr lang="nb-NO" altLang="nb-NO" sz="2400" dirty="0"/>
          </a:p>
          <a:p>
            <a:pPr eaLnBrk="1" hangingPunct="1">
              <a:buFontTx/>
              <a:buNone/>
              <a:defRPr/>
            </a:pPr>
            <a:endParaRPr lang="nb-NO" altLang="nb-NO" sz="2400" dirty="0"/>
          </a:p>
        </p:txBody>
      </p:sp>
      <p:sp>
        <p:nvSpPr>
          <p:cNvPr id="7171" name="TekstSylinder 1"/>
          <p:cNvSpPr txBox="1">
            <a:spLocks noChangeArrowheads="1"/>
          </p:cNvSpPr>
          <p:nvPr/>
        </p:nvSpPr>
        <p:spPr bwMode="auto">
          <a:xfrm>
            <a:off x="5998321" y="6273800"/>
            <a:ext cx="5472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chemeClr val="tx2"/>
              </a:buClr>
              <a:buChar char="•"/>
              <a:defRPr sz="26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defRPr/>
            </a:pPr>
            <a:r>
              <a:rPr lang="nb-NO" altLang="nb-NO" sz="1600" dirty="0"/>
              <a:t>Rose G. The </a:t>
            </a:r>
            <a:r>
              <a:rPr lang="nb-NO" altLang="nb-NO" sz="1600" dirty="0" err="1"/>
              <a:t>Strategy</a:t>
            </a:r>
            <a:r>
              <a:rPr lang="nb-NO" altLang="nb-NO" sz="1600" dirty="0"/>
              <a:t> </a:t>
            </a:r>
            <a:r>
              <a:rPr lang="nb-NO" altLang="nb-NO" sz="1600" dirty="0" err="1"/>
              <a:t>of</a:t>
            </a:r>
            <a:r>
              <a:rPr lang="nb-NO" altLang="nb-NO" sz="1600" dirty="0"/>
              <a:t> Preventive </a:t>
            </a:r>
            <a:r>
              <a:rPr lang="nb-NO" altLang="nb-NO" sz="1600" dirty="0" err="1"/>
              <a:t>Medicine</a:t>
            </a:r>
            <a:r>
              <a:rPr lang="nb-NO" altLang="nb-NO" sz="1600" dirty="0"/>
              <a:t>, 1991, p 24</a:t>
            </a:r>
            <a:r>
              <a:rPr lang="nb-NO" altLang="nb-NO" sz="1600" dirty="0">
                <a:solidFill>
                  <a:schemeClr val="bg2"/>
                </a:solidFill>
                <a:effectLst>
                  <a:outerShdw blurRad="38100" dist="38100" dir="2700000" algn="tl">
                    <a:srgbClr val="000000">
                      <a:alpha val="43137"/>
                    </a:srgbClr>
                  </a:outerShdw>
                </a:effectLst>
              </a:rPr>
              <a:t>.</a:t>
            </a:r>
            <a:endParaRPr lang="en-GB" altLang="nb-NO" sz="1600" dirty="0">
              <a:solidFill>
                <a:schemeClr val="bg2"/>
              </a:solidFill>
              <a:effectLst>
                <a:outerShdw blurRad="38100" dist="38100" dir="2700000" algn="tl">
                  <a:srgbClr val="000000">
                    <a:alpha val="43137"/>
                  </a:srgbClr>
                </a:outerShdw>
              </a:effectLst>
            </a:endParaRPr>
          </a:p>
          <a:p>
            <a:pPr>
              <a:spcBef>
                <a:spcPct val="0"/>
              </a:spcBef>
              <a:buClrTx/>
              <a:buFontTx/>
              <a:buNone/>
              <a:defRPr/>
            </a:pPr>
            <a:endParaRPr lang="nb-NO" altLang="nb-NO" sz="1600" dirty="0">
              <a:solidFill>
                <a:srgbClr val="FFFFFF"/>
              </a:solidFill>
              <a:effectLst>
                <a:outerShdw blurRad="38100" dist="38100" dir="2700000" algn="tl">
                  <a:srgbClr val="000000">
                    <a:alpha val="43137"/>
                  </a:srgbClr>
                </a:outerShdw>
              </a:effectLst>
            </a:endParaRPr>
          </a:p>
        </p:txBody>
      </p:sp>
      <p:sp>
        <p:nvSpPr>
          <p:cNvPr id="13316" name="Tittel 2"/>
          <p:cNvSpPr>
            <a:spLocks noGrp="1"/>
          </p:cNvSpPr>
          <p:nvPr>
            <p:ph type="title"/>
          </p:nvPr>
        </p:nvSpPr>
        <p:spPr/>
        <p:txBody>
          <a:bodyPr/>
          <a:lstStyle/>
          <a:p>
            <a:r>
              <a:rPr lang="nb-NO" altLang="nb-NO" sz="4000" dirty="0" smtClean="0">
                <a:effectLst/>
              </a:rPr>
              <a:t>Folkehelsens </a:t>
            </a:r>
            <a:r>
              <a:rPr lang="nb-NO" altLang="nb-NO" sz="4000" dirty="0" err="1" smtClean="0">
                <a:effectLst/>
              </a:rPr>
              <a:t>masselov</a:t>
            </a:r>
            <a:endParaRPr lang="nb-NO" altLang="nb-NO" sz="4000" dirty="0" smtClean="0">
              <a:effectLst/>
            </a:endParaRPr>
          </a:p>
        </p:txBody>
      </p:sp>
    </p:spTree>
    <p:extLst>
      <p:ext uri="{BB962C8B-B14F-4D97-AF65-F5344CB8AC3E}">
        <p14:creationId xmlns:p14="http://schemas.microsoft.com/office/powerpoint/2010/main" val="2232371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621" y="316478"/>
            <a:ext cx="8166538" cy="623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Sylinder 3"/>
          <p:cNvSpPr txBox="1"/>
          <p:nvPr/>
        </p:nvSpPr>
        <p:spPr>
          <a:xfrm>
            <a:off x="1014249" y="1503108"/>
            <a:ext cx="2653863" cy="2246769"/>
          </a:xfrm>
          <a:prstGeom prst="rect">
            <a:avLst/>
          </a:prstGeom>
          <a:solidFill>
            <a:srgbClr val="F2B1A6"/>
          </a:solidFill>
        </p:spPr>
        <p:txBody>
          <a:bodyPr wrap="square" rtlCol="0">
            <a:spAutoFit/>
          </a:bodyPr>
          <a:lstStyle/>
          <a:p>
            <a:r>
              <a:rPr lang="nb-NO" sz="4000" dirty="0" smtClean="0"/>
              <a:t>Vanskelig spørsmål for oss?</a:t>
            </a:r>
            <a:endParaRPr lang="nb-NO" sz="4000" dirty="0"/>
          </a:p>
          <a:p>
            <a:endParaRPr lang="nb-NO" sz="2000" dirty="0"/>
          </a:p>
        </p:txBody>
      </p:sp>
      <p:sp>
        <p:nvSpPr>
          <p:cNvPr id="5" name="TekstSylinder 4"/>
          <p:cNvSpPr txBox="1"/>
          <p:nvPr/>
        </p:nvSpPr>
        <p:spPr>
          <a:xfrm>
            <a:off x="6344483" y="1503108"/>
            <a:ext cx="2599820" cy="1200329"/>
          </a:xfrm>
          <a:prstGeom prst="rect">
            <a:avLst/>
          </a:prstGeom>
          <a:solidFill>
            <a:srgbClr val="FFFF00"/>
          </a:solidFill>
        </p:spPr>
        <p:txBody>
          <a:bodyPr wrap="square" rtlCol="0">
            <a:spAutoFit/>
          </a:bodyPr>
          <a:lstStyle/>
          <a:p>
            <a:r>
              <a:rPr lang="nb-NO" dirty="0" smtClean="0"/>
              <a:t>Vil vi forebygge </a:t>
            </a:r>
            <a:r>
              <a:rPr lang="nb-NO" b="1" u="sng" dirty="0" smtClean="0"/>
              <a:t>flest tilfeller</a:t>
            </a:r>
            <a:r>
              <a:rPr lang="nb-NO" dirty="0" smtClean="0"/>
              <a:t> eller vil vi forebygge hos personer med høyest risiko?</a:t>
            </a:r>
            <a:endParaRPr lang="nb-NO" dirty="0"/>
          </a:p>
        </p:txBody>
      </p:sp>
    </p:spTree>
    <p:extLst>
      <p:ext uri="{BB962C8B-B14F-4D97-AF65-F5344CB8AC3E}">
        <p14:creationId xmlns:p14="http://schemas.microsoft.com/office/powerpoint/2010/main" val="3121419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575" b="32675"/>
          <a:stretch/>
        </p:blipFill>
        <p:spPr bwMode="auto">
          <a:xfrm>
            <a:off x="3780262" y="1429407"/>
            <a:ext cx="8041266" cy="46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Sylinder 3"/>
          <p:cNvSpPr txBox="1"/>
          <p:nvPr/>
        </p:nvSpPr>
        <p:spPr>
          <a:xfrm>
            <a:off x="772860" y="643279"/>
            <a:ext cx="2843049" cy="2246769"/>
          </a:xfrm>
          <a:prstGeom prst="rect">
            <a:avLst/>
          </a:prstGeom>
          <a:solidFill>
            <a:schemeClr val="accent1">
              <a:lumMod val="20000"/>
              <a:lumOff val="80000"/>
            </a:schemeClr>
          </a:solidFill>
        </p:spPr>
        <p:txBody>
          <a:bodyPr wrap="square" rtlCol="0">
            <a:spAutoFit/>
          </a:bodyPr>
          <a:lstStyle/>
          <a:p>
            <a:r>
              <a:rPr lang="nb-NO" sz="4000" dirty="0" smtClean="0"/>
              <a:t>Vi vet hva som gir  mest effekt</a:t>
            </a:r>
            <a:endParaRPr lang="nb-NO" sz="4000" dirty="0"/>
          </a:p>
          <a:p>
            <a:endParaRPr lang="nb-NO" sz="2000" dirty="0"/>
          </a:p>
        </p:txBody>
      </p:sp>
      <p:sp>
        <p:nvSpPr>
          <p:cNvPr id="5" name="TekstSylinder 4"/>
          <p:cNvSpPr txBox="1"/>
          <p:nvPr/>
        </p:nvSpPr>
        <p:spPr>
          <a:xfrm>
            <a:off x="772860" y="3007467"/>
            <a:ext cx="2843049" cy="523220"/>
          </a:xfrm>
          <a:prstGeom prst="rect">
            <a:avLst/>
          </a:prstGeom>
          <a:solidFill>
            <a:srgbClr val="C6E6A2"/>
          </a:solidFill>
        </p:spPr>
        <p:txBody>
          <a:bodyPr wrap="square" rtlCol="0">
            <a:spAutoFit/>
          </a:bodyPr>
          <a:lstStyle/>
          <a:p>
            <a:pPr algn="ctr"/>
            <a:r>
              <a:rPr lang="nb-NO" sz="2800" dirty="0" smtClean="0"/>
              <a:t>Kosthold</a:t>
            </a:r>
            <a:endParaRPr lang="nb-NO" sz="2800" dirty="0"/>
          </a:p>
        </p:txBody>
      </p:sp>
      <p:sp>
        <p:nvSpPr>
          <p:cNvPr id="6" name="TekstSylinder 5"/>
          <p:cNvSpPr txBox="1"/>
          <p:nvPr/>
        </p:nvSpPr>
        <p:spPr>
          <a:xfrm>
            <a:off x="772860" y="3644359"/>
            <a:ext cx="2843049" cy="523220"/>
          </a:xfrm>
          <a:prstGeom prst="rect">
            <a:avLst/>
          </a:prstGeom>
          <a:solidFill>
            <a:srgbClr val="C6E6A2"/>
          </a:solidFill>
        </p:spPr>
        <p:txBody>
          <a:bodyPr wrap="square" rtlCol="0">
            <a:spAutoFit/>
          </a:bodyPr>
          <a:lstStyle/>
          <a:p>
            <a:pPr algn="ctr"/>
            <a:r>
              <a:rPr lang="nb-NO" sz="2800" dirty="0" smtClean="0"/>
              <a:t>Foreldreskap</a:t>
            </a:r>
            <a:endParaRPr lang="nb-NO" sz="2800" dirty="0"/>
          </a:p>
        </p:txBody>
      </p:sp>
      <p:sp>
        <p:nvSpPr>
          <p:cNvPr id="7" name="TekstSylinder 6"/>
          <p:cNvSpPr txBox="1"/>
          <p:nvPr/>
        </p:nvSpPr>
        <p:spPr>
          <a:xfrm>
            <a:off x="772860" y="4281251"/>
            <a:ext cx="2843049" cy="523220"/>
          </a:xfrm>
          <a:prstGeom prst="rect">
            <a:avLst/>
          </a:prstGeom>
          <a:solidFill>
            <a:srgbClr val="C6E6A2"/>
          </a:solidFill>
        </p:spPr>
        <p:txBody>
          <a:bodyPr wrap="square" rtlCol="0">
            <a:spAutoFit/>
          </a:bodyPr>
          <a:lstStyle/>
          <a:p>
            <a:pPr algn="ctr"/>
            <a:r>
              <a:rPr lang="nb-NO" sz="2800" dirty="0" smtClean="0"/>
              <a:t>Alkohol</a:t>
            </a:r>
            <a:endParaRPr lang="nb-NO" sz="2800" dirty="0"/>
          </a:p>
        </p:txBody>
      </p:sp>
      <p:sp>
        <p:nvSpPr>
          <p:cNvPr id="8" name="TekstSylinder 7"/>
          <p:cNvSpPr txBox="1"/>
          <p:nvPr/>
        </p:nvSpPr>
        <p:spPr>
          <a:xfrm>
            <a:off x="772860" y="4926939"/>
            <a:ext cx="2843049" cy="523220"/>
          </a:xfrm>
          <a:prstGeom prst="rect">
            <a:avLst/>
          </a:prstGeom>
          <a:solidFill>
            <a:srgbClr val="C6E6A2"/>
          </a:solidFill>
        </p:spPr>
        <p:txBody>
          <a:bodyPr wrap="square" rtlCol="0">
            <a:spAutoFit/>
          </a:bodyPr>
          <a:lstStyle/>
          <a:p>
            <a:pPr algn="ctr"/>
            <a:r>
              <a:rPr lang="nb-NO" sz="2800" dirty="0" smtClean="0"/>
              <a:t>Psykologbruk</a:t>
            </a:r>
            <a:endParaRPr lang="nb-NO" sz="2800" dirty="0"/>
          </a:p>
        </p:txBody>
      </p:sp>
      <p:sp>
        <p:nvSpPr>
          <p:cNvPr id="9" name="TekstSylinder 8"/>
          <p:cNvSpPr txBox="1"/>
          <p:nvPr/>
        </p:nvSpPr>
        <p:spPr>
          <a:xfrm>
            <a:off x="3872887" y="658667"/>
            <a:ext cx="6274723" cy="1107996"/>
          </a:xfrm>
          <a:prstGeom prst="rect">
            <a:avLst/>
          </a:prstGeom>
          <a:solidFill>
            <a:schemeClr val="accent1">
              <a:lumMod val="20000"/>
              <a:lumOff val="80000"/>
            </a:schemeClr>
          </a:solidFill>
        </p:spPr>
        <p:txBody>
          <a:bodyPr wrap="square" rtlCol="0">
            <a:spAutoFit/>
          </a:bodyPr>
          <a:lstStyle/>
          <a:p>
            <a:r>
              <a:rPr lang="nb-NO" altLang="nb-NO" sz="2400" b="1" i="1" dirty="0"/>
              <a:t>Mange personer med lav risiko vil generere flere </a:t>
            </a:r>
            <a:r>
              <a:rPr lang="nb-NO" altLang="nb-NO" sz="2400" b="1" i="1" dirty="0" smtClean="0"/>
              <a:t>syke </a:t>
            </a:r>
            <a:r>
              <a:rPr lang="nb-NO" altLang="nb-NO" sz="2400" b="1" i="1" dirty="0"/>
              <a:t>enn </a:t>
            </a:r>
            <a:r>
              <a:rPr lang="nb-NO" altLang="nb-NO" sz="2400" b="1" i="1" dirty="0" smtClean="0"/>
              <a:t>få </a:t>
            </a:r>
            <a:r>
              <a:rPr lang="nb-NO" altLang="nb-NO" sz="2400" b="1" i="1" dirty="0"/>
              <a:t>med høy risiko</a:t>
            </a:r>
          </a:p>
          <a:p>
            <a:pPr algn="l"/>
            <a:endParaRPr lang="nb-NO" dirty="0"/>
          </a:p>
        </p:txBody>
      </p:sp>
      <p:pic>
        <p:nvPicPr>
          <p:cNvPr id="10" name="Picture 2" descr="individual - Sara R. Turnqui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1310" y="1780079"/>
            <a:ext cx="2933083" cy="1495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152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smtClean="0"/>
              <a:t>Sentrale spørsmål</a:t>
            </a:r>
            <a:endParaRPr lang="nb-NO" dirty="0"/>
          </a:p>
        </p:txBody>
      </p:sp>
      <p:sp>
        <p:nvSpPr>
          <p:cNvPr id="5" name="Plassholder for innhold 4"/>
          <p:cNvSpPr>
            <a:spLocks noGrp="1"/>
          </p:cNvSpPr>
          <p:nvPr>
            <p:ph idx="1"/>
          </p:nvPr>
        </p:nvSpPr>
        <p:spPr>
          <a:xfrm>
            <a:off x="1200149" y="1061545"/>
            <a:ext cx="10164763" cy="4850151"/>
          </a:xfrm>
        </p:spPr>
        <p:txBody>
          <a:bodyPr/>
          <a:lstStyle/>
          <a:p>
            <a:r>
              <a:rPr lang="nb-NO" dirty="0" smtClean="0"/>
              <a:t>Hvordan hjelpe de </a:t>
            </a:r>
            <a:r>
              <a:rPr lang="nb-NO" dirty="0" smtClean="0"/>
              <a:t>mest </a:t>
            </a:r>
            <a:r>
              <a:rPr lang="nb-NO" dirty="0" smtClean="0"/>
              <a:t>utsatte?</a:t>
            </a:r>
          </a:p>
          <a:p>
            <a:pPr lvl="1"/>
            <a:r>
              <a:rPr lang="nb-NO" dirty="0" smtClean="0"/>
              <a:t>… og </a:t>
            </a:r>
            <a:r>
              <a:rPr lang="nb-NO" dirty="0" smtClean="0"/>
              <a:t>samtidig få </a:t>
            </a:r>
            <a:r>
              <a:rPr lang="nb-NO" dirty="0" smtClean="0"/>
              <a:t>færre utsatte om 20 år?</a:t>
            </a:r>
          </a:p>
          <a:p>
            <a:endParaRPr lang="nb-NO" dirty="0" smtClean="0"/>
          </a:p>
          <a:p>
            <a:endParaRPr lang="nb-NO" dirty="0" smtClean="0"/>
          </a:p>
          <a:p>
            <a:r>
              <a:rPr lang="nb-NO" dirty="0" smtClean="0"/>
              <a:t>Er </a:t>
            </a:r>
            <a:r>
              <a:rPr lang="nb-NO" dirty="0" smtClean="0"/>
              <a:t>vi for opptatt av </a:t>
            </a:r>
            <a:r>
              <a:rPr lang="nb-NO" dirty="0" smtClean="0"/>
              <a:t>tiltak </a:t>
            </a:r>
            <a:r>
              <a:rPr lang="nb-NO" dirty="0" smtClean="0"/>
              <a:t>på individnivå?</a:t>
            </a:r>
          </a:p>
          <a:p>
            <a:pPr lvl="1"/>
            <a:r>
              <a:rPr lang="nb-NO" dirty="0" smtClean="0"/>
              <a:t>...og for </a:t>
            </a:r>
            <a:r>
              <a:rPr lang="nb-NO" dirty="0" smtClean="0"/>
              <a:t>lite oppmerksomme på effektene av universelle </a:t>
            </a:r>
            <a:r>
              <a:rPr lang="nb-NO" dirty="0" smtClean="0"/>
              <a:t>tiltak</a:t>
            </a:r>
            <a:endParaRPr lang="nb-NO" dirty="0" smtClean="0"/>
          </a:p>
          <a:p>
            <a:endParaRPr lang="nb-NO" dirty="0"/>
          </a:p>
          <a:p>
            <a:r>
              <a:rPr lang="nb-NO" dirty="0" smtClean="0"/>
              <a:t>Er vi for lite opptatt av tidlig barndom sin </a:t>
            </a:r>
            <a:r>
              <a:rPr lang="nb-NO" dirty="0" smtClean="0"/>
              <a:t>betydning?</a:t>
            </a:r>
          </a:p>
          <a:p>
            <a:pPr lvl="1"/>
            <a:r>
              <a:rPr lang="nb-NO" dirty="0" smtClean="0"/>
              <a:t>…når </a:t>
            </a:r>
            <a:r>
              <a:rPr lang="nb-NO" b="1" dirty="0" smtClean="0"/>
              <a:t>barndommen varer livet ut</a:t>
            </a:r>
          </a:p>
          <a:p>
            <a:pPr lvl="1"/>
            <a:r>
              <a:rPr lang="nb-NO" dirty="0" smtClean="0"/>
              <a:t>…når innsats  under svangerskap/første leveår gir best avkastning</a:t>
            </a:r>
            <a:endParaRPr lang="nb-NO" dirty="0"/>
          </a:p>
        </p:txBody>
      </p:sp>
      <p:pic>
        <p:nvPicPr>
          <p:cNvPr id="6" name="Picture 2" descr="individual - Sara R. Turnqu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2534" y="295470"/>
            <a:ext cx="4141899" cy="2111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26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ilderesultat for isfj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7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kstSylinder 2"/>
          <p:cNvSpPr txBox="1"/>
          <p:nvPr/>
        </p:nvSpPr>
        <p:spPr>
          <a:xfrm>
            <a:off x="6858002" y="441789"/>
            <a:ext cx="2147775" cy="584775"/>
          </a:xfrm>
          <a:prstGeom prst="rect">
            <a:avLst/>
          </a:prstGeom>
          <a:noFill/>
        </p:spPr>
        <p:txBody>
          <a:bodyPr wrap="square" rtlCol="0">
            <a:spAutoFit/>
          </a:bodyPr>
          <a:lstStyle/>
          <a:p>
            <a:r>
              <a:rPr lang="nb-NO" sz="3200" dirty="0" smtClean="0">
                <a:solidFill>
                  <a:schemeClr val="accent2">
                    <a:lumMod val="75000"/>
                  </a:schemeClr>
                </a:solidFill>
              </a:rPr>
              <a:t>Hendelser</a:t>
            </a:r>
            <a:endParaRPr lang="nb-NO" sz="3200" dirty="0">
              <a:solidFill>
                <a:schemeClr val="accent2">
                  <a:lumMod val="75000"/>
                </a:schemeClr>
              </a:solidFill>
            </a:endParaRPr>
          </a:p>
        </p:txBody>
      </p:sp>
      <p:sp>
        <p:nvSpPr>
          <p:cNvPr id="4" name="TekstSylinder 3"/>
          <p:cNvSpPr txBox="1"/>
          <p:nvPr/>
        </p:nvSpPr>
        <p:spPr>
          <a:xfrm>
            <a:off x="6857999" y="1702945"/>
            <a:ext cx="2147778" cy="584775"/>
          </a:xfrm>
          <a:prstGeom prst="rect">
            <a:avLst/>
          </a:prstGeom>
          <a:noFill/>
        </p:spPr>
        <p:txBody>
          <a:bodyPr wrap="square" rtlCol="0">
            <a:spAutoFit/>
          </a:bodyPr>
          <a:lstStyle/>
          <a:p>
            <a:r>
              <a:rPr lang="nb-NO" sz="3200" dirty="0" smtClean="0">
                <a:solidFill>
                  <a:schemeClr val="accent2">
                    <a:lumMod val="75000"/>
                  </a:schemeClr>
                </a:solidFill>
              </a:rPr>
              <a:t>Drivkrefter</a:t>
            </a:r>
            <a:endParaRPr lang="nb-NO" sz="3200" dirty="0">
              <a:solidFill>
                <a:schemeClr val="accent2">
                  <a:lumMod val="75000"/>
                </a:schemeClr>
              </a:solidFill>
            </a:endParaRPr>
          </a:p>
        </p:txBody>
      </p:sp>
      <p:sp>
        <p:nvSpPr>
          <p:cNvPr id="5" name="TekstSylinder 4"/>
          <p:cNvSpPr txBox="1"/>
          <p:nvPr/>
        </p:nvSpPr>
        <p:spPr>
          <a:xfrm>
            <a:off x="6857998" y="3429000"/>
            <a:ext cx="2013735" cy="584775"/>
          </a:xfrm>
          <a:prstGeom prst="rect">
            <a:avLst/>
          </a:prstGeom>
          <a:noFill/>
        </p:spPr>
        <p:txBody>
          <a:bodyPr wrap="square" rtlCol="0">
            <a:spAutoFit/>
          </a:bodyPr>
          <a:lstStyle/>
          <a:p>
            <a:r>
              <a:rPr lang="nb-NO" sz="3200" dirty="0" smtClean="0">
                <a:solidFill>
                  <a:schemeClr val="accent2">
                    <a:lumMod val="75000"/>
                  </a:schemeClr>
                </a:solidFill>
              </a:rPr>
              <a:t>Mønstre</a:t>
            </a:r>
            <a:endParaRPr lang="nb-NO" sz="3200" dirty="0">
              <a:solidFill>
                <a:schemeClr val="accent2">
                  <a:lumMod val="75000"/>
                </a:schemeClr>
              </a:solidFill>
            </a:endParaRPr>
          </a:p>
        </p:txBody>
      </p:sp>
      <p:sp>
        <p:nvSpPr>
          <p:cNvPr id="6" name="TekstSylinder 5"/>
          <p:cNvSpPr txBox="1"/>
          <p:nvPr/>
        </p:nvSpPr>
        <p:spPr>
          <a:xfrm>
            <a:off x="6857999" y="5130229"/>
            <a:ext cx="2013735" cy="584775"/>
          </a:xfrm>
          <a:prstGeom prst="rect">
            <a:avLst/>
          </a:prstGeom>
          <a:noFill/>
        </p:spPr>
        <p:txBody>
          <a:bodyPr wrap="square" rtlCol="0">
            <a:spAutoFit/>
          </a:bodyPr>
          <a:lstStyle/>
          <a:p>
            <a:r>
              <a:rPr lang="nb-NO" sz="3200" dirty="0" smtClean="0">
                <a:solidFill>
                  <a:schemeClr val="accent2">
                    <a:lumMod val="75000"/>
                  </a:schemeClr>
                </a:solidFill>
              </a:rPr>
              <a:t>Strukturer</a:t>
            </a:r>
            <a:endParaRPr lang="nb-NO" sz="3200" dirty="0">
              <a:solidFill>
                <a:schemeClr val="accent2">
                  <a:lumMod val="75000"/>
                </a:schemeClr>
              </a:solidFill>
            </a:endParaRPr>
          </a:p>
        </p:txBody>
      </p:sp>
      <p:sp>
        <p:nvSpPr>
          <p:cNvPr id="2" name="Høyre klammeparentes 1"/>
          <p:cNvSpPr/>
          <p:nvPr/>
        </p:nvSpPr>
        <p:spPr>
          <a:xfrm>
            <a:off x="9102904" y="1941816"/>
            <a:ext cx="380143" cy="371924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7" name="TekstSylinder 6"/>
          <p:cNvSpPr txBox="1"/>
          <p:nvPr/>
        </p:nvSpPr>
        <p:spPr>
          <a:xfrm>
            <a:off x="9714217" y="3598276"/>
            <a:ext cx="2347643" cy="830997"/>
          </a:xfrm>
          <a:prstGeom prst="rect">
            <a:avLst/>
          </a:prstGeom>
          <a:solidFill>
            <a:schemeClr val="accent1">
              <a:lumMod val="20000"/>
              <a:lumOff val="80000"/>
            </a:schemeClr>
          </a:solidFill>
        </p:spPr>
        <p:txBody>
          <a:bodyPr wrap="square" rtlCol="0">
            <a:spAutoFit/>
          </a:bodyPr>
          <a:lstStyle/>
          <a:p>
            <a:r>
              <a:rPr lang="nb-NO" sz="2400" dirty="0" smtClean="0"/>
              <a:t>10% helse</a:t>
            </a:r>
          </a:p>
          <a:p>
            <a:r>
              <a:rPr lang="nb-NO" sz="2400" dirty="0" smtClean="0"/>
              <a:t>90% alt annet</a:t>
            </a:r>
            <a:endParaRPr lang="nb-NO" sz="2400" dirty="0"/>
          </a:p>
        </p:txBody>
      </p:sp>
      <p:pic>
        <p:nvPicPr>
          <p:cNvPr id="8" name="Picture 2" descr="Ungdom og psykiske vansker"/>
          <p:cNvPicPr>
            <a:picLocks noChangeAspect="1" noChangeArrowheads="1"/>
          </p:cNvPicPr>
          <p:nvPr/>
        </p:nvPicPr>
        <p:blipFill rotWithShape="1">
          <a:blip r:embed="rId4">
            <a:extLst>
              <a:ext uri="{28A0092B-C50C-407E-A947-70E740481C1C}">
                <a14:useLocalDpi xmlns:a14="http://schemas.microsoft.com/office/drawing/2010/main" val="0"/>
              </a:ext>
            </a:extLst>
          </a:blip>
          <a:srcRect l="14561" r="17273"/>
          <a:stretch/>
        </p:blipFill>
        <p:spPr bwMode="auto">
          <a:xfrm>
            <a:off x="9714217" y="161021"/>
            <a:ext cx="2347643" cy="22480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arly Childhood Caries: Tooth Decay in Childr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4217" y="2204404"/>
            <a:ext cx="2360812" cy="1053934"/>
          </a:xfrm>
          <a:prstGeom prst="rect">
            <a:avLst/>
          </a:prstGeom>
          <a:noFill/>
          <a:extLst>
            <a:ext uri="{909E8E84-426E-40DD-AFC4-6F175D3DCCD1}">
              <a14:hiddenFill xmlns:a14="http://schemas.microsoft.com/office/drawing/2010/main">
                <a:solidFill>
                  <a:srgbClr val="FFFFFF"/>
                </a:solidFill>
              </a14:hiddenFill>
            </a:ext>
          </a:extLst>
        </p:spPr>
      </p:pic>
      <p:sp>
        <p:nvSpPr>
          <p:cNvPr id="9" name="TekstSylinder 8"/>
          <p:cNvSpPr txBox="1"/>
          <p:nvPr/>
        </p:nvSpPr>
        <p:spPr>
          <a:xfrm>
            <a:off x="794714" y="2747222"/>
            <a:ext cx="5268569" cy="3539430"/>
          </a:xfrm>
          <a:prstGeom prst="rect">
            <a:avLst/>
          </a:prstGeom>
          <a:solidFill>
            <a:schemeClr val="accent1">
              <a:lumMod val="20000"/>
              <a:lumOff val="80000"/>
            </a:schemeClr>
          </a:solidFill>
        </p:spPr>
        <p:txBody>
          <a:bodyPr wrap="square" rtlCol="0">
            <a:spAutoFit/>
          </a:bodyPr>
          <a:lstStyle/>
          <a:p>
            <a:pPr algn="l"/>
            <a:r>
              <a:rPr lang="nb-NO" sz="3200" b="1" dirty="0" smtClean="0"/>
              <a:t>Helt sentralt:</a:t>
            </a:r>
          </a:p>
          <a:p>
            <a:pPr marL="514350" indent="-514350" algn="l">
              <a:buFont typeface="+mj-lt"/>
              <a:buAutoNum type="arabicPeriod"/>
            </a:pPr>
            <a:r>
              <a:rPr lang="nb-NO" sz="3200" dirty="0" smtClean="0"/>
              <a:t>Fra symptomfokus til «årsakene til årsakene»</a:t>
            </a:r>
            <a:endParaRPr lang="nb-NO" sz="3200" dirty="0" smtClean="0"/>
          </a:p>
          <a:p>
            <a:pPr marL="514350" indent="-514350">
              <a:buFont typeface="+mj-lt"/>
              <a:buAutoNum type="arabicPeriod"/>
            </a:pPr>
            <a:r>
              <a:rPr lang="nb-NO" sz="3200" dirty="0" smtClean="0"/>
              <a:t>Alle sektorer eier problemstillingene </a:t>
            </a:r>
            <a:r>
              <a:rPr lang="nb-NO" sz="3200" dirty="0"/>
              <a:t>og </a:t>
            </a:r>
            <a:r>
              <a:rPr lang="nb-NO" sz="3200" dirty="0" smtClean="0"/>
              <a:t>er </a:t>
            </a:r>
            <a:r>
              <a:rPr lang="nb-NO" sz="3200" dirty="0"/>
              <a:t>en viktig del av løsningen</a:t>
            </a:r>
          </a:p>
          <a:p>
            <a:pPr marL="514350" indent="-514350" algn="l">
              <a:buFont typeface="+mj-lt"/>
              <a:buAutoNum type="arabicPeriod"/>
            </a:pPr>
            <a:endParaRPr lang="nb-NO" sz="3200" dirty="0"/>
          </a:p>
        </p:txBody>
      </p:sp>
      <p:sp>
        <p:nvSpPr>
          <p:cNvPr id="11" name="TekstSylinder 10"/>
          <p:cNvSpPr txBox="1"/>
          <p:nvPr/>
        </p:nvSpPr>
        <p:spPr>
          <a:xfrm>
            <a:off x="4123129" y="67500"/>
            <a:ext cx="5236868" cy="1077218"/>
          </a:xfrm>
          <a:prstGeom prst="rect">
            <a:avLst/>
          </a:prstGeom>
          <a:solidFill>
            <a:srgbClr val="D0EAB4"/>
          </a:solidFill>
        </p:spPr>
        <p:txBody>
          <a:bodyPr wrap="square" rtlCol="0">
            <a:spAutoFit/>
          </a:bodyPr>
          <a:lstStyle/>
          <a:p>
            <a:pPr algn="l"/>
            <a:r>
              <a:rPr lang="nb-NO" sz="3200" dirty="0" smtClean="0"/>
              <a:t>Symptomer som i hovedsak løses utenfor helsesektoren</a:t>
            </a:r>
            <a:endParaRPr lang="nb-NO" sz="3200" dirty="0"/>
          </a:p>
        </p:txBody>
      </p:sp>
      <p:cxnSp>
        <p:nvCxnSpPr>
          <p:cNvPr id="13" name="Rett pilkobling 12"/>
          <p:cNvCxnSpPr>
            <a:stCxn id="11" idx="3"/>
          </p:cNvCxnSpPr>
          <p:nvPr/>
        </p:nvCxnSpPr>
        <p:spPr>
          <a:xfrm>
            <a:off x="9359997" y="606109"/>
            <a:ext cx="776462" cy="3305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Rett pilkobling 14"/>
          <p:cNvCxnSpPr/>
          <p:nvPr/>
        </p:nvCxnSpPr>
        <p:spPr>
          <a:xfrm>
            <a:off x="9359997" y="606436"/>
            <a:ext cx="1292876" cy="19848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53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tel 3"/>
          <p:cNvSpPr>
            <a:spLocks noGrp="1"/>
          </p:cNvSpPr>
          <p:nvPr>
            <p:ph type="subTitle" idx="1"/>
          </p:nvPr>
        </p:nvSpPr>
        <p:spPr>
          <a:solidFill>
            <a:schemeClr val="accent1">
              <a:lumMod val="20000"/>
              <a:lumOff val="80000"/>
            </a:schemeClr>
          </a:solidFill>
        </p:spPr>
        <p:txBody>
          <a:bodyPr/>
          <a:lstStyle/>
          <a:p>
            <a:r>
              <a:rPr lang="nb-NO" sz="3200" dirty="0" smtClean="0"/>
              <a:t>Mer av dette?</a:t>
            </a:r>
          </a:p>
          <a:p>
            <a:r>
              <a:rPr lang="nb-NO" sz="3200" b="1" dirty="0" smtClean="0"/>
              <a:t>Vi kan gjøre «kvantesprang» på andre temaområder hvis vi vil</a:t>
            </a:r>
            <a:endParaRPr lang="nb-NO" sz="3200" b="1" dirty="0"/>
          </a:p>
        </p:txBody>
      </p:sp>
      <p:sp>
        <p:nvSpPr>
          <p:cNvPr id="5" name="Tittel 1"/>
          <p:cNvSpPr txBox="1">
            <a:spLocks/>
          </p:cNvSpPr>
          <p:nvPr/>
        </p:nvSpPr>
        <p:spPr>
          <a:xfrm>
            <a:off x="1200149" y="32181"/>
            <a:ext cx="10164763" cy="1021481"/>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r>
              <a:rPr lang="nb-NO" sz="3600" smtClean="0"/>
              <a:t>Hvordan samskape et samfunn med levekår ↑ </a:t>
            </a:r>
            <a:endParaRPr lang="nb-NO" sz="3600" b="1" dirty="0"/>
          </a:p>
        </p:txBody>
      </p:sp>
      <p:sp>
        <p:nvSpPr>
          <p:cNvPr id="6" name="Rektangel 5"/>
          <p:cNvSpPr/>
          <p:nvPr/>
        </p:nvSpPr>
        <p:spPr>
          <a:xfrm>
            <a:off x="1200149" y="1729776"/>
            <a:ext cx="10164763" cy="1200329"/>
          </a:xfrm>
          <a:prstGeom prst="rect">
            <a:avLst/>
          </a:prstGeom>
          <a:solidFill>
            <a:schemeClr val="bg1"/>
          </a:solidFill>
        </p:spPr>
        <p:txBody>
          <a:bodyPr wrap="square">
            <a:spAutoFit/>
          </a:bodyPr>
          <a:lstStyle/>
          <a:p>
            <a:r>
              <a:rPr lang="nb-NO" sz="3600" dirty="0"/>
              <a:t>Koronahåndteringen har lært oss masse om hva vi kan </a:t>
            </a:r>
            <a:r>
              <a:rPr lang="nb-NO" sz="3600" b="1" dirty="0" err="1"/>
              <a:t>samskape</a:t>
            </a:r>
            <a:r>
              <a:rPr lang="nb-NO" sz="3600" dirty="0"/>
              <a:t> med koordinert innsats</a:t>
            </a:r>
          </a:p>
        </p:txBody>
      </p:sp>
    </p:spTree>
    <p:extLst>
      <p:ext uri="{BB962C8B-B14F-4D97-AF65-F5344CB8AC3E}">
        <p14:creationId xmlns:p14="http://schemas.microsoft.com/office/powerpoint/2010/main" val="214707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icture 10" descr="C:\Users\lukas.wedemeyer\Downloads\forum-romanum-5760x3905-rome-italy-templum-saturni-arco-di-settimio-388 (1) small.jpg"/>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13343" b="13343"/>
          <a:stretch>
            <a:fillRect/>
          </a:stretch>
        </p:blipFill>
        <p:spPr bwMode="auto">
          <a:xfrm>
            <a:off x="0" y="-65314"/>
            <a:ext cx="12192000" cy="6057899"/>
          </a:xfrm>
          <a:prstGeom prst="rect">
            <a:avLst/>
          </a:prstGeom>
          <a:noFill/>
          <a:extLst>
            <a:ext uri="{909E8E84-426E-40DD-AFC4-6F175D3DCCD1}">
              <a14:hiddenFill xmlns:a14="http://schemas.microsoft.com/office/drawing/2010/main">
                <a:solidFill>
                  <a:srgbClr val="FFFFFF"/>
                </a:solidFill>
              </a14:hiddenFill>
            </a:ext>
          </a:extLst>
        </p:spPr>
      </p:pic>
      <p:sp>
        <p:nvSpPr>
          <p:cNvPr id="5" name="Tittel 1">
            <a:extLst>
              <a:ext uri="{FF2B5EF4-FFF2-40B4-BE49-F238E27FC236}">
                <a16:creationId xmlns:a16="http://schemas.microsoft.com/office/drawing/2014/main" id="{A4E45236-147B-406F-BD5D-1BA06A2F9B81}"/>
              </a:ext>
            </a:extLst>
          </p:cNvPr>
          <p:cNvSpPr txBox="1">
            <a:spLocks/>
          </p:cNvSpPr>
          <p:nvPr/>
        </p:nvSpPr>
        <p:spPr>
          <a:xfrm>
            <a:off x="4387349" y="1200152"/>
            <a:ext cx="6897171" cy="4457696"/>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en-US" sz="8000" dirty="0" err="1">
                <a:solidFill>
                  <a:schemeClr val="bg1"/>
                </a:solidFill>
              </a:rPr>
              <a:t>M</a:t>
            </a:r>
            <a:r>
              <a:rPr lang="en-US" sz="8000" dirty="0" err="1" smtClean="0">
                <a:solidFill>
                  <a:schemeClr val="bg1"/>
                </a:solidFill>
              </a:rPr>
              <a:t>øteplassen</a:t>
            </a:r>
            <a:endParaRPr lang="en-US" sz="8000" dirty="0">
              <a:solidFill>
                <a:schemeClr val="bg1"/>
              </a:solidFill>
            </a:endParaRPr>
          </a:p>
        </p:txBody>
      </p:sp>
      <p:sp>
        <p:nvSpPr>
          <p:cNvPr id="6" name="Plassholder for innhold 2">
            <a:extLst>
              <a:ext uri="{FF2B5EF4-FFF2-40B4-BE49-F238E27FC236}">
                <a16:creationId xmlns:a16="http://schemas.microsoft.com/office/drawing/2014/main" id="{8F5EA234-393A-4C51-B783-CEDFA3E8B06D}"/>
              </a:ext>
            </a:extLst>
          </p:cNvPr>
          <p:cNvSpPr txBox="1">
            <a:spLocks/>
          </p:cNvSpPr>
          <p:nvPr/>
        </p:nvSpPr>
        <p:spPr>
          <a:xfrm>
            <a:off x="849963" y="1200152"/>
            <a:ext cx="2816535" cy="4457696"/>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smtClean="0">
                <a:solidFill>
                  <a:schemeClr val="bg1"/>
                </a:solidFill>
              </a:rPr>
              <a:t>Å møtes på likefot, etablere felles forståelse og i felleskap definere problemstillingen</a:t>
            </a:r>
            <a:endParaRPr lang="nb-NO" dirty="0">
              <a:solidFill>
                <a:schemeClr val="bg1"/>
              </a:solidFill>
            </a:endParaRPr>
          </a:p>
        </p:txBody>
      </p:sp>
    </p:spTree>
    <p:extLst>
      <p:ext uri="{BB962C8B-B14F-4D97-AF65-F5344CB8AC3E}">
        <p14:creationId xmlns:p14="http://schemas.microsoft.com/office/powerpoint/2010/main" val="352162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p:nvPr/>
        </p:nvSpPr>
        <p:spPr>
          <a:xfrm>
            <a:off x="2493838" y="980675"/>
            <a:ext cx="9228000" cy="5708100"/>
          </a:xfrm>
          <a:prstGeom prst="rect">
            <a:avLst/>
          </a:prstGeom>
          <a:solidFill>
            <a:srgbClr val="FFFFFF"/>
          </a:solidFill>
          <a:ln w="9525"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endParaRPr/>
          </a:p>
        </p:txBody>
      </p:sp>
      <p:cxnSp>
        <p:nvCxnSpPr>
          <p:cNvPr id="125" name="Google Shape;125;p20"/>
          <p:cNvCxnSpPr/>
          <p:nvPr/>
        </p:nvCxnSpPr>
        <p:spPr>
          <a:xfrm>
            <a:off x="7230151" y="1666188"/>
            <a:ext cx="0" cy="869400"/>
          </a:xfrm>
          <a:prstGeom prst="straightConnector1">
            <a:avLst/>
          </a:prstGeom>
          <a:noFill/>
          <a:ln w="9525" cap="flat" cmpd="sng">
            <a:solidFill>
              <a:schemeClr val="dk2"/>
            </a:solidFill>
            <a:prstDash val="solid"/>
            <a:round/>
            <a:headEnd type="none" w="med" len="med"/>
            <a:tailEnd type="none" w="med" len="med"/>
          </a:ln>
        </p:spPr>
      </p:cxnSp>
      <p:sp>
        <p:nvSpPr>
          <p:cNvPr id="126" name="Google Shape;126;p20"/>
          <p:cNvSpPr/>
          <p:nvPr/>
        </p:nvSpPr>
        <p:spPr>
          <a:xfrm>
            <a:off x="3321912" y="4041670"/>
            <a:ext cx="7846200" cy="609000"/>
          </a:xfrm>
          <a:prstGeom prst="rect">
            <a:avLst/>
          </a:prstGeom>
          <a:solidFill>
            <a:srgbClr val="45818E"/>
          </a:solidFill>
          <a:ln>
            <a:noFill/>
          </a:ln>
        </p:spPr>
        <p:txBody>
          <a:bodyPr spcFirstLastPara="1" wrap="square" lIns="91425" tIns="91425" rIns="91425" bIns="91425" anchor="ctr" anchorCtr="0">
            <a:noAutofit/>
          </a:bodyPr>
          <a:lstStyle/>
          <a:p>
            <a:pPr algn="r"/>
            <a:r>
              <a:rPr lang="no" sz="1300">
                <a:solidFill>
                  <a:srgbClr val="FFFFFF"/>
                </a:solidFill>
              </a:rPr>
              <a:t>Forum for Næringsutvikling og samarbeid </a:t>
            </a:r>
            <a:endParaRPr sz="1300">
              <a:solidFill>
                <a:srgbClr val="FFFFFF"/>
              </a:solidFill>
            </a:endParaRPr>
          </a:p>
          <a:p>
            <a:pPr algn="r"/>
            <a:r>
              <a:rPr lang="no" sz="1300">
                <a:solidFill>
                  <a:srgbClr val="FFFFFF"/>
                </a:solidFill>
              </a:rPr>
              <a:t>om nye arbeidsplasser</a:t>
            </a:r>
            <a:endParaRPr sz="1000">
              <a:solidFill>
                <a:srgbClr val="FFFFFF"/>
              </a:solidFill>
            </a:endParaRPr>
          </a:p>
        </p:txBody>
      </p:sp>
      <p:sp>
        <p:nvSpPr>
          <p:cNvPr id="127" name="Google Shape;127;p20"/>
          <p:cNvSpPr/>
          <p:nvPr/>
        </p:nvSpPr>
        <p:spPr>
          <a:xfrm>
            <a:off x="3321693" y="3340566"/>
            <a:ext cx="7846200" cy="609000"/>
          </a:xfrm>
          <a:prstGeom prst="rect">
            <a:avLst/>
          </a:prstGeom>
          <a:solidFill>
            <a:srgbClr val="EB8C00"/>
          </a:solidFill>
          <a:ln>
            <a:noFill/>
          </a:ln>
        </p:spPr>
        <p:txBody>
          <a:bodyPr spcFirstLastPara="1" wrap="square" lIns="91425" tIns="91425" rIns="91425" bIns="91425" anchor="ctr" anchorCtr="0">
            <a:noAutofit/>
          </a:bodyPr>
          <a:lstStyle/>
          <a:p>
            <a:pPr algn="r"/>
            <a:r>
              <a:rPr lang="no" sz="1300">
                <a:solidFill>
                  <a:srgbClr val="FFFFFF"/>
                </a:solidFill>
              </a:rPr>
              <a:t/>
            </a:r>
            <a:br>
              <a:rPr lang="no" sz="1300">
                <a:solidFill>
                  <a:srgbClr val="FFFFFF"/>
                </a:solidFill>
              </a:rPr>
            </a:br>
            <a:r>
              <a:rPr lang="no" sz="1300">
                <a:solidFill>
                  <a:srgbClr val="FFFFFF"/>
                </a:solidFill>
              </a:rPr>
              <a:t>Forum for Levekår, likestilling, </a:t>
            </a:r>
            <a:endParaRPr sz="1300">
              <a:solidFill>
                <a:srgbClr val="FFFFFF"/>
              </a:solidFill>
            </a:endParaRPr>
          </a:p>
          <a:p>
            <a:pPr algn="r"/>
            <a:r>
              <a:rPr lang="no" sz="1300">
                <a:solidFill>
                  <a:srgbClr val="FFFFFF"/>
                </a:solidFill>
              </a:rPr>
              <a:t>inkludering og mangfold</a:t>
            </a:r>
            <a:endParaRPr sz="1300">
              <a:solidFill>
                <a:srgbClr val="FFFFFF"/>
              </a:solidFill>
            </a:endParaRPr>
          </a:p>
          <a:p>
            <a:pPr algn="r"/>
            <a:endParaRPr sz="1300">
              <a:solidFill>
                <a:srgbClr val="FFFFFF"/>
              </a:solidFill>
            </a:endParaRPr>
          </a:p>
        </p:txBody>
      </p:sp>
      <p:sp>
        <p:nvSpPr>
          <p:cNvPr id="128" name="Google Shape;128;p20"/>
          <p:cNvSpPr/>
          <p:nvPr/>
        </p:nvSpPr>
        <p:spPr>
          <a:xfrm>
            <a:off x="3315888" y="2616450"/>
            <a:ext cx="7857900" cy="621900"/>
          </a:xfrm>
          <a:prstGeom prst="rect">
            <a:avLst/>
          </a:prstGeom>
          <a:solidFill>
            <a:srgbClr val="C3CB00"/>
          </a:solidFill>
          <a:ln>
            <a:noFill/>
          </a:ln>
        </p:spPr>
        <p:txBody>
          <a:bodyPr spcFirstLastPara="1" wrap="square" lIns="91425" tIns="91425" rIns="91425" bIns="91425" anchor="ctr" anchorCtr="0">
            <a:noAutofit/>
          </a:bodyPr>
          <a:lstStyle/>
          <a:p>
            <a:pPr algn="r"/>
            <a:r>
              <a:rPr lang="no" sz="1300">
                <a:solidFill>
                  <a:srgbClr val="FFFFFF"/>
                </a:solidFill>
              </a:rPr>
              <a:t>Forum for Klima og miljø</a:t>
            </a:r>
            <a:endParaRPr sz="1300">
              <a:solidFill>
                <a:srgbClr val="FFFFFF"/>
              </a:solidFill>
            </a:endParaRPr>
          </a:p>
        </p:txBody>
      </p:sp>
      <p:sp>
        <p:nvSpPr>
          <p:cNvPr id="129" name="Google Shape;129;p20"/>
          <p:cNvSpPr/>
          <p:nvPr/>
        </p:nvSpPr>
        <p:spPr>
          <a:xfrm>
            <a:off x="5467063" y="1629030"/>
            <a:ext cx="3526200" cy="272400"/>
          </a:xfrm>
          <a:prstGeom prst="rect">
            <a:avLst/>
          </a:prstGeom>
          <a:solidFill>
            <a:srgbClr val="999999"/>
          </a:solidFill>
          <a:ln>
            <a:noFill/>
          </a:ln>
        </p:spPr>
        <p:txBody>
          <a:bodyPr spcFirstLastPara="1" wrap="square" lIns="91425" tIns="91425" rIns="91425" bIns="91425" anchor="ctr" anchorCtr="0">
            <a:noAutofit/>
          </a:bodyPr>
          <a:lstStyle/>
          <a:p>
            <a:pPr algn="ctr"/>
            <a:r>
              <a:rPr lang="no" sz="1300">
                <a:solidFill>
                  <a:srgbClr val="F3F3F3"/>
                </a:solidFill>
              </a:rPr>
              <a:t>Kommunedirektørkollegiet</a:t>
            </a:r>
            <a:endParaRPr sz="1300">
              <a:solidFill>
                <a:srgbClr val="F3F3F3"/>
              </a:solidFill>
            </a:endParaRPr>
          </a:p>
        </p:txBody>
      </p:sp>
      <p:sp>
        <p:nvSpPr>
          <p:cNvPr id="130" name="Google Shape;130;p20"/>
          <p:cNvSpPr/>
          <p:nvPr/>
        </p:nvSpPr>
        <p:spPr>
          <a:xfrm>
            <a:off x="4957460" y="2270990"/>
            <a:ext cx="1426800" cy="203700"/>
          </a:xfrm>
          <a:prstGeom prst="rect">
            <a:avLst/>
          </a:prstGeom>
          <a:solidFill>
            <a:srgbClr val="F3F3F3"/>
          </a:solidFill>
          <a:ln w="9525" cap="flat" cmpd="sng">
            <a:solidFill>
              <a:srgbClr val="999999"/>
            </a:solidFill>
            <a:prstDash val="dot"/>
            <a:round/>
            <a:headEnd type="none" w="sm" len="sm"/>
            <a:tailEnd type="none" w="sm" len="sm"/>
          </a:ln>
        </p:spPr>
        <p:txBody>
          <a:bodyPr spcFirstLastPara="1" wrap="square" lIns="91425" tIns="91425" rIns="91425" bIns="91425" anchor="ctr" anchorCtr="0">
            <a:noAutofit/>
          </a:bodyPr>
          <a:lstStyle/>
          <a:p>
            <a:pPr algn="ctr"/>
            <a:r>
              <a:rPr lang="no" sz="1200" i="1"/>
              <a:t>Sekretariat</a:t>
            </a:r>
            <a:endParaRPr sz="1200" i="1"/>
          </a:p>
        </p:txBody>
      </p:sp>
      <p:sp>
        <p:nvSpPr>
          <p:cNvPr id="131" name="Google Shape;131;p20"/>
          <p:cNvSpPr/>
          <p:nvPr/>
        </p:nvSpPr>
        <p:spPr>
          <a:xfrm>
            <a:off x="6504088" y="1989800"/>
            <a:ext cx="1516200" cy="253800"/>
          </a:xfrm>
          <a:prstGeom prst="rect">
            <a:avLst/>
          </a:prstGeom>
          <a:solidFill>
            <a:srgbClr val="999999"/>
          </a:solidFill>
          <a:ln>
            <a:noFill/>
          </a:ln>
        </p:spPr>
        <p:txBody>
          <a:bodyPr spcFirstLastPara="1" wrap="square" lIns="91425" tIns="91425" rIns="91425" bIns="91425" anchor="ctr" anchorCtr="0">
            <a:noAutofit/>
          </a:bodyPr>
          <a:lstStyle/>
          <a:p>
            <a:pPr algn="ctr"/>
            <a:r>
              <a:rPr lang="no" sz="1300">
                <a:solidFill>
                  <a:srgbClr val="F3F3F3"/>
                </a:solidFill>
              </a:rPr>
              <a:t>KDU</a:t>
            </a:r>
            <a:endParaRPr sz="1300">
              <a:solidFill>
                <a:srgbClr val="F3F3F3"/>
              </a:solidFill>
            </a:endParaRPr>
          </a:p>
        </p:txBody>
      </p:sp>
      <p:sp>
        <p:nvSpPr>
          <p:cNvPr id="132" name="Google Shape;132;p20"/>
          <p:cNvSpPr/>
          <p:nvPr/>
        </p:nvSpPr>
        <p:spPr>
          <a:xfrm>
            <a:off x="5474788" y="1187688"/>
            <a:ext cx="3526200" cy="272400"/>
          </a:xfrm>
          <a:prstGeom prst="rect">
            <a:avLst/>
          </a:prstGeom>
          <a:solidFill>
            <a:srgbClr val="999999"/>
          </a:solidFill>
          <a:ln>
            <a:noFill/>
          </a:ln>
        </p:spPr>
        <p:txBody>
          <a:bodyPr spcFirstLastPara="1" wrap="square" lIns="91425" tIns="91425" rIns="91425" bIns="91425" anchor="ctr" anchorCtr="0">
            <a:noAutofit/>
          </a:bodyPr>
          <a:lstStyle/>
          <a:p>
            <a:pPr algn="ctr"/>
            <a:r>
              <a:rPr lang="no" sz="1300">
                <a:solidFill>
                  <a:srgbClr val="F3F3F3"/>
                </a:solidFill>
              </a:rPr>
              <a:t>Ordførerkollegiet</a:t>
            </a:r>
            <a:endParaRPr sz="1300">
              <a:solidFill>
                <a:srgbClr val="F3F3F3"/>
              </a:solidFill>
            </a:endParaRPr>
          </a:p>
        </p:txBody>
      </p:sp>
      <p:cxnSp>
        <p:nvCxnSpPr>
          <p:cNvPr id="133" name="Google Shape;133;p20"/>
          <p:cNvCxnSpPr>
            <a:stCxn id="132" idx="2"/>
            <a:endCxn id="129" idx="0"/>
          </p:cNvCxnSpPr>
          <p:nvPr/>
        </p:nvCxnSpPr>
        <p:spPr>
          <a:xfrm flipH="1">
            <a:off x="7230088" y="1460088"/>
            <a:ext cx="7800" cy="168900"/>
          </a:xfrm>
          <a:prstGeom prst="straightConnector1">
            <a:avLst/>
          </a:prstGeom>
          <a:noFill/>
          <a:ln w="19050" cap="flat" cmpd="sng">
            <a:solidFill>
              <a:srgbClr val="B7B7B7"/>
            </a:solidFill>
            <a:prstDash val="dot"/>
            <a:round/>
            <a:headEnd type="none" w="med" len="med"/>
            <a:tailEnd type="none" w="med" len="med"/>
          </a:ln>
        </p:spPr>
      </p:cxnSp>
      <p:cxnSp>
        <p:nvCxnSpPr>
          <p:cNvPr id="134" name="Google Shape;134;p20"/>
          <p:cNvCxnSpPr>
            <a:stCxn id="135" idx="2"/>
            <a:endCxn id="130" idx="1"/>
          </p:cNvCxnSpPr>
          <p:nvPr/>
        </p:nvCxnSpPr>
        <p:spPr>
          <a:xfrm>
            <a:off x="4053428" y="2119105"/>
            <a:ext cx="903900" cy="253800"/>
          </a:xfrm>
          <a:prstGeom prst="straightConnector1">
            <a:avLst/>
          </a:prstGeom>
          <a:noFill/>
          <a:ln w="19050" cap="flat" cmpd="sng">
            <a:solidFill>
              <a:srgbClr val="B7B7B7"/>
            </a:solidFill>
            <a:prstDash val="dot"/>
            <a:round/>
            <a:headEnd type="none" w="med" len="med"/>
            <a:tailEnd type="none" w="med" len="med"/>
          </a:ln>
        </p:spPr>
      </p:cxnSp>
      <p:sp>
        <p:nvSpPr>
          <p:cNvPr id="135" name="Google Shape;135;p20"/>
          <p:cNvSpPr/>
          <p:nvPr/>
        </p:nvSpPr>
        <p:spPr>
          <a:xfrm>
            <a:off x="3295328" y="1845205"/>
            <a:ext cx="1516200" cy="273900"/>
          </a:xfrm>
          <a:prstGeom prst="rect">
            <a:avLst/>
          </a:prstGeom>
          <a:solidFill>
            <a:srgbClr val="999999"/>
          </a:solidFill>
          <a:ln>
            <a:noFill/>
          </a:ln>
        </p:spPr>
        <p:txBody>
          <a:bodyPr spcFirstLastPara="1" wrap="square" lIns="91425" tIns="91425" rIns="91425" bIns="91425" anchor="ctr" anchorCtr="0">
            <a:noAutofit/>
          </a:bodyPr>
          <a:lstStyle/>
          <a:p>
            <a:pPr algn="ctr"/>
            <a:r>
              <a:rPr lang="no" sz="1200">
                <a:solidFill>
                  <a:srgbClr val="F3F3F3"/>
                </a:solidFill>
              </a:rPr>
              <a:t>KS styre</a:t>
            </a:r>
            <a:endParaRPr sz="1200">
              <a:solidFill>
                <a:srgbClr val="F3F3F3"/>
              </a:solidFill>
            </a:endParaRPr>
          </a:p>
        </p:txBody>
      </p:sp>
      <p:cxnSp>
        <p:nvCxnSpPr>
          <p:cNvPr id="136" name="Google Shape;136;p20"/>
          <p:cNvCxnSpPr>
            <a:stCxn id="130" idx="3"/>
            <a:endCxn id="130" idx="3"/>
          </p:cNvCxnSpPr>
          <p:nvPr/>
        </p:nvCxnSpPr>
        <p:spPr>
          <a:xfrm>
            <a:off x="6384260" y="2372840"/>
            <a:ext cx="0" cy="0"/>
          </a:xfrm>
          <a:prstGeom prst="straightConnector1">
            <a:avLst/>
          </a:prstGeom>
          <a:noFill/>
          <a:ln w="19050" cap="flat" cmpd="sng">
            <a:solidFill>
              <a:schemeClr val="dk2"/>
            </a:solidFill>
            <a:prstDash val="dot"/>
            <a:round/>
            <a:headEnd type="none" w="med" len="med"/>
            <a:tailEnd type="none" w="med" len="med"/>
          </a:ln>
        </p:spPr>
      </p:cxnSp>
      <p:cxnSp>
        <p:nvCxnSpPr>
          <p:cNvPr id="137" name="Google Shape;137;p20"/>
          <p:cNvCxnSpPr>
            <a:stCxn id="130" idx="3"/>
          </p:cNvCxnSpPr>
          <p:nvPr/>
        </p:nvCxnSpPr>
        <p:spPr>
          <a:xfrm>
            <a:off x="6384260" y="2372840"/>
            <a:ext cx="870900" cy="29400"/>
          </a:xfrm>
          <a:prstGeom prst="straightConnector1">
            <a:avLst/>
          </a:prstGeom>
          <a:noFill/>
          <a:ln w="19050" cap="flat" cmpd="sng">
            <a:solidFill>
              <a:schemeClr val="dk2"/>
            </a:solidFill>
            <a:prstDash val="dot"/>
            <a:round/>
            <a:headEnd type="none" w="med" len="med"/>
            <a:tailEnd type="none" w="med" len="med"/>
          </a:ln>
        </p:spPr>
      </p:cxnSp>
      <p:sp>
        <p:nvSpPr>
          <p:cNvPr id="138" name="Google Shape;138;p20"/>
          <p:cNvSpPr/>
          <p:nvPr/>
        </p:nvSpPr>
        <p:spPr>
          <a:xfrm>
            <a:off x="5362938" y="2609500"/>
            <a:ext cx="1209600" cy="2034900"/>
          </a:xfrm>
          <a:prstGeom prst="rect">
            <a:avLst/>
          </a:prstGeom>
          <a:solidFill>
            <a:srgbClr val="76A5AF"/>
          </a:solidFill>
          <a:ln>
            <a:noFill/>
          </a:ln>
        </p:spPr>
        <p:txBody>
          <a:bodyPr spcFirstLastPara="1" wrap="square" lIns="91425" tIns="91425" rIns="91425" bIns="91425" anchor="ctr" anchorCtr="0">
            <a:noAutofit/>
          </a:bodyPr>
          <a:lstStyle/>
          <a:p>
            <a:pPr algn="ctr"/>
            <a:endParaRPr sz="1300">
              <a:solidFill>
                <a:srgbClr val="FFFFFF"/>
              </a:solidFill>
            </a:endParaRPr>
          </a:p>
          <a:p>
            <a:pPr algn="ctr"/>
            <a:endParaRPr sz="1300">
              <a:solidFill>
                <a:srgbClr val="FFFFFF"/>
              </a:solidFill>
            </a:endParaRPr>
          </a:p>
          <a:p>
            <a:pPr algn="ctr"/>
            <a:r>
              <a:rPr lang="no" sz="1300">
                <a:solidFill>
                  <a:srgbClr val="FFFFFF"/>
                </a:solidFill>
              </a:rPr>
              <a:t>Oppvekst og utdanning</a:t>
            </a:r>
            <a:endParaRPr sz="1300">
              <a:solidFill>
                <a:srgbClr val="FFFFFF"/>
              </a:solidFill>
            </a:endParaRPr>
          </a:p>
          <a:p>
            <a:pPr algn="ctr"/>
            <a:endParaRPr sz="1300">
              <a:solidFill>
                <a:srgbClr val="FFFFFF"/>
              </a:solidFill>
            </a:endParaRPr>
          </a:p>
          <a:p>
            <a:r>
              <a:rPr lang="no" sz="1100">
                <a:solidFill>
                  <a:srgbClr val="FFFFFF"/>
                </a:solidFill>
              </a:rPr>
              <a:t>-RKG Oppvekst og utdanning</a:t>
            </a:r>
            <a:endParaRPr sz="1100">
              <a:solidFill>
                <a:srgbClr val="FFFFFF"/>
              </a:solidFill>
            </a:endParaRPr>
          </a:p>
          <a:p>
            <a:endParaRPr sz="1100">
              <a:solidFill>
                <a:srgbClr val="FFFFFF"/>
              </a:solidFill>
            </a:endParaRPr>
          </a:p>
          <a:p>
            <a:endParaRPr sz="1100">
              <a:solidFill>
                <a:srgbClr val="FFFFFF"/>
              </a:solidFill>
            </a:endParaRPr>
          </a:p>
        </p:txBody>
      </p:sp>
      <p:sp>
        <p:nvSpPr>
          <p:cNvPr id="139" name="Google Shape;139;p20"/>
          <p:cNvSpPr/>
          <p:nvPr/>
        </p:nvSpPr>
        <p:spPr>
          <a:xfrm rot="-5400000">
            <a:off x="9648838" y="5013900"/>
            <a:ext cx="1202400" cy="1737000"/>
          </a:xfrm>
          <a:prstGeom prst="homePlate">
            <a:avLst>
              <a:gd name="adj" fmla="val 23428"/>
            </a:avLst>
          </a:prstGeom>
          <a:solidFill>
            <a:srgbClr val="B7B7B7"/>
          </a:solidFill>
          <a:ln>
            <a:noFill/>
          </a:ln>
        </p:spPr>
        <p:txBody>
          <a:bodyPr spcFirstLastPara="1" wrap="square" lIns="91425" tIns="91425" rIns="91425" bIns="91425" anchor="ctr" anchorCtr="0">
            <a:noAutofit/>
          </a:bodyPr>
          <a:lstStyle/>
          <a:p>
            <a:endParaRPr/>
          </a:p>
        </p:txBody>
      </p:sp>
      <p:sp>
        <p:nvSpPr>
          <p:cNvPr id="140" name="Google Shape;140;p20"/>
          <p:cNvSpPr/>
          <p:nvPr/>
        </p:nvSpPr>
        <p:spPr>
          <a:xfrm rot="-5400000">
            <a:off x="7597813" y="4999950"/>
            <a:ext cx="1230300" cy="1737000"/>
          </a:xfrm>
          <a:prstGeom prst="homePlate">
            <a:avLst>
              <a:gd name="adj" fmla="val 23428"/>
            </a:avLst>
          </a:prstGeom>
          <a:solidFill>
            <a:srgbClr val="B7B7B7"/>
          </a:solidFill>
          <a:ln>
            <a:noFill/>
          </a:ln>
        </p:spPr>
        <p:txBody>
          <a:bodyPr spcFirstLastPara="1" wrap="square" lIns="91425" tIns="91425" rIns="91425" bIns="91425" anchor="ctr" anchorCtr="0">
            <a:noAutofit/>
          </a:bodyPr>
          <a:lstStyle/>
          <a:p>
            <a:endParaRPr/>
          </a:p>
        </p:txBody>
      </p:sp>
      <p:sp>
        <p:nvSpPr>
          <p:cNvPr id="141" name="Google Shape;141;p20"/>
          <p:cNvSpPr/>
          <p:nvPr/>
        </p:nvSpPr>
        <p:spPr>
          <a:xfrm rot="-5400000">
            <a:off x="5570038" y="5009250"/>
            <a:ext cx="1211700" cy="1737000"/>
          </a:xfrm>
          <a:prstGeom prst="homePlate">
            <a:avLst>
              <a:gd name="adj" fmla="val 23428"/>
            </a:avLst>
          </a:prstGeom>
          <a:solidFill>
            <a:srgbClr val="B7B7B7"/>
          </a:solidFill>
          <a:ln>
            <a:noFill/>
          </a:ln>
        </p:spPr>
        <p:txBody>
          <a:bodyPr spcFirstLastPara="1" wrap="square" lIns="91425" tIns="91425" rIns="91425" bIns="91425" anchor="ctr" anchorCtr="0">
            <a:noAutofit/>
          </a:bodyPr>
          <a:lstStyle/>
          <a:p>
            <a:endParaRPr/>
          </a:p>
        </p:txBody>
      </p:sp>
      <p:sp>
        <p:nvSpPr>
          <p:cNvPr id="142" name="Google Shape;142;p20"/>
          <p:cNvSpPr/>
          <p:nvPr/>
        </p:nvSpPr>
        <p:spPr>
          <a:xfrm rot="-5400000">
            <a:off x="3607538" y="5004600"/>
            <a:ext cx="1221000" cy="1737000"/>
          </a:xfrm>
          <a:prstGeom prst="homePlate">
            <a:avLst>
              <a:gd name="adj" fmla="val 23428"/>
            </a:avLst>
          </a:prstGeom>
          <a:solidFill>
            <a:srgbClr val="B7B7B7"/>
          </a:solidFill>
          <a:ln>
            <a:noFill/>
          </a:ln>
        </p:spPr>
        <p:txBody>
          <a:bodyPr spcFirstLastPara="1" wrap="square" lIns="91425" tIns="91425" rIns="91425" bIns="91425" anchor="ctr" anchorCtr="0">
            <a:noAutofit/>
          </a:bodyPr>
          <a:lstStyle/>
          <a:p>
            <a:endParaRPr/>
          </a:p>
        </p:txBody>
      </p:sp>
      <p:sp>
        <p:nvSpPr>
          <p:cNvPr id="143" name="Google Shape;143;p20"/>
          <p:cNvSpPr/>
          <p:nvPr/>
        </p:nvSpPr>
        <p:spPr>
          <a:xfrm>
            <a:off x="3308938" y="6365076"/>
            <a:ext cx="7857900" cy="253800"/>
          </a:xfrm>
          <a:prstGeom prst="rect">
            <a:avLst/>
          </a:prstGeom>
          <a:solidFill>
            <a:srgbClr val="FFE599"/>
          </a:solidFill>
          <a:ln>
            <a:noFill/>
          </a:ln>
        </p:spPr>
        <p:txBody>
          <a:bodyPr spcFirstLastPara="1" wrap="square" lIns="91425" tIns="91425" rIns="91425" bIns="91425" anchor="ctr" anchorCtr="0">
            <a:noAutofit/>
          </a:bodyPr>
          <a:lstStyle/>
          <a:p>
            <a:pPr algn="ctr"/>
            <a:r>
              <a:rPr lang="no" sz="1300">
                <a:solidFill>
                  <a:srgbClr val="434343"/>
                </a:solidFill>
              </a:rPr>
              <a:t>Internasjonalt nettverk (Internasjonalt forum)</a:t>
            </a:r>
            <a:endParaRPr i="1">
              <a:solidFill>
                <a:srgbClr val="434343"/>
              </a:solidFill>
            </a:endParaRPr>
          </a:p>
        </p:txBody>
      </p:sp>
      <p:sp>
        <p:nvSpPr>
          <p:cNvPr id="144" name="Google Shape;144;p20"/>
          <p:cNvSpPr/>
          <p:nvPr/>
        </p:nvSpPr>
        <p:spPr>
          <a:xfrm>
            <a:off x="3308938" y="6058630"/>
            <a:ext cx="7857900" cy="257100"/>
          </a:xfrm>
          <a:prstGeom prst="rect">
            <a:avLst/>
          </a:prstGeom>
          <a:solidFill>
            <a:srgbClr val="FFE599"/>
          </a:solidFill>
          <a:ln>
            <a:noFill/>
          </a:ln>
        </p:spPr>
        <p:txBody>
          <a:bodyPr spcFirstLastPara="1" wrap="square" lIns="91425" tIns="91425" rIns="91425" bIns="91425" anchor="ctr" anchorCtr="0">
            <a:noAutofit/>
          </a:bodyPr>
          <a:lstStyle/>
          <a:p>
            <a:pPr algn="ctr"/>
            <a:r>
              <a:rPr lang="no" sz="1300">
                <a:solidFill>
                  <a:srgbClr val="434343"/>
                </a:solidFill>
              </a:rPr>
              <a:t> Analyse- og FoU-nettverk</a:t>
            </a:r>
            <a:endParaRPr i="1">
              <a:solidFill>
                <a:srgbClr val="434343"/>
              </a:solidFill>
            </a:endParaRPr>
          </a:p>
        </p:txBody>
      </p:sp>
      <p:sp>
        <p:nvSpPr>
          <p:cNvPr id="145" name="Google Shape;145;p20"/>
          <p:cNvSpPr/>
          <p:nvPr/>
        </p:nvSpPr>
        <p:spPr>
          <a:xfrm>
            <a:off x="3308946" y="4857187"/>
            <a:ext cx="7857900" cy="372900"/>
          </a:xfrm>
          <a:prstGeom prst="rect">
            <a:avLst/>
          </a:prstGeom>
          <a:solidFill>
            <a:srgbClr val="6AA84F"/>
          </a:solidFill>
          <a:ln>
            <a:noFill/>
          </a:ln>
        </p:spPr>
        <p:txBody>
          <a:bodyPr spcFirstLastPara="1" wrap="square" lIns="91425" tIns="91425" rIns="91425" bIns="91425" anchor="ctr" anchorCtr="0">
            <a:noAutofit/>
          </a:bodyPr>
          <a:lstStyle/>
          <a:p>
            <a:pPr algn="ctr"/>
            <a:r>
              <a:rPr lang="no" sz="1300">
                <a:solidFill>
                  <a:srgbClr val="FFFFFF"/>
                </a:solidFill>
              </a:rPr>
              <a:t>Ett digitalt Agder</a:t>
            </a:r>
            <a:endParaRPr sz="1300">
              <a:solidFill>
                <a:srgbClr val="FFFFFF"/>
              </a:solidFill>
            </a:endParaRPr>
          </a:p>
        </p:txBody>
      </p:sp>
      <p:sp>
        <p:nvSpPr>
          <p:cNvPr id="146" name="Google Shape;146;p20"/>
          <p:cNvSpPr/>
          <p:nvPr/>
        </p:nvSpPr>
        <p:spPr>
          <a:xfrm>
            <a:off x="3308938" y="5444625"/>
            <a:ext cx="7857900" cy="257100"/>
          </a:xfrm>
          <a:prstGeom prst="rect">
            <a:avLst/>
          </a:prstGeom>
          <a:solidFill>
            <a:srgbClr val="FFE599"/>
          </a:solidFill>
          <a:ln>
            <a:noFill/>
          </a:ln>
        </p:spPr>
        <p:txBody>
          <a:bodyPr spcFirstLastPara="1" wrap="square" lIns="91425" tIns="91425" rIns="91425" bIns="91425" anchor="ctr" anchorCtr="0">
            <a:noAutofit/>
          </a:bodyPr>
          <a:lstStyle/>
          <a:p>
            <a:pPr algn="ctr"/>
            <a:r>
              <a:rPr lang="no" sz="1300">
                <a:solidFill>
                  <a:srgbClr val="434343"/>
                </a:solidFill>
              </a:rPr>
              <a:t>Arbeidsgivernettverk</a:t>
            </a:r>
            <a:r>
              <a:rPr lang="no">
                <a:solidFill>
                  <a:srgbClr val="434343"/>
                </a:solidFill>
              </a:rPr>
              <a:t> (Personalforum)</a:t>
            </a:r>
            <a:endParaRPr sz="900">
              <a:solidFill>
                <a:srgbClr val="434343"/>
              </a:solidFill>
            </a:endParaRPr>
          </a:p>
        </p:txBody>
      </p:sp>
      <p:cxnSp>
        <p:nvCxnSpPr>
          <p:cNvPr id="147" name="Google Shape;147;p20"/>
          <p:cNvCxnSpPr/>
          <p:nvPr/>
        </p:nvCxnSpPr>
        <p:spPr>
          <a:xfrm rot="10800000" flipH="1">
            <a:off x="3356838" y="2537900"/>
            <a:ext cx="7817100" cy="4200"/>
          </a:xfrm>
          <a:prstGeom prst="straightConnector1">
            <a:avLst/>
          </a:prstGeom>
          <a:noFill/>
          <a:ln w="9525" cap="flat" cmpd="sng">
            <a:solidFill>
              <a:schemeClr val="dk2"/>
            </a:solidFill>
            <a:prstDash val="solid"/>
            <a:round/>
            <a:headEnd type="none" w="med" len="med"/>
            <a:tailEnd type="none" w="med" len="med"/>
          </a:ln>
        </p:spPr>
      </p:cxnSp>
      <p:sp>
        <p:nvSpPr>
          <p:cNvPr id="148" name="Google Shape;148;p20"/>
          <p:cNvSpPr/>
          <p:nvPr/>
        </p:nvSpPr>
        <p:spPr>
          <a:xfrm>
            <a:off x="9712842" y="2139789"/>
            <a:ext cx="216600" cy="203700"/>
          </a:xfrm>
          <a:prstGeom prst="rect">
            <a:avLst/>
          </a:prstGeom>
          <a:solidFill>
            <a:srgbClr val="FFD966"/>
          </a:solidFill>
          <a:ln>
            <a:noFill/>
          </a:ln>
        </p:spPr>
        <p:txBody>
          <a:bodyPr spcFirstLastPara="1" wrap="square" lIns="91425" tIns="91425" rIns="91425" bIns="91425" anchor="ctr" anchorCtr="0">
            <a:noAutofit/>
          </a:bodyPr>
          <a:lstStyle/>
          <a:p>
            <a:endParaRPr/>
          </a:p>
        </p:txBody>
      </p:sp>
      <p:sp>
        <p:nvSpPr>
          <p:cNvPr id="149" name="Google Shape;149;p20"/>
          <p:cNvSpPr txBox="1"/>
          <p:nvPr/>
        </p:nvSpPr>
        <p:spPr>
          <a:xfrm>
            <a:off x="9929387" y="2036138"/>
            <a:ext cx="1292100" cy="203700"/>
          </a:xfrm>
          <a:prstGeom prst="rect">
            <a:avLst/>
          </a:prstGeom>
          <a:noFill/>
          <a:ln>
            <a:noFill/>
          </a:ln>
        </p:spPr>
        <p:txBody>
          <a:bodyPr spcFirstLastPara="1" wrap="square" lIns="91425" tIns="91425" rIns="91425" bIns="91425" anchor="t" anchorCtr="0">
            <a:noAutofit/>
          </a:bodyPr>
          <a:lstStyle/>
          <a:p>
            <a:r>
              <a:rPr lang="no" sz="900"/>
              <a:t>Støttenettverk</a:t>
            </a:r>
            <a:r>
              <a:rPr lang="no" sz="900" i="1"/>
              <a:t> </a:t>
            </a:r>
            <a:endParaRPr sz="900" i="1"/>
          </a:p>
          <a:p>
            <a:r>
              <a:rPr lang="no" sz="600" i="1"/>
              <a:t>(har ikke direkte relasjon til kommunedirektørkollegiet)</a:t>
            </a:r>
            <a:endParaRPr sz="600" i="1"/>
          </a:p>
        </p:txBody>
      </p:sp>
      <p:sp>
        <p:nvSpPr>
          <p:cNvPr id="150" name="Google Shape;150;p20"/>
          <p:cNvSpPr/>
          <p:nvPr/>
        </p:nvSpPr>
        <p:spPr>
          <a:xfrm>
            <a:off x="9712842" y="1203400"/>
            <a:ext cx="216600" cy="203700"/>
          </a:xfrm>
          <a:prstGeom prst="rect">
            <a:avLst/>
          </a:prstGeom>
          <a:solidFill>
            <a:srgbClr val="C3CB00"/>
          </a:solidFill>
          <a:ln>
            <a:noFill/>
          </a:ln>
        </p:spPr>
        <p:txBody>
          <a:bodyPr spcFirstLastPara="1" wrap="square" lIns="91425" tIns="91425" rIns="91425" bIns="91425" anchor="ctr" anchorCtr="0">
            <a:noAutofit/>
          </a:bodyPr>
          <a:lstStyle/>
          <a:p>
            <a:endParaRPr/>
          </a:p>
        </p:txBody>
      </p:sp>
      <p:sp>
        <p:nvSpPr>
          <p:cNvPr id="151" name="Google Shape;151;p20"/>
          <p:cNvSpPr txBox="1"/>
          <p:nvPr/>
        </p:nvSpPr>
        <p:spPr>
          <a:xfrm>
            <a:off x="9929387" y="1102463"/>
            <a:ext cx="1516200" cy="336300"/>
          </a:xfrm>
          <a:prstGeom prst="rect">
            <a:avLst/>
          </a:prstGeom>
          <a:noFill/>
          <a:ln>
            <a:noFill/>
          </a:ln>
        </p:spPr>
        <p:txBody>
          <a:bodyPr spcFirstLastPara="1" wrap="square" lIns="91425" tIns="91425" rIns="91425" bIns="91425" anchor="t" anchorCtr="0">
            <a:noAutofit/>
          </a:bodyPr>
          <a:lstStyle/>
          <a:p>
            <a:r>
              <a:rPr lang="no" sz="900"/>
              <a:t>Forum for samfunnsutvikling</a:t>
            </a:r>
            <a:endParaRPr sz="900"/>
          </a:p>
        </p:txBody>
      </p:sp>
      <p:sp>
        <p:nvSpPr>
          <p:cNvPr id="152" name="Google Shape;152;p20"/>
          <p:cNvSpPr txBox="1"/>
          <p:nvPr/>
        </p:nvSpPr>
        <p:spPr>
          <a:xfrm>
            <a:off x="9929387" y="1788263"/>
            <a:ext cx="1292100" cy="203700"/>
          </a:xfrm>
          <a:prstGeom prst="rect">
            <a:avLst/>
          </a:prstGeom>
          <a:noFill/>
          <a:ln>
            <a:noFill/>
          </a:ln>
        </p:spPr>
        <p:txBody>
          <a:bodyPr spcFirstLastPara="1" wrap="square" lIns="91425" tIns="91425" rIns="91425" bIns="91425" anchor="t" anchorCtr="0">
            <a:noAutofit/>
          </a:bodyPr>
          <a:lstStyle/>
          <a:p>
            <a:r>
              <a:rPr lang="no" sz="900"/>
              <a:t>Digitalisering</a:t>
            </a:r>
            <a:endParaRPr sz="900"/>
          </a:p>
        </p:txBody>
      </p:sp>
      <p:sp>
        <p:nvSpPr>
          <p:cNvPr id="153" name="Google Shape;153;p20"/>
          <p:cNvSpPr/>
          <p:nvPr/>
        </p:nvSpPr>
        <p:spPr>
          <a:xfrm>
            <a:off x="9712842" y="1834988"/>
            <a:ext cx="216600" cy="203700"/>
          </a:xfrm>
          <a:prstGeom prst="rect">
            <a:avLst/>
          </a:prstGeom>
          <a:solidFill>
            <a:srgbClr val="6AA84F"/>
          </a:solidFill>
          <a:ln>
            <a:noFill/>
          </a:ln>
        </p:spPr>
        <p:txBody>
          <a:bodyPr spcFirstLastPara="1" wrap="square" lIns="91425" tIns="91425" rIns="91425" bIns="91425" anchor="ctr" anchorCtr="0">
            <a:noAutofit/>
          </a:bodyPr>
          <a:lstStyle/>
          <a:p>
            <a:endParaRPr/>
          </a:p>
        </p:txBody>
      </p:sp>
      <p:sp>
        <p:nvSpPr>
          <p:cNvPr id="154" name="Google Shape;154;p20"/>
          <p:cNvSpPr/>
          <p:nvPr/>
        </p:nvSpPr>
        <p:spPr>
          <a:xfrm>
            <a:off x="9712842" y="1530188"/>
            <a:ext cx="216600" cy="203700"/>
          </a:xfrm>
          <a:prstGeom prst="rect">
            <a:avLst/>
          </a:prstGeom>
          <a:solidFill>
            <a:srgbClr val="76A5AF"/>
          </a:solidFill>
          <a:ln>
            <a:noFill/>
          </a:ln>
        </p:spPr>
        <p:txBody>
          <a:bodyPr spcFirstLastPara="1" wrap="square" lIns="91425" tIns="91425" rIns="91425" bIns="91425" anchor="ctr" anchorCtr="0">
            <a:noAutofit/>
          </a:bodyPr>
          <a:lstStyle/>
          <a:p>
            <a:endParaRPr/>
          </a:p>
        </p:txBody>
      </p:sp>
      <p:sp>
        <p:nvSpPr>
          <p:cNvPr id="155" name="Google Shape;155;p20"/>
          <p:cNvSpPr/>
          <p:nvPr/>
        </p:nvSpPr>
        <p:spPr>
          <a:xfrm>
            <a:off x="9467287" y="1203400"/>
            <a:ext cx="216600" cy="203700"/>
          </a:xfrm>
          <a:prstGeom prst="rect">
            <a:avLst/>
          </a:prstGeom>
          <a:solidFill>
            <a:srgbClr val="F68907"/>
          </a:solidFill>
          <a:ln>
            <a:noFill/>
          </a:ln>
        </p:spPr>
        <p:txBody>
          <a:bodyPr spcFirstLastPara="1" wrap="square" lIns="91425" tIns="91425" rIns="91425" bIns="91425" anchor="ctr" anchorCtr="0">
            <a:noAutofit/>
          </a:bodyPr>
          <a:lstStyle/>
          <a:p>
            <a:endParaRPr/>
          </a:p>
        </p:txBody>
      </p:sp>
      <p:sp>
        <p:nvSpPr>
          <p:cNvPr id="156" name="Google Shape;156;p20"/>
          <p:cNvSpPr/>
          <p:nvPr/>
        </p:nvSpPr>
        <p:spPr>
          <a:xfrm>
            <a:off x="9221733" y="1203400"/>
            <a:ext cx="216600" cy="203700"/>
          </a:xfrm>
          <a:prstGeom prst="rect">
            <a:avLst/>
          </a:prstGeom>
          <a:solidFill>
            <a:srgbClr val="45818E"/>
          </a:solidFill>
          <a:ln>
            <a:noFill/>
          </a:ln>
        </p:spPr>
        <p:txBody>
          <a:bodyPr spcFirstLastPara="1" wrap="square" lIns="91425" tIns="91425" rIns="91425" bIns="91425" anchor="ctr" anchorCtr="0">
            <a:noAutofit/>
          </a:bodyPr>
          <a:lstStyle/>
          <a:p>
            <a:endParaRPr/>
          </a:p>
        </p:txBody>
      </p:sp>
      <p:sp>
        <p:nvSpPr>
          <p:cNvPr id="157" name="Google Shape;157;p20"/>
          <p:cNvSpPr txBox="1"/>
          <p:nvPr/>
        </p:nvSpPr>
        <p:spPr>
          <a:xfrm>
            <a:off x="9929387" y="1483463"/>
            <a:ext cx="1360500" cy="203700"/>
          </a:xfrm>
          <a:prstGeom prst="rect">
            <a:avLst/>
          </a:prstGeom>
          <a:noFill/>
          <a:ln>
            <a:noFill/>
          </a:ln>
        </p:spPr>
        <p:txBody>
          <a:bodyPr spcFirstLastPara="1" wrap="square" lIns="91425" tIns="91425" rIns="91425" bIns="91425" anchor="t" anchorCtr="0">
            <a:noAutofit/>
          </a:bodyPr>
          <a:lstStyle/>
          <a:p>
            <a:r>
              <a:rPr lang="no" sz="900"/>
              <a:t>Fagledernettverk</a:t>
            </a:r>
            <a:endParaRPr sz="900"/>
          </a:p>
        </p:txBody>
      </p:sp>
      <p:pic>
        <p:nvPicPr>
          <p:cNvPr id="158" name="Google Shape;158;p20"/>
          <p:cNvPicPr preferRelativeResize="0"/>
          <p:nvPr/>
        </p:nvPicPr>
        <p:blipFill>
          <a:blip r:embed="rId3">
            <a:alphaModFix/>
          </a:blip>
          <a:stretch>
            <a:fillRect/>
          </a:stretch>
        </p:blipFill>
        <p:spPr>
          <a:xfrm>
            <a:off x="11221497" y="4092645"/>
            <a:ext cx="291250" cy="507043"/>
          </a:xfrm>
          <a:prstGeom prst="rect">
            <a:avLst/>
          </a:prstGeom>
          <a:noFill/>
          <a:ln>
            <a:noFill/>
          </a:ln>
        </p:spPr>
      </p:pic>
      <p:pic>
        <p:nvPicPr>
          <p:cNvPr id="159" name="Google Shape;159;p20"/>
          <p:cNvPicPr preferRelativeResize="0"/>
          <p:nvPr/>
        </p:nvPicPr>
        <p:blipFill>
          <a:blip r:embed="rId4">
            <a:alphaModFix/>
          </a:blip>
          <a:stretch>
            <a:fillRect/>
          </a:stretch>
        </p:blipFill>
        <p:spPr>
          <a:xfrm>
            <a:off x="11221488" y="2650144"/>
            <a:ext cx="291250" cy="554506"/>
          </a:xfrm>
          <a:prstGeom prst="rect">
            <a:avLst/>
          </a:prstGeom>
          <a:noFill/>
          <a:ln>
            <a:noFill/>
          </a:ln>
        </p:spPr>
      </p:pic>
      <p:pic>
        <p:nvPicPr>
          <p:cNvPr id="160" name="Google Shape;160;p20"/>
          <p:cNvPicPr preferRelativeResize="0"/>
          <p:nvPr/>
        </p:nvPicPr>
        <p:blipFill>
          <a:blip r:embed="rId5">
            <a:alphaModFix/>
          </a:blip>
          <a:stretch>
            <a:fillRect/>
          </a:stretch>
        </p:blipFill>
        <p:spPr>
          <a:xfrm>
            <a:off x="11221489" y="3358344"/>
            <a:ext cx="401075" cy="537207"/>
          </a:xfrm>
          <a:prstGeom prst="rect">
            <a:avLst/>
          </a:prstGeom>
          <a:noFill/>
          <a:ln>
            <a:noFill/>
          </a:ln>
        </p:spPr>
      </p:pic>
      <p:sp>
        <p:nvSpPr>
          <p:cNvPr id="161" name="Google Shape;161;p20"/>
          <p:cNvSpPr txBox="1">
            <a:spLocks noGrp="1"/>
          </p:cNvSpPr>
          <p:nvPr>
            <p:ph type="title"/>
          </p:nvPr>
        </p:nvSpPr>
        <p:spPr>
          <a:prstGeom prst="rect">
            <a:avLst/>
          </a:prstGeom>
        </p:spPr>
        <p:txBody>
          <a:bodyPr spcFirstLastPara="1" vert="horz" wrap="square" lIns="121875" tIns="121875" rIns="121875" bIns="121875" rtlCol="0" anchor="b" anchorCtr="0">
            <a:noAutofit/>
          </a:bodyPr>
          <a:lstStyle/>
          <a:p>
            <a:pPr>
              <a:spcBef>
                <a:spcPts val="0"/>
              </a:spcBef>
            </a:pPr>
            <a:r>
              <a:rPr lang="no" sz="3000"/>
              <a:t>Regional samhandlingsstruktur på forum- og fagledernivå</a:t>
            </a:r>
            <a:endParaRPr sz="3000"/>
          </a:p>
        </p:txBody>
      </p:sp>
      <p:sp>
        <p:nvSpPr>
          <p:cNvPr id="162" name="Google Shape;162;p20"/>
          <p:cNvSpPr txBox="1">
            <a:spLocks noGrp="1"/>
          </p:cNvSpPr>
          <p:nvPr>
            <p:ph type="subTitle" idx="4294967295"/>
          </p:nvPr>
        </p:nvSpPr>
        <p:spPr>
          <a:xfrm>
            <a:off x="213638" y="2681288"/>
            <a:ext cx="2173625" cy="1606933"/>
          </a:xfrm>
          <a:prstGeom prst="rect">
            <a:avLst/>
          </a:prstGeom>
          <a:noFill/>
          <a:ln>
            <a:noFill/>
          </a:ln>
        </p:spPr>
        <p:txBody>
          <a:bodyPr spcFirstLastPara="1" vert="horz" wrap="square" lIns="121875" tIns="121875" rIns="121875" bIns="121875" rtlCol="0" anchor="t" anchorCtr="0">
            <a:noAutofit/>
          </a:bodyPr>
          <a:lstStyle/>
          <a:p>
            <a:pPr>
              <a:spcBef>
                <a:spcPts val="0"/>
              </a:spcBef>
            </a:pPr>
            <a:r>
              <a:rPr lang="no" sz="1600" dirty="0">
                <a:solidFill>
                  <a:srgbClr val="434343"/>
                </a:solidFill>
              </a:rPr>
              <a:t>Agder samhandler på en systematisk måte for å nå våre felles mål.</a:t>
            </a:r>
            <a:endParaRPr sz="1600" dirty="0">
              <a:solidFill>
                <a:srgbClr val="434343"/>
              </a:solidFill>
            </a:endParaRPr>
          </a:p>
        </p:txBody>
      </p:sp>
      <p:sp>
        <p:nvSpPr>
          <p:cNvPr id="163" name="Google Shape;163;p20"/>
          <p:cNvSpPr/>
          <p:nvPr/>
        </p:nvSpPr>
        <p:spPr>
          <a:xfrm>
            <a:off x="4046763" y="2609500"/>
            <a:ext cx="1209600" cy="2034900"/>
          </a:xfrm>
          <a:prstGeom prst="rect">
            <a:avLst/>
          </a:prstGeom>
          <a:solidFill>
            <a:srgbClr val="76A5AF"/>
          </a:solidFill>
          <a:ln>
            <a:noFill/>
          </a:ln>
        </p:spPr>
        <p:txBody>
          <a:bodyPr spcFirstLastPara="1" wrap="square" lIns="91425" tIns="91425" rIns="91425" bIns="91425" anchor="ctr" anchorCtr="0">
            <a:noAutofit/>
          </a:bodyPr>
          <a:lstStyle/>
          <a:p>
            <a:pPr algn="ctr"/>
            <a:endParaRPr sz="1300">
              <a:solidFill>
                <a:srgbClr val="FFFFFF"/>
              </a:solidFill>
            </a:endParaRPr>
          </a:p>
          <a:p>
            <a:pPr algn="ctr"/>
            <a:endParaRPr sz="1300">
              <a:solidFill>
                <a:srgbClr val="FFFFFF"/>
              </a:solidFill>
            </a:endParaRPr>
          </a:p>
          <a:p>
            <a:pPr algn="ctr"/>
            <a:endParaRPr sz="1300">
              <a:solidFill>
                <a:srgbClr val="FFFFFF"/>
              </a:solidFill>
            </a:endParaRPr>
          </a:p>
          <a:p>
            <a:pPr algn="ctr"/>
            <a:endParaRPr sz="1300">
              <a:solidFill>
                <a:srgbClr val="FFFFFF"/>
              </a:solidFill>
            </a:endParaRPr>
          </a:p>
          <a:p>
            <a:pPr algn="ctr"/>
            <a:r>
              <a:rPr lang="no" sz="1300">
                <a:solidFill>
                  <a:srgbClr val="FFFFFF"/>
                </a:solidFill>
              </a:rPr>
              <a:t>Helse</a:t>
            </a:r>
            <a:endParaRPr sz="1300">
              <a:solidFill>
                <a:srgbClr val="FFFFFF"/>
              </a:solidFill>
            </a:endParaRPr>
          </a:p>
          <a:p>
            <a:pPr algn="ctr"/>
            <a:endParaRPr sz="1300">
              <a:solidFill>
                <a:srgbClr val="FFFFFF"/>
              </a:solidFill>
            </a:endParaRPr>
          </a:p>
          <a:p>
            <a:pPr algn="ctr"/>
            <a:r>
              <a:rPr lang="no" sz="1100">
                <a:solidFill>
                  <a:srgbClr val="FFFFFF"/>
                </a:solidFill>
              </a:rPr>
              <a:t>-KOSS / OSS /  Helse- fellesskapet</a:t>
            </a:r>
            <a:endParaRPr sz="1100">
              <a:solidFill>
                <a:srgbClr val="FFFFFF"/>
              </a:solidFill>
            </a:endParaRPr>
          </a:p>
          <a:p>
            <a:pPr algn="ctr"/>
            <a:endParaRPr sz="1100">
              <a:solidFill>
                <a:srgbClr val="FFFFFF"/>
              </a:solidFill>
            </a:endParaRPr>
          </a:p>
          <a:p>
            <a:pPr algn="ctr"/>
            <a:r>
              <a:rPr lang="no" sz="1100">
                <a:solidFill>
                  <a:srgbClr val="FFFFFF"/>
                </a:solidFill>
              </a:rPr>
              <a:t>-RKG ehelse</a:t>
            </a:r>
            <a:endParaRPr sz="1100">
              <a:solidFill>
                <a:srgbClr val="FFFFFF"/>
              </a:solidFill>
            </a:endParaRPr>
          </a:p>
          <a:p>
            <a:pPr algn="ctr"/>
            <a:endParaRPr sz="1300">
              <a:solidFill>
                <a:srgbClr val="FFFFFF"/>
              </a:solidFill>
            </a:endParaRPr>
          </a:p>
          <a:p>
            <a:pPr marL="457200" algn="ctr"/>
            <a:endParaRPr sz="1300">
              <a:solidFill>
                <a:srgbClr val="FFFFFF"/>
              </a:solidFill>
            </a:endParaRPr>
          </a:p>
        </p:txBody>
      </p:sp>
      <p:sp>
        <p:nvSpPr>
          <p:cNvPr id="164" name="Google Shape;164;p20"/>
          <p:cNvSpPr/>
          <p:nvPr/>
        </p:nvSpPr>
        <p:spPr>
          <a:xfrm>
            <a:off x="3308938" y="5752164"/>
            <a:ext cx="7857900" cy="257100"/>
          </a:xfrm>
          <a:prstGeom prst="rect">
            <a:avLst/>
          </a:prstGeom>
          <a:solidFill>
            <a:srgbClr val="FFE599"/>
          </a:solidFill>
          <a:ln>
            <a:noFill/>
          </a:ln>
        </p:spPr>
        <p:txBody>
          <a:bodyPr spcFirstLastPara="1" wrap="square" lIns="91425" tIns="91425" rIns="91425" bIns="91425" anchor="ctr" anchorCtr="0">
            <a:noAutofit/>
          </a:bodyPr>
          <a:lstStyle/>
          <a:p>
            <a:pPr algn="ctr"/>
            <a:r>
              <a:rPr lang="no" sz="1300">
                <a:solidFill>
                  <a:srgbClr val="434343"/>
                </a:solidFill>
              </a:rPr>
              <a:t>OFA Offentlige fellesanskaffelser på Agder</a:t>
            </a:r>
            <a:endParaRPr i="1">
              <a:solidFill>
                <a:srgbClr val="434343"/>
              </a:solidFill>
            </a:endParaRPr>
          </a:p>
        </p:txBody>
      </p:sp>
      <p:sp>
        <p:nvSpPr>
          <p:cNvPr id="165" name="Google Shape;165;p20"/>
          <p:cNvSpPr/>
          <p:nvPr/>
        </p:nvSpPr>
        <p:spPr>
          <a:xfrm rot="-5400000">
            <a:off x="2651288" y="3350719"/>
            <a:ext cx="2038500" cy="556200"/>
          </a:xfrm>
          <a:prstGeom prst="rect">
            <a:avLst/>
          </a:prstGeom>
          <a:solidFill>
            <a:srgbClr val="76A5AF"/>
          </a:solidFill>
          <a:ln>
            <a:noFill/>
          </a:ln>
        </p:spPr>
        <p:txBody>
          <a:bodyPr spcFirstLastPara="1" wrap="square" lIns="91425" tIns="91425" rIns="91425" bIns="91425" anchor="ctr" anchorCtr="0">
            <a:noAutofit/>
          </a:bodyPr>
          <a:lstStyle/>
          <a:p>
            <a:pPr algn="ctr"/>
            <a:endParaRPr sz="1100" b="1" i="1">
              <a:solidFill>
                <a:srgbClr val="FFFFFF"/>
              </a:solidFill>
            </a:endParaRPr>
          </a:p>
          <a:p>
            <a:pPr algn="ctr"/>
            <a:r>
              <a:rPr lang="no" sz="1100" b="1" i="1">
                <a:solidFill>
                  <a:srgbClr val="FFFFFF"/>
                </a:solidFill>
              </a:rPr>
              <a:t> Andre?</a:t>
            </a:r>
            <a:endParaRPr sz="1100" b="1" i="1">
              <a:solidFill>
                <a:srgbClr val="FFFFFF"/>
              </a:solidFill>
            </a:endParaRPr>
          </a:p>
          <a:p>
            <a:pPr algn="ctr"/>
            <a:endParaRPr sz="1100" b="1" i="1">
              <a:solidFill>
                <a:srgbClr val="FFFFFF"/>
              </a:solidFill>
            </a:endParaRPr>
          </a:p>
        </p:txBody>
      </p:sp>
    </p:spTree>
    <p:extLst>
      <p:ext uri="{BB962C8B-B14F-4D97-AF65-F5344CB8AC3E}">
        <p14:creationId xmlns:p14="http://schemas.microsoft.com/office/powerpoint/2010/main" val="327843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2"/>
          <p:cNvSpPr/>
          <p:nvPr/>
        </p:nvSpPr>
        <p:spPr>
          <a:xfrm>
            <a:off x="227813" y="1168075"/>
            <a:ext cx="11357075" cy="4806798"/>
          </a:xfrm>
          <a:prstGeom prst="rect">
            <a:avLst/>
          </a:prstGeom>
          <a:solidFill>
            <a:srgbClr val="FFFFFF"/>
          </a:solidFill>
          <a:ln w="9525"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endParaRPr/>
          </a:p>
        </p:txBody>
      </p:sp>
      <p:sp>
        <p:nvSpPr>
          <p:cNvPr id="187" name="Google Shape;187;p22"/>
          <p:cNvSpPr txBox="1">
            <a:spLocks noGrp="1"/>
          </p:cNvSpPr>
          <p:nvPr>
            <p:ph type="title"/>
          </p:nvPr>
        </p:nvSpPr>
        <p:spPr>
          <a:xfrm>
            <a:off x="280909" y="267992"/>
            <a:ext cx="11358000" cy="763500"/>
          </a:xfrm>
          <a:prstGeom prst="rect">
            <a:avLst/>
          </a:prstGeom>
        </p:spPr>
        <p:txBody>
          <a:bodyPr spcFirstLastPara="1" vert="horz" wrap="square" lIns="121875" tIns="121875" rIns="121875" bIns="121875" rtlCol="0" anchor="t" anchorCtr="0">
            <a:noAutofit/>
          </a:bodyPr>
          <a:lstStyle/>
          <a:p>
            <a:r>
              <a:rPr lang="no" sz="3000"/>
              <a:t>Føringer for foraene for samfunnsutvikling </a:t>
            </a:r>
            <a:endParaRPr sz="3000"/>
          </a:p>
        </p:txBody>
      </p:sp>
      <p:sp>
        <p:nvSpPr>
          <p:cNvPr id="188" name="Google Shape;188;p22"/>
          <p:cNvSpPr txBox="1">
            <a:spLocks noGrp="1"/>
          </p:cNvSpPr>
          <p:nvPr>
            <p:ph type="body" idx="2"/>
          </p:nvPr>
        </p:nvSpPr>
        <p:spPr>
          <a:xfrm>
            <a:off x="5399488" y="1181173"/>
            <a:ext cx="6185400" cy="4793700"/>
          </a:xfrm>
          <a:prstGeom prst="rect">
            <a:avLst/>
          </a:prstGeom>
          <a:solidFill>
            <a:srgbClr val="A2C4C9"/>
          </a:solidFill>
          <a:ln>
            <a:noFill/>
          </a:ln>
        </p:spPr>
        <p:txBody>
          <a:bodyPr spcFirstLastPara="1" vert="horz" wrap="square" lIns="121875" tIns="121875" rIns="121875" bIns="121875" rtlCol="0" anchor="ctr" anchorCtr="0">
            <a:noAutofit/>
          </a:bodyPr>
          <a:lstStyle/>
          <a:p>
            <a:pPr marL="0" indent="0">
              <a:spcBef>
                <a:spcPts val="1000"/>
              </a:spcBef>
              <a:buNone/>
            </a:pPr>
            <a:r>
              <a:rPr lang="no" sz="2000" dirty="0">
                <a:solidFill>
                  <a:srgbClr val="FFFFFF"/>
                </a:solidFill>
              </a:rPr>
              <a:t>F</a:t>
            </a:r>
            <a:r>
              <a:rPr lang="no" sz="2000" b="1" dirty="0">
                <a:solidFill>
                  <a:srgbClr val="FFFFFF"/>
                </a:solidFill>
              </a:rPr>
              <a:t>oraene for samfunnsutvikling                                      </a:t>
            </a:r>
            <a:r>
              <a:rPr lang="no" sz="2000" dirty="0">
                <a:solidFill>
                  <a:srgbClr val="FFFFFF"/>
                </a:solidFill>
              </a:rPr>
              <a:t>skal legge til rette for:</a:t>
            </a:r>
            <a:endParaRPr sz="2000" dirty="0">
              <a:solidFill>
                <a:srgbClr val="FFFFFF"/>
              </a:solidFill>
            </a:endParaRPr>
          </a:p>
          <a:p>
            <a:pPr indent="-355600">
              <a:spcBef>
                <a:spcPts val="1000"/>
              </a:spcBef>
              <a:buClr>
                <a:srgbClr val="FFFFFF"/>
              </a:buClr>
              <a:buSzPts val="2000"/>
            </a:pPr>
            <a:r>
              <a:rPr lang="no" sz="2000" dirty="0">
                <a:solidFill>
                  <a:srgbClr val="FFFFFF"/>
                </a:solidFill>
              </a:rPr>
              <a:t>bred mobilisering / involvering</a:t>
            </a:r>
            <a:endParaRPr sz="2000" dirty="0">
              <a:solidFill>
                <a:srgbClr val="FFFFFF"/>
              </a:solidFill>
            </a:endParaRPr>
          </a:p>
          <a:p>
            <a:pPr indent="-355600">
              <a:spcBef>
                <a:spcPts val="1000"/>
              </a:spcBef>
              <a:buClr>
                <a:srgbClr val="FFFFFF"/>
              </a:buClr>
              <a:buSzPts val="2000"/>
            </a:pPr>
            <a:r>
              <a:rPr lang="no" sz="2000" dirty="0">
                <a:solidFill>
                  <a:srgbClr val="FFFFFF"/>
                </a:solidFill>
              </a:rPr>
              <a:t>handling</a:t>
            </a:r>
            <a:endParaRPr sz="2000" dirty="0">
              <a:solidFill>
                <a:srgbClr val="FFFFFF"/>
              </a:solidFill>
            </a:endParaRPr>
          </a:p>
          <a:p>
            <a:pPr indent="-355600">
              <a:spcBef>
                <a:spcPts val="1000"/>
              </a:spcBef>
              <a:buClr>
                <a:srgbClr val="FFFFFF"/>
              </a:buClr>
              <a:buSzPts val="2000"/>
            </a:pPr>
            <a:r>
              <a:rPr lang="no" sz="2000" dirty="0">
                <a:solidFill>
                  <a:srgbClr val="FFFFFF"/>
                </a:solidFill>
              </a:rPr>
              <a:t>måloppnåelse  </a:t>
            </a:r>
            <a:endParaRPr sz="2000" dirty="0">
              <a:solidFill>
                <a:srgbClr val="FFFFFF"/>
              </a:solidFill>
            </a:endParaRPr>
          </a:p>
          <a:p>
            <a:pPr marL="0" indent="0">
              <a:spcBef>
                <a:spcPts val="1000"/>
              </a:spcBef>
              <a:buNone/>
            </a:pPr>
            <a:r>
              <a:rPr lang="no" sz="2000" dirty="0">
                <a:solidFill>
                  <a:srgbClr val="FFFFFF"/>
                </a:solidFill>
              </a:rPr>
              <a:t>Regionplan Agder 2030 er strategien.</a:t>
            </a:r>
            <a:endParaRPr sz="2000" dirty="0">
              <a:solidFill>
                <a:srgbClr val="FFFFFF"/>
              </a:solidFill>
            </a:endParaRPr>
          </a:p>
          <a:p>
            <a:pPr marL="0" indent="0">
              <a:spcBef>
                <a:spcPts val="1000"/>
              </a:spcBef>
              <a:spcAft>
                <a:spcPts val="1000"/>
              </a:spcAft>
              <a:buNone/>
            </a:pPr>
            <a:r>
              <a:rPr lang="no" sz="2000" dirty="0">
                <a:solidFill>
                  <a:srgbClr val="FFFFFF"/>
                </a:solidFill>
              </a:rPr>
              <a:t>Handlingsprogrammet er prioriteringsverktøy, og foraene benyttes aktivt for å utarbeide og rullere handlingsprogrammet.</a:t>
            </a:r>
            <a:endParaRPr sz="1200" dirty="0">
              <a:solidFill>
                <a:srgbClr val="000000"/>
              </a:solidFill>
            </a:endParaRPr>
          </a:p>
        </p:txBody>
      </p:sp>
      <p:pic>
        <p:nvPicPr>
          <p:cNvPr id="189" name="Google Shape;189;p22"/>
          <p:cNvPicPr preferRelativeResize="0"/>
          <p:nvPr/>
        </p:nvPicPr>
        <p:blipFill>
          <a:blip r:embed="rId3">
            <a:alphaModFix/>
          </a:blip>
          <a:stretch>
            <a:fillRect/>
          </a:stretch>
        </p:blipFill>
        <p:spPr>
          <a:xfrm>
            <a:off x="280909" y="1915142"/>
            <a:ext cx="4441250" cy="2735715"/>
          </a:xfrm>
          <a:prstGeom prst="rect">
            <a:avLst/>
          </a:prstGeom>
          <a:noFill/>
          <a:ln w="9525" cap="flat" cmpd="sng">
            <a:solidFill>
              <a:schemeClr val="dk2"/>
            </a:solidFill>
            <a:prstDash val="dot"/>
            <a:round/>
            <a:headEnd type="none" w="sm" len="sm"/>
            <a:tailEnd type="none" w="sm" len="sm"/>
          </a:ln>
        </p:spPr>
      </p:pic>
      <p:sp>
        <p:nvSpPr>
          <p:cNvPr id="190" name="Google Shape;190;p22"/>
          <p:cNvSpPr/>
          <p:nvPr/>
        </p:nvSpPr>
        <p:spPr>
          <a:xfrm>
            <a:off x="2041110" y="2647380"/>
            <a:ext cx="2752200" cy="10710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solidFill>
                <a:srgbClr val="FF0000"/>
              </a:solidFill>
            </a:endParaRPr>
          </a:p>
        </p:txBody>
      </p:sp>
      <p:cxnSp>
        <p:nvCxnSpPr>
          <p:cNvPr id="191" name="Google Shape;191;p22"/>
          <p:cNvCxnSpPr/>
          <p:nvPr/>
        </p:nvCxnSpPr>
        <p:spPr>
          <a:xfrm rot="10800000" flipH="1">
            <a:off x="4793310" y="3012999"/>
            <a:ext cx="442200" cy="270000"/>
          </a:xfrm>
          <a:prstGeom prst="straightConnector1">
            <a:avLst/>
          </a:prstGeom>
          <a:noFill/>
          <a:ln w="38100" cap="flat" cmpd="sng">
            <a:solidFill>
              <a:srgbClr val="FF0000"/>
            </a:solidFill>
            <a:prstDash val="solid"/>
            <a:round/>
            <a:headEnd type="none" w="med" len="med"/>
            <a:tailEnd type="triangle" w="med" len="med"/>
          </a:ln>
        </p:spPr>
      </p:cxnSp>
    </p:spTree>
    <p:extLst>
      <p:ext uri="{BB962C8B-B14F-4D97-AF65-F5344CB8AC3E}">
        <p14:creationId xmlns:p14="http://schemas.microsoft.com/office/powerpoint/2010/main" val="35877591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Fylkeskommunens rolle i folkehelsearbeidet</a:t>
            </a:r>
          </a:p>
        </p:txBody>
      </p:sp>
      <p:sp>
        <p:nvSpPr>
          <p:cNvPr id="3" name="Plassholder for innhold 2"/>
          <p:cNvSpPr>
            <a:spLocks noGrp="1"/>
          </p:cNvSpPr>
          <p:nvPr>
            <p:ph idx="1"/>
          </p:nvPr>
        </p:nvSpPr>
        <p:spPr/>
        <p:txBody>
          <a:bodyPr/>
          <a:lstStyle/>
          <a:p>
            <a:pPr marL="0" indent="0">
              <a:buNone/>
            </a:pPr>
            <a:r>
              <a:rPr lang="nb-NO" dirty="0"/>
              <a:t>Fylkeskommunen</a:t>
            </a:r>
          </a:p>
          <a:p>
            <a:r>
              <a:rPr lang="nb-NO" dirty="0"/>
              <a:t>skal ha </a:t>
            </a:r>
            <a:r>
              <a:rPr lang="nb-NO" b="1" dirty="0"/>
              <a:t>nødvendig oversikt </a:t>
            </a:r>
            <a:r>
              <a:rPr lang="nb-NO" dirty="0"/>
              <a:t>over helsetilstanden i egen region</a:t>
            </a:r>
          </a:p>
          <a:p>
            <a:r>
              <a:rPr lang="nb-NO" dirty="0"/>
              <a:t>skal </a:t>
            </a:r>
            <a:r>
              <a:rPr lang="nb-NO" b="1" dirty="0"/>
              <a:t>understøtte folkehelsearbeidet i regionens kommuner </a:t>
            </a:r>
            <a:r>
              <a:rPr lang="nb-NO" dirty="0"/>
              <a:t>gjennom å</a:t>
            </a:r>
          </a:p>
          <a:p>
            <a:pPr lvl="1"/>
            <a:r>
              <a:rPr lang="nb-NO" dirty="0" err="1"/>
              <a:t>tilgjengeliggjøre</a:t>
            </a:r>
            <a:r>
              <a:rPr lang="nb-NO" dirty="0"/>
              <a:t> opplysninger om helsetilstanden i egen region/regionens kommuner</a:t>
            </a:r>
          </a:p>
          <a:p>
            <a:pPr lvl="1"/>
            <a:r>
              <a:rPr lang="nb-NO" b="1" dirty="0"/>
              <a:t>være pådriver for og samordne folkehelsearbeidet i fylket</a:t>
            </a:r>
          </a:p>
          <a:p>
            <a:r>
              <a:rPr lang="nb-NO" dirty="0"/>
              <a:t>skal fremme befolkningens folkehelse innen de oppgaver og med de virkemidler de er tillagt</a:t>
            </a:r>
          </a:p>
          <a:p>
            <a:endParaRPr lang="nb-NO" dirty="0"/>
          </a:p>
          <a:p>
            <a:pPr marL="0" indent="0">
              <a:buNone/>
            </a:pPr>
            <a:r>
              <a:rPr lang="nb-NO" sz="1600" dirty="0"/>
              <a:t>Helsedirektoratet: Systematisk folkehelsearbeid. Veileder til lov og forskrift</a:t>
            </a:r>
          </a:p>
        </p:txBody>
      </p:sp>
    </p:spTree>
    <p:extLst>
      <p:ext uri="{BB962C8B-B14F-4D97-AF65-F5344CB8AC3E}">
        <p14:creationId xmlns:p14="http://schemas.microsoft.com/office/powerpoint/2010/main" val="203610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Bilde 49">
            <a:extLst>
              <a:ext uri="{FF2B5EF4-FFF2-40B4-BE49-F238E27FC236}">
                <a16:creationId xmlns:a16="http://schemas.microsoft.com/office/drawing/2014/main" id="{F1499F27-7A4A-4DDF-8B7A-499B4D05DD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60" t="3572" r="7795" b="11857"/>
          <a:stretch/>
        </p:blipFill>
        <p:spPr>
          <a:xfrm>
            <a:off x="538712" y="67965"/>
            <a:ext cx="11065130" cy="5980668"/>
          </a:xfrm>
          <a:prstGeom prst="rect">
            <a:avLst/>
          </a:prstGeom>
        </p:spPr>
      </p:pic>
      <p:sp>
        <p:nvSpPr>
          <p:cNvPr id="54" name="TekstSylinder 53">
            <a:extLst>
              <a:ext uri="{FF2B5EF4-FFF2-40B4-BE49-F238E27FC236}">
                <a16:creationId xmlns:a16="http://schemas.microsoft.com/office/drawing/2014/main" id="{0DDC843F-4B18-47E7-BC34-3A11C43EE5A1}"/>
              </a:ext>
            </a:extLst>
          </p:cNvPr>
          <p:cNvSpPr txBox="1"/>
          <p:nvPr/>
        </p:nvSpPr>
        <p:spPr>
          <a:xfrm>
            <a:off x="748490" y="135826"/>
            <a:ext cx="6612222" cy="34197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Befolkningssammensetning på Agder i </a:t>
            </a:r>
            <a:r>
              <a:rPr kumimoji="0" lang="nb-NO" sz="16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2020 </a:t>
            </a:r>
            <a:r>
              <a:rPr kumimoji="0" lang="nb-NO"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og 2040</a:t>
            </a:r>
          </a:p>
        </p:txBody>
      </p:sp>
      <p:sp>
        <p:nvSpPr>
          <p:cNvPr id="62" name="TekstSylinder 61">
            <a:extLst>
              <a:ext uri="{FF2B5EF4-FFF2-40B4-BE49-F238E27FC236}">
                <a16:creationId xmlns:a16="http://schemas.microsoft.com/office/drawing/2014/main" id="{8683BA2A-199E-424B-A5A8-07DA63DB600D}"/>
              </a:ext>
            </a:extLst>
          </p:cNvPr>
          <p:cNvSpPr txBox="1"/>
          <p:nvPr/>
        </p:nvSpPr>
        <p:spPr>
          <a:xfrm>
            <a:off x="11014164" y="1633937"/>
            <a:ext cx="655457" cy="466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smtClean="0">
                <a:ln>
                  <a:noFill/>
                </a:ln>
                <a:solidFill>
                  <a:srgbClr val="005DA0"/>
                </a:solidFill>
                <a:effectLst/>
                <a:uLnTx/>
                <a:uFillTx/>
                <a:latin typeface="Arial" panose="020B0604020202020204"/>
                <a:ea typeface="+mn-ea"/>
                <a:cs typeface="+mn-cs"/>
              </a:rPr>
              <a:t>3,9</a:t>
            </a:r>
            <a:endParaRPr kumimoji="0" lang="nb-NO" sz="2400" b="1" i="0" u="none" strike="noStrike" kern="1200" cap="none" spc="0" normalizeH="0" baseline="0" noProof="0" dirty="0">
              <a:ln>
                <a:noFill/>
              </a:ln>
              <a:solidFill>
                <a:srgbClr val="005DA0"/>
              </a:solidFill>
              <a:effectLst/>
              <a:uLnTx/>
              <a:uFillTx/>
              <a:latin typeface="Arial" panose="020B0604020202020204"/>
              <a:ea typeface="+mn-ea"/>
              <a:cs typeface="+mn-cs"/>
            </a:endParaRPr>
          </a:p>
        </p:txBody>
      </p:sp>
      <p:sp>
        <p:nvSpPr>
          <p:cNvPr id="63" name="TekstSylinder 62">
            <a:extLst>
              <a:ext uri="{FF2B5EF4-FFF2-40B4-BE49-F238E27FC236}">
                <a16:creationId xmlns:a16="http://schemas.microsoft.com/office/drawing/2014/main" id="{479EBF32-0A1F-42E8-9DDF-CA06199EE66C}"/>
              </a:ext>
            </a:extLst>
          </p:cNvPr>
          <p:cNvSpPr txBox="1"/>
          <p:nvPr/>
        </p:nvSpPr>
        <p:spPr>
          <a:xfrm>
            <a:off x="10981275" y="3542393"/>
            <a:ext cx="655457" cy="466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smtClean="0">
                <a:ln>
                  <a:noFill/>
                </a:ln>
                <a:solidFill>
                  <a:srgbClr val="2581C4"/>
                </a:solidFill>
                <a:effectLst/>
                <a:uLnTx/>
                <a:uFillTx/>
                <a:latin typeface="Arial" panose="020B0604020202020204"/>
                <a:ea typeface="+mn-ea"/>
                <a:cs typeface="+mn-cs"/>
              </a:rPr>
              <a:t>2,5</a:t>
            </a:r>
            <a:endParaRPr kumimoji="0" lang="nb-NO" sz="2400" b="1" i="0" u="none" strike="noStrike" kern="1200" cap="none" spc="0" normalizeH="0" baseline="0" noProof="0" dirty="0">
              <a:ln>
                <a:noFill/>
              </a:ln>
              <a:solidFill>
                <a:srgbClr val="2581C4"/>
              </a:solidFill>
              <a:effectLst/>
              <a:uLnTx/>
              <a:uFillTx/>
              <a:latin typeface="Arial" panose="020B0604020202020204"/>
              <a:ea typeface="+mn-ea"/>
              <a:cs typeface="+mn-cs"/>
            </a:endParaRPr>
          </a:p>
        </p:txBody>
      </p:sp>
      <p:sp>
        <p:nvSpPr>
          <p:cNvPr id="64" name="TekstSylinder 63">
            <a:extLst>
              <a:ext uri="{FF2B5EF4-FFF2-40B4-BE49-F238E27FC236}">
                <a16:creationId xmlns:a16="http://schemas.microsoft.com/office/drawing/2014/main" id="{3DCA30F4-53C8-43CD-8C8E-362BC9D54258}"/>
              </a:ext>
            </a:extLst>
          </p:cNvPr>
          <p:cNvSpPr txBox="1"/>
          <p:nvPr/>
        </p:nvSpPr>
        <p:spPr>
          <a:xfrm>
            <a:off x="11014165" y="5548754"/>
            <a:ext cx="655457" cy="466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smtClean="0">
                <a:ln>
                  <a:noFill/>
                </a:ln>
                <a:solidFill>
                  <a:srgbClr val="62A0CF"/>
                </a:solidFill>
                <a:effectLst/>
                <a:uLnTx/>
                <a:uFillTx/>
                <a:latin typeface="Arial" panose="020B0604020202020204"/>
                <a:ea typeface="+mn-ea"/>
                <a:cs typeface="+mn-cs"/>
              </a:rPr>
              <a:t>2,1</a:t>
            </a:r>
            <a:endParaRPr kumimoji="0" lang="nb-NO" sz="2400" b="1" i="0" u="none" strike="noStrike" kern="1200" cap="none" spc="0" normalizeH="0" baseline="0" noProof="0" dirty="0">
              <a:ln>
                <a:noFill/>
              </a:ln>
              <a:solidFill>
                <a:srgbClr val="62A0CF"/>
              </a:solidFill>
              <a:effectLst/>
              <a:uLnTx/>
              <a:uFillTx/>
              <a:latin typeface="Arial" panose="020B0604020202020204"/>
              <a:ea typeface="+mn-ea"/>
              <a:cs typeface="+mn-cs"/>
            </a:endParaRPr>
          </a:p>
        </p:txBody>
      </p:sp>
      <p:pic>
        <p:nvPicPr>
          <p:cNvPr id="68" name="Bilde 67">
            <a:extLst>
              <a:ext uri="{FF2B5EF4-FFF2-40B4-BE49-F238E27FC236}">
                <a16:creationId xmlns:a16="http://schemas.microsoft.com/office/drawing/2014/main" id="{BAAA65D0-1679-4A14-B80A-5B94DD86E2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490" y="620465"/>
            <a:ext cx="7076895" cy="5200340"/>
          </a:xfrm>
          <a:prstGeom prst="rect">
            <a:avLst/>
          </a:prstGeom>
        </p:spPr>
      </p:pic>
      <p:sp>
        <p:nvSpPr>
          <p:cNvPr id="4" name="TekstSylinder 3"/>
          <p:cNvSpPr txBox="1"/>
          <p:nvPr/>
        </p:nvSpPr>
        <p:spPr>
          <a:xfrm>
            <a:off x="10019204" y="157130"/>
            <a:ext cx="749977" cy="341970"/>
          </a:xfrm>
          <a:prstGeom prst="rect">
            <a:avLst/>
          </a:prstGeom>
          <a:solidFill>
            <a:srgbClr val="005DA0"/>
          </a:solidFill>
        </p:spPr>
        <p:txBody>
          <a:bodyPr wrap="square" rtlCol="0">
            <a:spAutoFit/>
          </a:bodyPr>
          <a:lstStyle/>
          <a:p>
            <a:pPr algn="l"/>
            <a:r>
              <a:rPr lang="nb-NO" sz="1600" dirty="0" smtClean="0">
                <a:solidFill>
                  <a:schemeClr val="bg1"/>
                </a:solidFill>
              </a:rPr>
              <a:t>2020</a:t>
            </a:r>
            <a:endParaRPr lang="nb-NO" sz="1600" dirty="0">
              <a:solidFill>
                <a:schemeClr val="bg1"/>
              </a:solidFill>
            </a:endParaRPr>
          </a:p>
        </p:txBody>
      </p:sp>
      <p:sp>
        <p:nvSpPr>
          <p:cNvPr id="22" name="TekstSylinder 21"/>
          <p:cNvSpPr txBox="1"/>
          <p:nvPr/>
        </p:nvSpPr>
        <p:spPr>
          <a:xfrm>
            <a:off x="10043358" y="2073655"/>
            <a:ext cx="749977" cy="341970"/>
          </a:xfrm>
          <a:prstGeom prst="rect">
            <a:avLst/>
          </a:prstGeom>
          <a:solidFill>
            <a:srgbClr val="2581C4"/>
          </a:solidFill>
        </p:spPr>
        <p:txBody>
          <a:bodyPr wrap="square" rtlCol="0">
            <a:spAutoFit/>
          </a:bodyPr>
          <a:lstStyle/>
          <a:p>
            <a:pPr algn="l"/>
            <a:r>
              <a:rPr lang="nb-NO" sz="1600" dirty="0" smtClean="0">
                <a:solidFill>
                  <a:schemeClr val="bg1"/>
                </a:solidFill>
              </a:rPr>
              <a:t>2040</a:t>
            </a:r>
            <a:endParaRPr lang="nb-NO" sz="1600" dirty="0">
              <a:solidFill>
                <a:schemeClr val="bg1"/>
              </a:solidFill>
            </a:endParaRPr>
          </a:p>
        </p:txBody>
      </p:sp>
      <p:sp>
        <p:nvSpPr>
          <p:cNvPr id="23" name="TekstSylinder 22"/>
          <p:cNvSpPr txBox="1"/>
          <p:nvPr/>
        </p:nvSpPr>
        <p:spPr>
          <a:xfrm>
            <a:off x="10037130" y="3990179"/>
            <a:ext cx="749977" cy="341970"/>
          </a:xfrm>
          <a:prstGeom prst="rect">
            <a:avLst/>
          </a:prstGeom>
          <a:solidFill>
            <a:srgbClr val="62A0CF"/>
          </a:solidFill>
        </p:spPr>
        <p:txBody>
          <a:bodyPr wrap="square" rtlCol="0">
            <a:spAutoFit/>
          </a:bodyPr>
          <a:lstStyle/>
          <a:p>
            <a:pPr algn="l"/>
            <a:r>
              <a:rPr lang="nb-NO" sz="1600" dirty="0" smtClean="0">
                <a:solidFill>
                  <a:schemeClr val="bg1"/>
                </a:solidFill>
              </a:rPr>
              <a:t>2050</a:t>
            </a:r>
            <a:endParaRPr lang="nb-NO" sz="1600" dirty="0">
              <a:solidFill>
                <a:schemeClr val="bg1"/>
              </a:solidFill>
            </a:endParaRPr>
          </a:p>
        </p:txBody>
      </p:sp>
      <p:grpSp>
        <p:nvGrpSpPr>
          <p:cNvPr id="11" name="Gruppe 10"/>
          <p:cNvGrpSpPr/>
          <p:nvPr/>
        </p:nvGrpSpPr>
        <p:grpSpPr>
          <a:xfrm>
            <a:off x="9218826" y="620464"/>
            <a:ext cx="1553748" cy="1375064"/>
            <a:chOff x="9218826" y="620464"/>
            <a:chExt cx="1553748" cy="1375064"/>
          </a:xfrm>
        </p:grpSpPr>
        <p:grpSp>
          <p:nvGrpSpPr>
            <p:cNvPr id="55" name="Gruppe 54">
              <a:extLst>
                <a:ext uri="{FF2B5EF4-FFF2-40B4-BE49-F238E27FC236}">
                  <a16:creationId xmlns:a16="http://schemas.microsoft.com/office/drawing/2014/main" id="{B6BCA4E3-1514-4DD8-9A22-626A34C087BD}"/>
                </a:ext>
              </a:extLst>
            </p:cNvPr>
            <p:cNvGrpSpPr/>
            <p:nvPr/>
          </p:nvGrpSpPr>
          <p:grpSpPr>
            <a:xfrm>
              <a:off x="9218826" y="620464"/>
              <a:ext cx="1389348" cy="1314695"/>
              <a:chOff x="8943974" y="726935"/>
              <a:chExt cx="1376364" cy="1301563"/>
            </a:xfrm>
          </p:grpSpPr>
          <p:pic>
            <p:nvPicPr>
              <p:cNvPr id="56" name="Bilde 55">
                <a:extLst>
                  <a:ext uri="{FF2B5EF4-FFF2-40B4-BE49-F238E27FC236}">
                    <a16:creationId xmlns:a16="http://schemas.microsoft.com/office/drawing/2014/main" id="{BDBD35CA-702F-41B8-BBDE-F9BB7D523C2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172" r="19972" b="51064"/>
              <a:stretch/>
            </p:blipFill>
            <p:spPr>
              <a:xfrm>
                <a:off x="8943974" y="726935"/>
                <a:ext cx="1237299" cy="638319"/>
              </a:xfrm>
              <a:prstGeom prst="rect">
                <a:avLst/>
              </a:prstGeom>
            </p:spPr>
          </p:pic>
          <p:pic>
            <p:nvPicPr>
              <p:cNvPr id="57" name="Bilde 56">
                <a:extLst>
                  <a:ext uri="{FF2B5EF4-FFF2-40B4-BE49-F238E27FC236}">
                    <a16:creationId xmlns:a16="http://schemas.microsoft.com/office/drawing/2014/main" id="{7EDF228B-A413-47C3-B4A2-4F6CF55D45C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8414" r="20156"/>
              <a:stretch/>
            </p:blipFill>
            <p:spPr>
              <a:xfrm>
                <a:off x="8945498" y="1355610"/>
                <a:ext cx="1374840" cy="672888"/>
              </a:xfrm>
              <a:prstGeom prst="rect">
                <a:avLst/>
              </a:prstGeom>
            </p:spPr>
          </p:pic>
        </p:grpSp>
        <p:sp>
          <p:nvSpPr>
            <p:cNvPr id="6" name="TekstSylinder 5"/>
            <p:cNvSpPr txBox="1"/>
            <p:nvPr/>
          </p:nvSpPr>
          <p:spPr>
            <a:xfrm>
              <a:off x="10299466" y="1850075"/>
              <a:ext cx="473108" cy="145453"/>
            </a:xfrm>
            <a:prstGeom prst="rect">
              <a:avLst/>
            </a:prstGeom>
            <a:solidFill>
              <a:schemeClr val="bg1">
                <a:alpha val="69000"/>
              </a:schemeClr>
            </a:solidFill>
          </p:spPr>
          <p:txBody>
            <a:bodyPr wrap="square" rtlCol="0">
              <a:spAutoFit/>
            </a:bodyPr>
            <a:lstStyle/>
            <a:p>
              <a:pPr algn="l"/>
              <a:endParaRPr lang="nb-NO" dirty="0"/>
            </a:p>
          </p:txBody>
        </p:sp>
      </p:grpSp>
      <p:sp>
        <p:nvSpPr>
          <p:cNvPr id="8" name="TekstSylinder 7"/>
          <p:cNvSpPr txBox="1"/>
          <p:nvPr/>
        </p:nvSpPr>
        <p:spPr>
          <a:xfrm>
            <a:off x="8989142" y="6319684"/>
            <a:ext cx="1850923" cy="369332"/>
          </a:xfrm>
          <a:prstGeom prst="rect">
            <a:avLst/>
          </a:prstGeom>
          <a:noFill/>
        </p:spPr>
        <p:txBody>
          <a:bodyPr wrap="square" rtlCol="0">
            <a:spAutoFit/>
          </a:bodyPr>
          <a:lstStyle/>
          <a:p>
            <a:pPr algn="l"/>
            <a:r>
              <a:rPr lang="nb-NO" dirty="0" smtClean="0"/>
              <a:t>SSB, 2020</a:t>
            </a:r>
            <a:endParaRPr lang="nb-NO" dirty="0"/>
          </a:p>
        </p:txBody>
      </p:sp>
      <p:grpSp>
        <p:nvGrpSpPr>
          <p:cNvPr id="12" name="Gruppe 11"/>
          <p:cNvGrpSpPr/>
          <p:nvPr/>
        </p:nvGrpSpPr>
        <p:grpSpPr>
          <a:xfrm>
            <a:off x="9227024" y="2559460"/>
            <a:ext cx="1762496" cy="1338700"/>
            <a:chOff x="9227024" y="2559460"/>
            <a:chExt cx="1762496" cy="1338700"/>
          </a:xfrm>
        </p:grpSpPr>
        <p:pic>
          <p:nvPicPr>
            <p:cNvPr id="31" name="Bilde 30">
              <a:extLst>
                <a:ext uri="{FF2B5EF4-FFF2-40B4-BE49-F238E27FC236}">
                  <a16:creationId xmlns:a16="http://schemas.microsoft.com/office/drawing/2014/main" id="{33FDEBC7-EFBF-4A18-9A7A-977EBE619A6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172" r="19972" b="51064"/>
            <a:stretch/>
          </p:blipFill>
          <p:spPr>
            <a:xfrm>
              <a:off x="9227024" y="2559460"/>
              <a:ext cx="1249004" cy="646328"/>
            </a:xfrm>
            <a:prstGeom prst="rect">
              <a:avLst/>
            </a:prstGeom>
          </p:spPr>
        </p:pic>
        <p:pic>
          <p:nvPicPr>
            <p:cNvPr id="32" name="Bilde 31">
              <a:extLst>
                <a:ext uri="{FF2B5EF4-FFF2-40B4-BE49-F238E27FC236}">
                  <a16:creationId xmlns:a16="http://schemas.microsoft.com/office/drawing/2014/main" id="{2488B1C5-C75A-4E22-B1B3-68D6F133008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8414" r="20156"/>
            <a:stretch/>
          </p:blipFill>
          <p:spPr>
            <a:xfrm>
              <a:off x="9419720" y="3196023"/>
              <a:ext cx="1387846" cy="681331"/>
            </a:xfrm>
            <a:prstGeom prst="rect">
              <a:avLst/>
            </a:prstGeom>
          </p:spPr>
        </p:pic>
        <p:sp>
          <p:nvSpPr>
            <p:cNvPr id="33" name="TekstSylinder 32"/>
            <p:cNvSpPr txBox="1"/>
            <p:nvPr/>
          </p:nvSpPr>
          <p:spPr>
            <a:xfrm>
              <a:off x="10097301" y="3610160"/>
              <a:ext cx="473121" cy="288000"/>
            </a:xfrm>
            <a:prstGeom prst="rect">
              <a:avLst/>
            </a:prstGeom>
            <a:solidFill>
              <a:schemeClr val="bg1">
                <a:alpha val="69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4" name="TekstSylinder 33"/>
            <p:cNvSpPr txBox="1"/>
            <p:nvPr/>
          </p:nvSpPr>
          <p:spPr>
            <a:xfrm>
              <a:off x="10469778" y="3024420"/>
              <a:ext cx="519742" cy="85293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3" name="Gruppe 12"/>
          <p:cNvGrpSpPr/>
          <p:nvPr/>
        </p:nvGrpSpPr>
        <p:grpSpPr>
          <a:xfrm>
            <a:off x="9218308" y="4496957"/>
            <a:ext cx="1762967" cy="1417210"/>
            <a:chOff x="9218308" y="4496957"/>
            <a:chExt cx="1762967" cy="1417210"/>
          </a:xfrm>
        </p:grpSpPr>
        <p:pic>
          <p:nvPicPr>
            <p:cNvPr id="35" name="Bilde 34">
              <a:extLst>
                <a:ext uri="{FF2B5EF4-FFF2-40B4-BE49-F238E27FC236}">
                  <a16:creationId xmlns:a16="http://schemas.microsoft.com/office/drawing/2014/main" id="{33FDEBC7-EFBF-4A18-9A7A-977EBE619A6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172" r="19972" b="51064"/>
            <a:stretch/>
          </p:blipFill>
          <p:spPr>
            <a:xfrm>
              <a:off x="9218308" y="4496957"/>
              <a:ext cx="1249004" cy="646328"/>
            </a:xfrm>
            <a:prstGeom prst="rect">
              <a:avLst/>
            </a:prstGeom>
          </p:spPr>
        </p:pic>
        <p:pic>
          <p:nvPicPr>
            <p:cNvPr id="36" name="Bilde 35">
              <a:extLst>
                <a:ext uri="{FF2B5EF4-FFF2-40B4-BE49-F238E27FC236}">
                  <a16:creationId xmlns:a16="http://schemas.microsoft.com/office/drawing/2014/main" id="{2488B1C5-C75A-4E22-B1B3-68D6F133008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8414" r="20156"/>
            <a:stretch/>
          </p:blipFill>
          <p:spPr>
            <a:xfrm>
              <a:off x="9411004" y="5133520"/>
              <a:ext cx="1387846" cy="681331"/>
            </a:xfrm>
            <a:prstGeom prst="rect">
              <a:avLst/>
            </a:prstGeom>
          </p:spPr>
        </p:pic>
        <p:sp>
          <p:nvSpPr>
            <p:cNvPr id="37" name="TekstSylinder 36"/>
            <p:cNvSpPr txBox="1"/>
            <p:nvPr/>
          </p:nvSpPr>
          <p:spPr>
            <a:xfrm>
              <a:off x="10111445" y="5326677"/>
              <a:ext cx="473121" cy="504000"/>
            </a:xfrm>
            <a:prstGeom prst="rect">
              <a:avLst/>
            </a:prstGeom>
            <a:solidFill>
              <a:schemeClr val="bg1">
                <a:alpha val="69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8" name="TekstSylinder 37"/>
            <p:cNvSpPr txBox="1"/>
            <p:nvPr/>
          </p:nvSpPr>
          <p:spPr>
            <a:xfrm>
              <a:off x="10461533" y="5061233"/>
              <a:ext cx="519742" cy="85293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16527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Oppsummering</a:t>
            </a:r>
            <a:endParaRPr lang="nb-NO" dirty="0"/>
          </a:p>
        </p:txBody>
      </p:sp>
      <p:sp>
        <p:nvSpPr>
          <p:cNvPr id="3" name="Plassholder for innhold 2"/>
          <p:cNvSpPr>
            <a:spLocks noGrp="1"/>
          </p:cNvSpPr>
          <p:nvPr>
            <p:ph idx="1"/>
          </p:nvPr>
        </p:nvSpPr>
        <p:spPr/>
        <p:txBody>
          <a:bodyPr/>
          <a:lstStyle/>
          <a:p>
            <a:r>
              <a:rPr lang="nb-NO" dirty="0" smtClean="0"/>
              <a:t>Siste generasjon har våre tiltak bidratt til økt sosial ulikhet i helse</a:t>
            </a:r>
          </a:p>
          <a:p>
            <a:r>
              <a:rPr lang="nb-NO" dirty="0" smtClean="0"/>
              <a:t>Vil vi ha mindre forskjeller må vi endre tilnærming:</a:t>
            </a:r>
          </a:p>
          <a:p>
            <a:pPr lvl="1"/>
            <a:r>
              <a:rPr lang="nb-NO" dirty="0" smtClean="0"/>
              <a:t>Kunnskapsbasert</a:t>
            </a:r>
          </a:p>
          <a:p>
            <a:pPr lvl="1"/>
            <a:r>
              <a:rPr lang="nb-NO" dirty="0" smtClean="0"/>
              <a:t>Universelt / strukturelt / langt til venstre i årsakskjeden</a:t>
            </a:r>
          </a:p>
          <a:p>
            <a:r>
              <a:rPr lang="nb-NO" dirty="0" smtClean="0"/>
              <a:t>Høyrisikostrategi effektivt for de som berøres av tiltaket, men har ikke potensiale til å løfte </a:t>
            </a:r>
            <a:r>
              <a:rPr lang="nb-NO" dirty="0" smtClean="0"/>
              <a:t>Kristiansandsregionen sine </a:t>
            </a:r>
            <a:r>
              <a:rPr lang="nb-NO" dirty="0" smtClean="0"/>
              <a:t>levekår</a:t>
            </a:r>
          </a:p>
          <a:p>
            <a:r>
              <a:rPr lang="nb-NO" dirty="0" smtClean="0"/>
              <a:t>Fylkeskommunen har en understøtterrolle / samfunnsutviklerrolle</a:t>
            </a:r>
          </a:p>
          <a:p>
            <a:pPr lvl="1"/>
            <a:r>
              <a:rPr lang="nb-NO" dirty="0" smtClean="0"/>
              <a:t>Sterkt ønske om å bidra til mer </a:t>
            </a:r>
            <a:r>
              <a:rPr lang="nb-NO" b="1" dirty="0" smtClean="0"/>
              <a:t>koordinert, kunnskapsbasert </a:t>
            </a:r>
            <a:r>
              <a:rPr lang="nb-NO" dirty="0" smtClean="0"/>
              <a:t>innsats</a:t>
            </a:r>
          </a:p>
          <a:p>
            <a:endParaRPr lang="nb-NO" dirty="0"/>
          </a:p>
        </p:txBody>
      </p:sp>
    </p:spTree>
    <p:extLst>
      <p:ext uri="{BB962C8B-B14F-4D97-AF65-F5344CB8AC3E}">
        <p14:creationId xmlns:p14="http://schemas.microsoft.com/office/powerpoint/2010/main" val="314375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221368"/>
            <a:ext cx="9331217" cy="1021481"/>
          </a:xfrm>
        </p:spPr>
        <p:txBody>
          <a:bodyPr/>
          <a:lstStyle/>
          <a:p>
            <a:pPr algn="ctr"/>
            <a:r>
              <a:rPr lang="nb-NO" dirty="0" smtClean="0"/>
              <a:t>Takk for oppmerksomheten</a:t>
            </a:r>
            <a:endParaRPr lang="nb-NO" dirty="0"/>
          </a:p>
        </p:txBody>
      </p:sp>
      <p:pic>
        <p:nvPicPr>
          <p:cNvPr id="3" name="Picture 4" descr="Bilderesultater for fargerikt fellessk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49" y="1700673"/>
            <a:ext cx="3406390" cy="34063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player.slideplayer.no/66/11833087/slides/slide_5.jpg"/>
          <p:cNvPicPr>
            <a:picLocks noChangeAspect="1" noChangeArrowheads="1"/>
          </p:cNvPicPr>
          <p:nvPr/>
        </p:nvPicPr>
        <p:blipFill rotWithShape="1">
          <a:blip r:embed="rId3">
            <a:extLst>
              <a:ext uri="{28A0092B-C50C-407E-A947-70E740481C1C}">
                <a14:useLocalDpi xmlns:a14="http://schemas.microsoft.com/office/drawing/2010/main" val="0"/>
              </a:ext>
            </a:extLst>
          </a:blip>
          <a:srcRect l="15348" t="37940" r="15586" b="11258"/>
          <a:stretch/>
        </p:blipFill>
        <p:spPr bwMode="auto">
          <a:xfrm>
            <a:off x="5338122" y="1700673"/>
            <a:ext cx="6174563" cy="3406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04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6DAAD98-F4B4-4E47-9F02-80F9E498ABD7}"/>
              </a:ext>
            </a:extLst>
          </p:cNvPr>
          <p:cNvSpPr/>
          <p:nvPr/>
        </p:nvSpPr>
        <p:spPr>
          <a:xfrm>
            <a:off x="3448996" y="1808491"/>
            <a:ext cx="5268913" cy="75027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Barnehage</a:t>
            </a:r>
          </a:p>
        </p:txBody>
      </p:sp>
      <p:sp>
        <p:nvSpPr>
          <p:cNvPr id="6" name="Plassholder for innhold 5">
            <a:extLst>
              <a:ext uri="{FF2B5EF4-FFF2-40B4-BE49-F238E27FC236}">
                <a16:creationId xmlns:a16="http://schemas.microsoft.com/office/drawing/2014/main" id="{E913C28D-E317-4198-B965-AAA7E90D9E40}"/>
              </a:ext>
            </a:extLst>
          </p:cNvPr>
          <p:cNvSpPr>
            <a:spLocks noGrp="1"/>
          </p:cNvSpPr>
          <p:nvPr>
            <p:ph idx="1"/>
          </p:nvPr>
        </p:nvSpPr>
        <p:spPr>
          <a:xfrm>
            <a:off x="3448996" y="3355831"/>
            <a:ext cx="5268913" cy="7502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nb-NO" sz="3200" dirty="0"/>
              <a:t>Grunnskole</a:t>
            </a:r>
          </a:p>
        </p:txBody>
      </p:sp>
      <p:sp>
        <p:nvSpPr>
          <p:cNvPr id="7" name="Rektangel 6">
            <a:extLst>
              <a:ext uri="{FF2B5EF4-FFF2-40B4-BE49-F238E27FC236}">
                <a16:creationId xmlns:a16="http://schemas.microsoft.com/office/drawing/2014/main" id="{59D63D79-AEF7-454A-B636-038C4FFFD32F}"/>
              </a:ext>
            </a:extLst>
          </p:cNvPr>
          <p:cNvSpPr/>
          <p:nvPr/>
        </p:nvSpPr>
        <p:spPr>
          <a:xfrm>
            <a:off x="3448995" y="5002510"/>
            <a:ext cx="5268913" cy="69556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Videregående opplæring</a:t>
            </a:r>
          </a:p>
        </p:txBody>
      </p:sp>
      <p:sp>
        <p:nvSpPr>
          <p:cNvPr id="9" name="Pil: høyre 8">
            <a:extLst>
              <a:ext uri="{FF2B5EF4-FFF2-40B4-BE49-F238E27FC236}">
                <a16:creationId xmlns:a16="http://schemas.microsoft.com/office/drawing/2014/main" id="{641D3172-122D-4FCB-B23A-3D02BB0F603F}"/>
              </a:ext>
            </a:extLst>
          </p:cNvPr>
          <p:cNvSpPr/>
          <p:nvPr/>
        </p:nvSpPr>
        <p:spPr>
          <a:xfrm>
            <a:off x="265723" y="4724401"/>
            <a:ext cx="2258646" cy="676029"/>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ln w="0"/>
                <a:solidFill>
                  <a:schemeClr val="tx1"/>
                </a:solidFill>
              </a:rPr>
              <a:t>REPARASJON</a:t>
            </a:r>
          </a:p>
        </p:txBody>
      </p:sp>
      <p:sp>
        <p:nvSpPr>
          <p:cNvPr id="12" name="Pil: ned 11">
            <a:extLst>
              <a:ext uri="{FF2B5EF4-FFF2-40B4-BE49-F238E27FC236}">
                <a16:creationId xmlns:a16="http://schemas.microsoft.com/office/drawing/2014/main" id="{3ECB9CC1-8235-4A1D-9463-156EF92F9293}"/>
              </a:ext>
            </a:extLst>
          </p:cNvPr>
          <p:cNvSpPr/>
          <p:nvPr/>
        </p:nvSpPr>
        <p:spPr>
          <a:xfrm>
            <a:off x="5801428" y="2621368"/>
            <a:ext cx="222953" cy="574435"/>
          </a:xfrm>
          <a:prstGeom prst="downArrow">
            <a:avLst>
              <a:gd name="adj1" fmla="val 56250"/>
              <a:gd name="adj2"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Pil: ned 12">
            <a:extLst>
              <a:ext uri="{FF2B5EF4-FFF2-40B4-BE49-F238E27FC236}">
                <a16:creationId xmlns:a16="http://schemas.microsoft.com/office/drawing/2014/main" id="{41DA812E-9BA3-41C4-BE47-E7FC6CE2248A}"/>
              </a:ext>
            </a:extLst>
          </p:cNvPr>
          <p:cNvSpPr/>
          <p:nvPr/>
        </p:nvSpPr>
        <p:spPr>
          <a:xfrm>
            <a:off x="5801428" y="4226958"/>
            <a:ext cx="250092" cy="684566"/>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il: ned 13">
            <a:extLst>
              <a:ext uri="{FF2B5EF4-FFF2-40B4-BE49-F238E27FC236}">
                <a16:creationId xmlns:a16="http://schemas.microsoft.com/office/drawing/2014/main" id="{8366192C-362C-45DB-BCB1-2602B64CA6F0}"/>
              </a:ext>
            </a:extLst>
          </p:cNvPr>
          <p:cNvSpPr/>
          <p:nvPr/>
        </p:nvSpPr>
        <p:spPr>
          <a:xfrm>
            <a:off x="5801428" y="1180586"/>
            <a:ext cx="250092" cy="494053"/>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ktangel 14">
            <a:extLst>
              <a:ext uri="{FF2B5EF4-FFF2-40B4-BE49-F238E27FC236}">
                <a16:creationId xmlns:a16="http://schemas.microsoft.com/office/drawing/2014/main" id="{6A7C7F0C-D415-43A4-9493-2EE5E1FD2CC7}"/>
              </a:ext>
            </a:extLst>
          </p:cNvPr>
          <p:cNvSpPr/>
          <p:nvPr/>
        </p:nvSpPr>
        <p:spPr>
          <a:xfrm>
            <a:off x="6024381" y="1080484"/>
            <a:ext cx="1197764" cy="369332"/>
          </a:xfrm>
          <a:prstGeom prst="rect">
            <a:avLst/>
          </a:prstGeom>
          <a:noFill/>
        </p:spPr>
        <p:txBody>
          <a:bodyPr wrap="none" lIns="91440" tIns="45720" rIns="91440" bIns="45720">
            <a:spAutoFit/>
          </a:bodyPr>
          <a:lstStyle/>
          <a:p>
            <a:pPr algn="ctr"/>
            <a:r>
              <a:rPr lang="nb-NO" dirty="0">
                <a:ln w="0"/>
                <a:effectLst>
                  <a:outerShdw blurRad="38100" dist="19050" dir="2700000" algn="tl" rotWithShape="0">
                    <a:schemeClr val="dk1">
                      <a:alpha val="40000"/>
                    </a:schemeClr>
                  </a:outerShdw>
                </a:effectLst>
              </a:rPr>
              <a:t>Overgang</a:t>
            </a:r>
            <a:endParaRPr lang="nb-NO" b="0" cap="none" spc="0" dirty="0">
              <a:ln w="0"/>
              <a:solidFill>
                <a:schemeClr val="tx1"/>
              </a:solidFill>
              <a:effectLst>
                <a:outerShdw blurRad="38100" dist="19050" dir="2700000" algn="tl" rotWithShape="0">
                  <a:schemeClr val="dk1">
                    <a:alpha val="40000"/>
                  </a:schemeClr>
                </a:outerShdw>
              </a:effectLst>
            </a:endParaRPr>
          </a:p>
        </p:txBody>
      </p:sp>
      <p:sp>
        <p:nvSpPr>
          <p:cNvPr id="17" name="Rektangel 16">
            <a:extLst>
              <a:ext uri="{FF2B5EF4-FFF2-40B4-BE49-F238E27FC236}">
                <a16:creationId xmlns:a16="http://schemas.microsoft.com/office/drawing/2014/main" id="{DA627C8F-5AA7-48DC-A8D6-CA3868367243}"/>
              </a:ext>
            </a:extLst>
          </p:cNvPr>
          <p:cNvSpPr/>
          <p:nvPr/>
        </p:nvSpPr>
        <p:spPr>
          <a:xfrm>
            <a:off x="6024381" y="2718796"/>
            <a:ext cx="1197764" cy="369332"/>
          </a:xfrm>
          <a:prstGeom prst="rect">
            <a:avLst/>
          </a:prstGeom>
        </p:spPr>
        <p:txBody>
          <a:bodyPr wrap="none">
            <a:spAutoFit/>
          </a:bodyPr>
          <a:lstStyle/>
          <a:p>
            <a:r>
              <a:rPr lang="nb-NO" dirty="0">
                <a:ln w="0"/>
                <a:effectLst>
                  <a:outerShdw blurRad="38100" dist="19050" dir="2700000" algn="tl" rotWithShape="0">
                    <a:schemeClr val="dk1">
                      <a:alpha val="40000"/>
                    </a:schemeClr>
                  </a:outerShdw>
                </a:effectLst>
              </a:rPr>
              <a:t>Overgang</a:t>
            </a:r>
            <a:endParaRPr lang="nb-NO" dirty="0"/>
          </a:p>
        </p:txBody>
      </p:sp>
      <p:sp>
        <p:nvSpPr>
          <p:cNvPr id="18" name="Rektangel 17">
            <a:extLst>
              <a:ext uri="{FF2B5EF4-FFF2-40B4-BE49-F238E27FC236}">
                <a16:creationId xmlns:a16="http://schemas.microsoft.com/office/drawing/2014/main" id="{985B8840-8B38-4584-A2BC-0C5C669537B7}"/>
              </a:ext>
            </a:extLst>
          </p:cNvPr>
          <p:cNvSpPr/>
          <p:nvPr/>
        </p:nvSpPr>
        <p:spPr>
          <a:xfrm>
            <a:off x="6024381" y="4289558"/>
            <a:ext cx="1197764" cy="369332"/>
          </a:xfrm>
          <a:prstGeom prst="rect">
            <a:avLst/>
          </a:prstGeom>
        </p:spPr>
        <p:txBody>
          <a:bodyPr wrap="none">
            <a:spAutoFit/>
          </a:bodyPr>
          <a:lstStyle/>
          <a:p>
            <a:r>
              <a:rPr lang="nb-NO" dirty="0">
                <a:ln w="0"/>
                <a:effectLst>
                  <a:outerShdw blurRad="38100" dist="19050" dir="2700000" algn="tl" rotWithShape="0">
                    <a:schemeClr val="dk1">
                      <a:alpha val="40000"/>
                    </a:schemeClr>
                  </a:outerShdw>
                </a:effectLst>
              </a:rPr>
              <a:t>Overgang</a:t>
            </a:r>
            <a:endParaRPr lang="nb-NO" dirty="0"/>
          </a:p>
        </p:txBody>
      </p:sp>
      <p:sp>
        <p:nvSpPr>
          <p:cNvPr id="21" name="Likebent trekant 20">
            <a:extLst>
              <a:ext uri="{FF2B5EF4-FFF2-40B4-BE49-F238E27FC236}">
                <a16:creationId xmlns:a16="http://schemas.microsoft.com/office/drawing/2014/main" id="{F404E6EC-F2E3-401A-91B4-CF6685DCE59D}"/>
              </a:ext>
            </a:extLst>
          </p:cNvPr>
          <p:cNvSpPr/>
          <p:nvPr/>
        </p:nvSpPr>
        <p:spPr>
          <a:xfrm>
            <a:off x="265723" y="1910441"/>
            <a:ext cx="2368062" cy="260595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n w="0"/>
              <a:solidFill>
                <a:schemeClr val="tx1"/>
              </a:solidFill>
              <a:effectLst>
                <a:outerShdw blurRad="38100" dist="19050" dir="2700000" algn="tl" rotWithShape="0">
                  <a:schemeClr val="dk1">
                    <a:alpha val="40000"/>
                  </a:schemeClr>
                </a:outerShdw>
              </a:effectLst>
            </a:endParaRPr>
          </a:p>
        </p:txBody>
      </p:sp>
      <p:sp>
        <p:nvSpPr>
          <p:cNvPr id="22" name="Likebent trekant 21">
            <a:extLst>
              <a:ext uri="{FF2B5EF4-FFF2-40B4-BE49-F238E27FC236}">
                <a16:creationId xmlns:a16="http://schemas.microsoft.com/office/drawing/2014/main" id="{11C40DDB-FB92-4E68-9626-B2DBEFE3BC44}"/>
              </a:ext>
            </a:extLst>
          </p:cNvPr>
          <p:cNvSpPr/>
          <p:nvPr/>
        </p:nvSpPr>
        <p:spPr>
          <a:xfrm rot="10800000">
            <a:off x="9272953" y="1910439"/>
            <a:ext cx="2368062" cy="260595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3" name="Pil: venstre 22">
            <a:extLst>
              <a:ext uri="{FF2B5EF4-FFF2-40B4-BE49-F238E27FC236}">
                <a16:creationId xmlns:a16="http://schemas.microsoft.com/office/drawing/2014/main" id="{20591A64-CC2C-4973-901C-31476EA69EF3}"/>
              </a:ext>
            </a:extLst>
          </p:cNvPr>
          <p:cNvSpPr/>
          <p:nvPr/>
        </p:nvSpPr>
        <p:spPr>
          <a:xfrm>
            <a:off x="8932985" y="1049394"/>
            <a:ext cx="2708030" cy="628715"/>
          </a:xfrm>
          <a:prstGeom prst="lef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ln w="0"/>
                <a:solidFill>
                  <a:schemeClr val="tx1"/>
                </a:solidFill>
              </a:rPr>
              <a:t>FOREBYGGING</a:t>
            </a:r>
          </a:p>
        </p:txBody>
      </p:sp>
      <p:sp>
        <p:nvSpPr>
          <p:cNvPr id="19" name="Rektangel 18">
            <a:extLst>
              <a:ext uri="{FF2B5EF4-FFF2-40B4-BE49-F238E27FC236}">
                <a16:creationId xmlns:a16="http://schemas.microsoft.com/office/drawing/2014/main" id="{86DAAD98-F4B4-4E47-9F02-80F9E498ABD7}"/>
              </a:ext>
            </a:extLst>
          </p:cNvPr>
          <p:cNvSpPr/>
          <p:nvPr/>
        </p:nvSpPr>
        <p:spPr>
          <a:xfrm>
            <a:off x="3448996" y="233119"/>
            <a:ext cx="5268913" cy="7502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smtClean="0">
                <a:solidFill>
                  <a:schemeClr val="tx1"/>
                </a:solidFill>
              </a:rPr>
              <a:t>Foreldre</a:t>
            </a:r>
            <a:endParaRPr lang="nb-NO" sz="3200" dirty="0">
              <a:solidFill>
                <a:schemeClr val="tx1"/>
              </a:solidFill>
            </a:endParaRPr>
          </a:p>
        </p:txBody>
      </p:sp>
    </p:spTree>
    <p:extLst>
      <p:ext uri="{BB962C8B-B14F-4D97-AF65-F5344CB8AC3E}">
        <p14:creationId xmlns:p14="http://schemas.microsoft.com/office/powerpoint/2010/main" val="115594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smtClean="0"/>
              <a:t>Tre sentrale </a:t>
            </a:r>
            <a:r>
              <a:rPr lang="nb-NO" dirty="0" smtClean="0"/>
              <a:t>element for å bedre levekårene</a:t>
            </a:r>
            <a:endParaRPr lang="nb-NO" dirty="0"/>
          </a:p>
        </p:txBody>
      </p:sp>
      <p:sp>
        <p:nvSpPr>
          <p:cNvPr id="4" name="Plassholder for innhold 3"/>
          <p:cNvSpPr>
            <a:spLocks noGrp="1"/>
          </p:cNvSpPr>
          <p:nvPr>
            <p:ph idx="1"/>
          </p:nvPr>
        </p:nvSpPr>
        <p:spPr/>
        <p:txBody>
          <a:bodyPr/>
          <a:lstStyle/>
          <a:p>
            <a:pPr marL="457200" indent="-457200">
              <a:buFont typeface="+mj-lt"/>
              <a:buAutoNum type="arabicPeriod"/>
            </a:pPr>
            <a:r>
              <a:rPr lang="nb-NO" sz="2800" dirty="0" smtClean="0"/>
              <a:t>Vi må </a:t>
            </a:r>
            <a:r>
              <a:rPr lang="nb-NO" sz="2800" b="1" u="sng" dirty="0" smtClean="0"/>
              <a:t>kjenne</a:t>
            </a:r>
            <a:r>
              <a:rPr lang="nb-NO" sz="2800" dirty="0" smtClean="0"/>
              <a:t> kunnskapen</a:t>
            </a:r>
          </a:p>
          <a:p>
            <a:pPr marL="457200" indent="-457200">
              <a:buFont typeface="+mj-lt"/>
              <a:buAutoNum type="arabicPeriod"/>
            </a:pPr>
            <a:r>
              <a:rPr lang="nb-NO" sz="2800" dirty="0" smtClean="0"/>
              <a:t>Vi må </a:t>
            </a:r>
            <a:r>
              <a:rPr lang="nb-NO" sz="2800" b="1" u="sng" dirty="0" smtClean="0"/>
              <a:t>bruke</a:t>
            </a:r>
            <a:r>
              <a:rPr lang="nb-NO" sz="2800" dirty="0" smtClean="0"/>
              <a:t> kunnskapen</a:t>
            </a:r>
          </a:p>
          <a:p>
            <a:pPr marL="457200" indent="-457200">
              <a:buFont typeface="+mj-lt"/>
              <a:buAutoNum type="arabicPeriod"/>
            </a:pPr>
            <a:r>
              <a:rPr lang="nb-NO" sz="2800" dirty="0" smtClean="0"/>
              <a:t>Vi bør </a:t>
            </a:r>
            <a:r>
              <a:rPr lang="nb-NO" sz="2800" b="1" u="sng" dirty="0" smtClean="0"/>
              <a:t>koordinere</a:t>
            </a:r>
            <a:r>
              <a:rPr lang="nb-NO" sz="2800" dirty="0" smtClean="0"/>
              <a:t> og </a:t>
            </a:r>
            <a:r>
              <a:rPr lang="nb-NO" sz="2800" b="1" u="sng" dirty="0" smtClean="0"/>
              <a:t>samordne</a:t>
            </a:r>
            <a:r>
              <a:rPr lang="nb-NO" sz="2800" dirty="0" smtClean="0"/>
              <a:t> innsatsen mot </a:t>
            </a:r>
            <a:r>
              <a:rPr lang="nb-NO" sz="2800" b="1" u="sng" dirty="0" smtClean="0"/>
              <a:t>samme mål</a:t>
            </a:r>
            <a:endParaRPr lang="nb-NO" sz="2800" dirty="0" smtClean="0"/>
          </a:p>
          <a:p>
            <a:pPr marL="457200" indent="-457200">
              <a:buFont typeface="+mj-lt"/>
              <a:buAutoNum type="arabicPeriod"/>
            </a:pPr>
            <a:endParaRPr lang="nb-NO" sz="2800" dirty="0"/>
          </a:p>
          <a:p>
            <a:pPr marL="0" indent="0">
              <a:buNone/>
            </a:pPr>
            <a:endParaRPr lang="nb-NO" sz="2800" dirty="0" smtClean="0"/>
          </a:p>
        </p:txBody>
      </p:sp>
    </p:spTree>
    <p:extLst>
      <p:ext uri="{BB962C8B-B14F-4D97-AF65-F5344CB8AC3E}">
        <p14:creationId xmlns:p14="http://schemas.microsoft.com/office/powerpoint/2010/main" val="180395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Folkehelse</a:t>
            </a:r>
            <a:endParaRPr lang="nb-NO" dirty="0"/>
          </a:p>
        </p:txBody>
      </p:sp>
      <p:sp>
        <p:nvSpPr>
          <p:cNvPr id="3" name="Plassholder for innhold 2"/>
          <p:cNvSpPr>
            <a:spLocks noGrp="1"/>
          </p:cNvSpPr>
          <p:nvPr>
            <p:ph idx="1"/>
          </p:nvPr>
        </p:nvSpPr>
        <p:spPr/>
        <p:txBody>
          <a:bodyPr/>
          <a:lstStyle/>
          <a:p>
            <a:r>
              <a:rPr lang="nb-NO" dirty="0"/>
              <a:t>Folkehelse kan defineres som befolkningens helsetilstand og hvordan helsen fordeler seg i </a:t>
            </a:r>
            <a:r>
              <a:rPr lang="nb-NO" dirty="0" smtClean="0"/>
              <a:t>befolkningen</a:t>
            </a:r>
          </a:p>
          <a:p>
            <a:endParaRPr lang="nb-NO" dirty="0"/>
          </a:p>
          <a:p>
            <a:r>
              <a:rPr lang="nb-NO" dirty="0" smtClean="0"/>
              <a:t>Ikke på individnivå</a:t>
            </a:r>
          </a:p>
          <a:p>
            <a:endParaRPr lang="nb-NO" dirty="0"/>
          </a:p>
        </p:txBody>
      </p:sp>
      <p:pic>
        <p:nvPicPr>
          <p:cNvPr id="4" name="Picture 2" descr="individual - Sara R. Turnqu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495" y="2518798"/>
            <a:ext cx="6402516" cy="32637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ilderesultat for normalfordelingskurv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3286" y="3662287"/>
            <a:ext cx="3254797" cy="1917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82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Men først: hvor skapes helse?</a:t>
            </a:r>
            <a:endParaRPr lang="nb-NO" dirty="0"/>
          </a:p>
        </p:txBody>
      </p:sp>
      <p:sp>
        <p:nvSpPr>
          <p:cNvPr id="3" name="Plassholder for innhold 2"/>
          <p:cNvSpPr>
            <a:spLocks noGrp="1"/>
          </p:cNvSpPr>
          <p:nvPr>
            <p:ph idx="1"/>
          </p:nvPr>
        </p:nvSpPr>
        <p:spPr>
          <a:xfrm>
            <a:off x="1200149" y="1198179"/>
            <a:ext cx="10164763" cy="4713517"/>
          </a:xfrm>
        </p:spPr>
        <p:txBody>
          <a:bodyPr/>
          <a:lstStyle/>
          <a:p>
            <a:endParaRPr lang="nb-NO" dirty="0" smtClean="0"/>
          </a:p>
          <a:p>
            <a:r>
              <a:rPr lang="nb-NO" dirty="0" smtClean="0"/>
              <a:t>Helse </a:t>
            </a:r>
            <a:r>
              <a:rPr lang="nb-NO" dirty="0" smtClean="0"/>
              <a:t>skapes ikke hos </a:t>
            </a:r>
            <a:r>
              <a:rPr lang="nb-NO" dirty="0" smtClean="0"/>
              <a:t>legen / psykolog / annet helsepersonell</a:t>
            </a:r>
            <a:endParaRPr lang="nb-NO" dirty="0" smtClean="0"/>
          </a:p>
          <a:p>
            <a:endParaRPr lang="nb-NO" dirty="0"/>
          </a:p>
          <a:p>
            <a:r>
              <a:rPr lang="nb-NO" dirty="0" smtClean="0"/>
              <a:t>Helse, god eller dårlig, skapes i samfunnet der livene leves – miljøet former oss</a:t>
            </a:r>
          </a:p>
          <a:p>
            <a:pPr lvl="1"/>
            <a:r>
              <a:rPr lang="nb-NO" dirty="0" smtClean="0"/>
              <a:t>Krig-fred </a:t>
            </a:r>
          </a:p>
          <a:p>
            <a:pPr lvl="1"/>
            <a:r>
              <a:rPr lang="nb-NO" dirty="0" smtClean="0"/>
              <a:t>Familie / nærmiljø / naboskap / fritidsaktiviteter</a:t>
            </a:r>
          </a:p>
          <a:p>
            <a:pPr lvl="1"/>
            <a:r>
              <a:rPr lang="nb-NO" dirty="0" smtClean="0"/>
              <a:t>Barnehage / skole / arbeidsplasser / økonomi</a:t>
            </a:r>
          </a:p>
          <a:p>
            <a:pPr lvl="1"/>
            <a:r>
              <a:rPr lang="nb-NO" dirty="0" smtClean="0"/>
              <a:t>Åpningstider / produktplassering / matproduksjon / pris</a:t>
            </a:r>
          </a:p>
          <a:p>
            <a:pPr lvl="1"/>
            <a:r>
              <a:rPr lang="nb-NO" dirty="0" smtClean="0"/>
              <a:t>Grad av ulikhet</a:t>
            </a:r>
          </a:p>
          <a:p>
            <a:pPr marL="457200" lvl="1" indent="0">
              <a:buNone/>
            </a:pPr>
            <a:endParaRPr lang="nb-NO" dirty="0"/>
          </a:p>
          <a:p>
            <a:endParaRPr lang="nb-NO" dirty="0" smtClean="0"/>
          </a:p>
          <a:p>
            <a:endParaRPr lang="nb-NO" dirty="0"/>
          </a:p>
        </p:txBody>
      </p:sp>
      <p:pic>
        <p:nvPicPr>
          <p:cNvPr id="5" name="Picture 2" descr="Ulikhetens pris - Richard Wilkinson, Kate Pickett - heftet(9788282260299) |  Adlibris Bokhandel"/>
          <p:cNvPicPr>
            <a:picLocks noChangeAspect="1" noChangeArrowheads="1"/>
          </p:cNvPicPr>
          <p:nvPr/>
        </p:nvPicPr>
        <p:blipFill rotWithShape="1">
          <a:blip r:embed="rId3">
            <a:extLst>
              <a:ext uri="{28A0092B-C50C-407E-A947-70E740481C1C}">
                <a14:useLocalDpi xmlns:a14="http://schemas.microsoft.com/office/drawing/2010/main" val="0"/>
              </a:ext>
            </a:extLst>
          </a:blip>
          <a:srcRect r="2156"/>
          <a:stretch/>
        </p:blipFill>
        <p:spPr bwMode="auto">
          <a:xfrm>
            <a:off x="9840068" y="3089818"/>
            <a:ext cx="1825123" cy="28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1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vestlige samfunn med stor likhet oppnår</a:t>
            </a:r>
            <a:endParaRPr lang="nb-NO" dirty="0"/>
          </a:p>
        </p:txBody>
      </p:sp>
      <p:sp>
        <p:nvSpPr>
          <p:cNvPr id="3" name="Plassholder for innhold 2"/>
          <p:cNvSpPr>
            <a:spLocks noGrp="1"/>
          </p:cNvSpPr>
          <p:nvPr>
            <p:ph idx="1"/>
          </p:nvPr>
        </p:nvSpPr>
        <p:spPr/>
        <p:txBody>
          <a:bodyPr/>
          <a:lstStyle/>
          <a:p>
            <a:r>
              <a:rPr lang="nb-NO" dirty="0" smtClean="0"/>
              <a:t>Mindre splittelse - mer tillit – et mer samlet samfunn</a:t>
            </a:r>
          </a:p>
          <a:p>
            <a:r>
              <a:rPr lang="nb-NO" dirty="0"/>
              <a:t>Mindre mobbing, slåssing og konflikter blant barn</a:t>
            </a:r>
          </a:p>
          <a:p>
            <a:r>
              <a:rPr lang="nb-NO" dirty="0"/>
              <a:t>Bedre </a:t>
            </a:r>
            <a:r>
              <a:rPr lang="nb-NO" dirty="0" smtClean="0"/>
              <a:t>skoleresultater – folkehelse - livskvalitet</a:t>
            </a:r>
            <a:endParaRPr lang="nb-NO" dirty="0"/>
          </a:p>
          <a:p>
            <a:r>
              <a:rPr lang="nb-NO" dirty="0" smtClean="0"/>
              <a:t>Mye lavere andeler med psykiske lidelser – opplevd stress</a:t>
            </a:r>
          </a:p>
          <a:p>
            <a:r>
              <a:rPr lang="nb-NO" dirty="0" smtClean="0"/>
              <a:t>Mindre fedme</a:t>
            </a:r>
          </a:p>
          <a:p>
            <a:r>
              <a:rPr lang="nb-NO" dirty="0" smtClean="0"/>
              <a:t>Mindre stigmatisering av ufaglært arbeid</a:t>
            </a:r>
          </a:p>
          <a:p>
            <a:r>
              <a:rPr lang="nb-NO" dirty="0" smtClean="0"/>
              <a:t>Mindre vold og annen kriminalitet </a:t>
            </a:r>
          </a:p>
          <a:p>
            <a:r>
              <a:rPr lang="nb-NO" dirty="0" smtClean="0"/>
              <a:t>Mer humane forhold i fengsel – fokus på </a:t>
            </a:r>
            <a:r>
              <a:rPr lang="nb-NO" dirty="0" err="1" smtClean="0"/>
              <a:t>rehab</a:t>
            </a:r>
            <a:r>
              <a:rPr lang="nb-NO" dirty="0" smtClean="0"/>
              <a:t>. mer enn straff</a:t>
            </a:r>
          </a:p>
          <a:p>
            <a:r>
              <a:rPr lang="nb-NO" dirty="0" smtClean="0"/>
              <a:t>Større sosial mobilitet</a:t>
            </a:r>
          </a:p>
          <a:p>
            <a:endParaRPr lang="nb-NO" dirty="0"/>
          </a:p>
        </p:txBody>
      </p:sp>
      <p:pic>
        <p:nvPicPr>
          <p:cNvPr id="5" name="Picture 2" descr="Ulikhetens pris - Richard Wilkinson, Kate Pickett - heftet(9788282260299) |  Adlibris Bokhandel"/>
          <p:cNvPicPr>
            <a:picLocks noChangeAspect="1" noChangeArrowheads="1"/>
          </p:cNvPicPr>
          <p:nvPr/>
        </p:nvPicPr>
        <p:blipFill rotWithShape="1">
          <a:blip r:embed="rId3">
            <a:extLst>
              <a:ext uri="{28A0092B-C50C-407E-A947-70E740481C1C}">
                <a14:useLocalDpi xmlns:a14="http://schemas.microsoft.com/office/drawing/2010/main" val="0"/>
              </a:ext>
            </a:extLst>
          </a:blip>
          <a:srcRect r="2156"/>
          <a:stretch/>
        </p:blipFill>
        <p:spPr bwMode="auto">
          <a:xfrm>
            <a:off x="9840068" y="3089818"/>
            <a:ext cx="1825123" cy="28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23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ilde 6">
            <a:extLst>
              <a:ext uri="{FF2B5EF4-FFF2-40B4-BE49-F238E27FC236}">
                <a16:creationId xmlns:a16="http://schemas.microsoft.com/office/drawing/2014/main" id="{30C344BC-6648-4496-B7C0-493F95CB58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1022" y="265266"/>
            <a:ext cx="5683828" cy="571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Sylinder 1"/>
          <p:cNvSpPr txBox="1"/>
          <p:nvPr/>
        </p:nvSpPr>
        <p:spPr>
          <a:xfrm>
            <a:off x="7861852" y="1303242"/>
            <a:ext cx="3578087" cy="584775"/>
          </a:xfrm>
          <a:prstGeom prst="rect">
            <a:avLst/>
          </a:prstGeom>
          <a:solidFill>
            <a:schemeClr val="accent1">
              <a:lumMod val="20000"/>
              <a:lumOff val="80000"/>
            </a:schemeClr>
          </a:solidFill>
        </p:spPr>
        <p:txBody>
          <a:bodyPr wrap="square" rtlCol="0">
            <a:spAutoFit/>
          </a:bodyPr>
          <a:lstStyle/>
          <a:p>
            <a:pPr algn="ctr"/>
            <a:r>
              <a:rPr lang="nb-NO" sz="3200" dirty="0" smtClean="0"/>
              <a:t>Samferdsel?</a:t>
            </a:r>
            <a:endParaRPr lang="nb-NO" sz="3200" dirty="0"/>
          </a:p>
        </p:txBody>
      </p:sp>
      <p:sp>
        <p:nvSpPr>
          <p:cNvPr id="5" name="TekstSylinder 4"/>
          <p:cNvSpPr txBox="1"/>
          <p:nvPr/>
        </p:nvSpPr>
        <p:spPr>
          <a:xfrm>
            <a:off x="7861852" y="2125270"/>
            <a:ext cx="3578087" cy="584775"/>
          </a:xfrm>
          <a:prstGeom prst="rect">
            <a:avLst/>
          </a:prstGeom>
          <a:solidFill>
            <a:schemeClr val="accent4">
              <a:lumMod val="40000"/>
              <a:lumOff val="60000"/>
            </a:schemeClr>
          </a:solidFill>
        </p:spPr>
        <p:txBody>
          <a:bodyPr wrap="square" rtlCol="0">
            <a:spAutoFit/>
          </a:bodyPr>
          <a:lstStyle/>
          <a:p>
            <a:pPr algn="ctr"/>
            <a:r>
              <a:rPr lang="nb-NO" sz="3200" dirty="0" smtClean="0"/>
              <a:t>Utdanning?</a:t>
            </a:r>
            <a:endParaRPr lang="nb-NO" sz="3200" dirty="0"/>
          </a:p>
        </p:txBody>
      </p:sp>
      <p:sp>
        <p:nvSpPr>
          <p:cNvPr id="6" name="TekstSylinder 5"/>
          <p:cNvSpPr txBox="1"/>
          <p:nvPr/>
        </p:nvSpPr>
        <p:spPr>
          <a:xfrm>
            <a:off x="7861852" y="496077"/>
            <a:ext cx="3578087" cy="584775"/>
          </a:xfrm>
          <a:prstGeom prst="rect">
            <a:avLst/>
          </a:prstGeom>
          <a:solidFill>
            <a:schemeClr val="accent4">
              <a:lumMod val="40000"/>
              <a:lumOff val="60000"/>
            </a:schemeClr>
          </a:solidFill>
        </p:spPr>
        <p:txBody>
          <a:bodyPr wrap="square" rtlCol="0">
            <a:spAutoFit/>
          </a:bodyPr>
          <a:lstStyle/>
          <a:p>
            <a:pPr algn="ctr"/>
            <a:r>
              <a:rPr lang="nb-NO" sz="3200" dirty="0" smtClean="0"/>
              <a:t>Helsesektor?</a:t>
            </a:r>
            <a:endParaRPr lang="nb-NO" sz="3200" dirty="0"/>
          </a:p>
        </p:txBody>
      </p:sp>
      <p:sp>
        <p:nvSpPr>
          <p:cNvPr id="7" name="TekstSylinder 6"/>
          <p:cNvSpPr txBox="1"/>
          <p:nvPr/>
        </p:nvSpPr>
        <p:spPr>
          <a:xfrm>
            <a:off x="7861852" y="2947298"/>
            <a:ext cx="3578087" cy="584775"/>
          </a:xfrm>
          <a:prstGeom prst="rect">
            <a:avLst/>
          </a:prstGeom>
          <a:solidFill>
            <a:schemeClr val="accent1">
              <a:lumMod val="20000"/>
              <a:lumOff val="80000"/>
            </a:schemeClr>
          </a:solidFill>
        </p:spPr>
        <p:txBody>
          <a:bodyPr wrap="square" rtlCol="0">
            <a:spAutoFit/>
          </a:bodyPr>
          <a:lstStyle/>
          <a:p>
            <a:pPr algn="ctr"/>
            <a:r>
              <a:rPr lang="nb-NO" sz="3200" dirty="0" smtClean="0"/>
              <a:t>Teknisk sektor?</a:t>
            </a:r>
            <a:endParaRPr lang="nb-NO" sz="3200" dirty="0"/>
          </a:p>
        </p:txBody>
      </p:sp>
      <p:sp>
        <p:nvSpPr>
          <p:cNvPr id="8" name="TekstSylinder 7"/>
          <p:cNvSpPr txBox="1"/>
          <p:nvPr/>
        </p:nvSpPr>
        <p:spPr>
          <a:xfrm>
            <a:off x="7861852" y="3764553"/>
            <a:ext cx="3578087" cy="584775"/>
          </a:xfrm>
          <a:prstGeom prst="rect">
            <a:avLst/>
          </a:prstGeom>
          <a:solidFill>
            <a:schemeClr val="accent4">
              <a:lumMod val="40000"/>
              <a:lumOff val="60000"/>
            </a:schemeClr>
          </a:solidFill>
        </p:spPr>
        <p:txBody>
          <a:bodyPr wrap="square" rtlCol="0">
            <a:spAutoFit/>
          </a:bodyPr>
          <a:lstStyle/>
          <a:p>
            <a:pPr algn="ctr"/>
            <a:r>
              <a:rPr lang="nb-NO" sz="3200" dirty="0" smtClean="0"/>
              <a:t>Næringssektor?</a:t>
            </a:r>
            <a:endParaRPr lang="nb-NO" sz="3200" dirty="0"/>
          </a:p>
        </p:txBody>
      </p:sp>
      <p:sp>
        <p:nvSpPr>
          <p:cNvPr id="9" name="TekstSylinder 8"/>
          <p:cNvSpPr txBox="1"/>
          <p:nvPr/>
        </p:nvSpPr>
        <p:spPr>
          <a:xfrm>
            <a:off x="7861851" y="4579923"/>
            <a:ext cx="3578088" cy="584775"/>
          </a:xfrm>
          <a:prstGeom prst="rect">
            <a:avLst/>
          </a:prstGeom>
          <a:solidFill>
            <a:schemeClr val="accent1">
              <a:lumMod val="20000"/>
              <a:lumOff val="80000"/>
            </a:schemeClr>
          </a:solidFill>
        </p:spPr>
        <p:txBody>
          <a:bodyPr wrap="square" rtlCol="0">
            <a:spAutoFit/>
          </a:bodyPr>
          <a:lstStyle/>
          <a:p>
            <a:pPr algn="ctr"/>
            <a:r>
              <a:rPr lang="nb-NO" sz="3200" dirty="0" smtClean="0"/>
              <a:t>Planavdeling?</a:t>
            </a:r>
            <a:endParaRPr lang="nb-NO" sz="3200" dirty="0"/>
          </a:p>
        </p:txBody>
      </p:sp>
      <p:sp>
        <p:nvSpPr>
          <p:cNvPr id="10" name="TekstSylinder 9"/>
          <p:cNvSpPr txBox="1"/>
          <p:nvPr/>
        </p:nvSpPr>
        <p:spPr>
          <a:xfrm>
            <a:off x="7861852" y="5386390"/>
            <a:ext cx="3578087" cy="584775"/>
          </a:xfrm>
          <a:prstGeom prst="rect">
            <a:avLst/>
          </a:prstGeom>
          <a:solidFill>
            <a:schemeClr val="accent4">
              <a:lumMod val="40000"/>
              <a:lumOff val="60000"/>
            </a:schemeClr>
          </a:solidFill>
        </p:spPr>
        <p:txBody>
          <a:bodyPr wrap="square" rtlCol="0">
            <a:spAutoFit/>
          </a:bodyPr>
          <a:lstStyle/>
          <a:p>
            <a:pPr algn="ctr"/>
            <a:r>
              <a:rPr lang="nb-NO" sz="3200" dirty="0" smtClean="0"/>
              <a:t>Økonomiavdeling?</a:t>
            </a:r>
            <a:endParaRPr lang="nb-NO" sz="3200" dirty="0"/>
          </a:p>
        </p:txBody>
      </p:sp>
    </p:spTree>
    <p:extLst>
      <p:ext uri="{BB962C8B-B14F-4D97-AF65-F5344CB8AC3E}">
        <p14:creationId xmlns:p14="http://schemas.microsoft.com/office/powerpoint/2010/main" val="72332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Lst>
  </p:timing>
</p:sld>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Agder fylkeskommune">
      <a:dk1>
        <a:srgbClr val="000000"/>
      </a:dk1>
      <a:lt1>
        <a:srgbClr val="FFFFFF"/>
      </a:lt1>
      <a:dk2>
        <a:srgbClr val="5B4E47"/>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776B19B318FC14E97B9E6DBF53BE93D" ma:contentTypeVersion="12" ma:contentTypeDescription="Opprett et nytt dokument." ma:contentTypeScope="" ma:versionID="c5ac523067e84334c1b2abb36a07a88f">
  <xsd:schema xmlns:xsd="http://www.w3.org/2001/XMLSchema" xmlns:xs="http://www.w3.org/2001/XMLSchema" xmlns:p="http://schemas.microsoft.com/office/2006/metadata/properties" xmlns:ns2="52320414-34bd-4c2f-ae2d-ff69ebc84ce6" xmlns:ns3="a3938e04-e355-4c1b-9115-c1625c31b11b" targetNamespace="http://schemas.microsoft.com/office/2006/metadata/properties" ma:root="true" ma:fieldsID="471c9bb67f93595d3d8a7645d3a3efa5" ns2:_="" ns3:_="">
    <xsd:import namespace="52320414-34bd-4c2f-ae2d-ff69ebc84ce6"/>
    <xsd:import namespace="a3938e04-e355-4c1b-9115-c1625c31b11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320414-34bd-4c2f-ae2d-ff69ebc84c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938e04-e355-4c1b-9115-c1625c31b11b"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1375D1-A0E0-4055-A737-AEF827155514}">
  <ds:schemaRefs>
    <ds:schemaRef ds:uri="fadbbcb2-7a34-4413-97ee-4c4c6461e60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a0432cc-4a70-41aa-9137-e099c3a9f482"/>
    <ds:schemaRef ds:uri="http://www.w3.org/XML/1998/namespace"/>
    <ds:schemaRef ds:uri="http://purl.org/dc/dcmitype/"/>
  </ds:schemaRefs>
</ds:datastoreItem>
</file>

<file path=customXml/itemProps2.xml><?xml version="1.0" encoding="utf-8"?>
<ds:datastoreItem xmlns:ds="http://schemas.openxmlformats.org/officeDocument/2006/customXml" ds:itemID="{744D048B-945B-4A65-80D3-7B311C294E9C}">
  <ds:schemaRefs>
    <ds:schemaRef ds:uri="http://schemas.microsoft.com/sharepoint/v3/contenttype/forms"/>
  </ds:schemaRefs>
</ds:datastoreItem>
</file>

<file path=customXml/itemProps3.xml><?xml version="1.0" encoding="utf-8"?>
<ds:datastoreItem xmlns:ds="http://schemas.openxmlformats.org/officeDocument/2006/customXml" ds:itemID="{C25B937D-44A9-43D6-B60F-2E3B9B973C3E}"/>
</file>

<file path=docProps/app.xml><?xml version="1.0" encoding="utf-8"?>
<Properties xmlns="http://schemas.openxmlformats.org/officeDocument/2006/extended-properties" xmlns:vt="http://schemas.openxmlformats.org/officeDocument/2006/docPropsVTypes">
  <Template>Mal powerpoint_Agder fylkeskommune 211019</Template>
  <TotalTime>11429</TotalTime>
  <Words>2156</Words>
  <Application>Microsoft Office PowerPoint</Application>
  <PresentationFormat>Widescreen</PresentationFormat>
  <Paragraphs>326</Paragraphs>
  <Slides>38</Slides>
  <Notes>37</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38</vt:i4>
      </vt:variant>
    </vt:vector>
  </HeadingPairs>
  <TitlesOfParts>
    <vt:vector size="43" baseType="lpstr">
      <vt:lpstr>Arial</vt:lpstr>
      <vt:lpstr>Calibri</vt:lpstr>
      <vt:lpstr>Segoe UI</vt:lpstr>
      <vt:lpstr>Times New Roman</vt:lpstr>
      <vt:lpstr>Agder fylkeskommune PowerPointmal 16:9</vt:lpstr>
      <vt:lpstr>Hvordan samskape et samfunn som gir bedre levekår og folkehelse ?</vt:lpstr>
      <vt:lpstr>Hvordan samskape bedre folkehelse?</vt:lpstr>
      <vt:lpstr>Sentrale spørsmål</vt:lpstr>
      <vt:lpstr>PowerPoint-presentasjon</vt:lpstr>
      <vt:lpstr>Tre sentrale element for å bedre levekårene</vt:lpstr>
      <vt:lpstr>Folkehelse</vt:lpstr>
      <vt:lpstr>Men først: hvor skapes helse?</vt:lpstr>
      <vt:lpstr>Hva vestlige samfunn med stor likhet oppnår</vt:lpstr>
      <vt:lpstr>PowerPoint-presentasjon</vt:lpstr>
      <vt:lpstr>PowerPoint-presentasjon</vt:lpstr>
      <vt:lpstr>Mål for folkehelsearbeidet i Norge</vt:lpstr>
      <vt:lpstr>Sosial ulikhet i helse – enkelt formidlet</vt:lpstr>
      <vt:lpstr>PowerPoint-presentasjon</vt:lpstr>
      <vt:lpstr>Sosial ulikhet på Agder?</vt:lpstr>
      <vt:lpstr>Psykiske plager i Ungdata 2019</vt:lpstr>
      <vt:lpstr>SYMPTOMER</vt:lpstr>
      <vt:lpstr>PowerPoint-presentasjon</vt:lpstr>
      <vt:lpstr>PowerPoint-presentasjon</vt:lpstr>
      <vt:lpstr>Beskyttelsesfaktorene som skaper disse skillene</vt:lpstr>
      <vt:lpstr>Hvordan slår disse faktorene ut på hasj?</vt:lpstr>
      <vt:lpstr>Hvordan få mindre sosial ulikhet i helse? </vt:lpstr>
      <vt:lpstr>PowerPoint-presentasjon</vt:lpstr>
      <vt:lpstr>PowerPoint-presentasjon</vt:lpstr>
      <vt:lpstr>Levekår og folkehelsa styres med samfunnsutviklingen</vt:lpstr>
      <vt:lpstr>PowerPoint-presentasjon</vt:lpstr>
      <vt:lpstr>PowerPoint-presentasjon</vt:lpstr>
      <vt:lpstr>Folkehelsens masselov</vt:lpstr>
      <vt:lpstr>PowerPoint-presentasjon</vt:lpstr>
      <vt:lpstr>PowerPoint-presentasjon</vt:lpstr>
      <vt:lpstr>PowerPoint-presentasjon</vt:lpstr>
      <vt:lpstr>PowerPoint-presentasjon</vt:lpstr>
      <vt:lpstr>PowerPoint-presentasjon</vt:lpstr>
      <vt:lpstr>Regional samhandlingsstruktur på forum- og fagledernivå</vt:lpstr>
      <vt:lpstr>Føringer for foraene for samfunnsutvikling </vt:lpstr>
      <vt:lpstr>Fylkeskommunens rolle i folkehelsearbeidet</vt:lpstr>
      <vt:lpstr>PowerPoint-presentasjon</vt:lpstr>
      <vt:lpstr>Oppsummering</vt:lpstr>
      <vt:lpstr>Takk for oppmerksomheten</vt:lpstr>
    </vt:vector>
  </TitlesOfParts>
  <Company>Vest-Agder Fylkeskommune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Tittellysbilde</dc:title>
  <dc:creator>Nilsen, Vegard</dc:creator>
  <cp:lastModifiedBy>Nilsen, Vegard</cp:lastModifiedBy>
  <cp:revision>190</cp:revision>
  <cp:lastPrinted>2020-10-22T06:43:40Z</cp:lastPrinted>
  <dcterms:created xsi:type="dcterms:W3CDTF">2019-12-16T11:12:38Z</dcterms:created>
  <dcterms:modified xsi:type="dcterms:W3CDTF">2021-02-12T09:18:01Z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0x0101004776B19B318FC14E97B9E6DBF53BE93D</vt:lpwstr>
  </property>
</Properties>
</file>