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61" r:id="rId6"/>
    <p:sldId id="259" r:id="rId7"/>
    <p:sldId id="262" r:id="rId8"/>
    <p:sldId id="263" r:id="rId9"/>
  </p:sldIdLst>
  <p:sldSz cx="9144000" cy="6858000" type="screen4x3"/>
  <p:notesSz cx="6797675" cy="9926638"/>
  <p:defaultTextStyle>
    <a:defPPr>
      <a:defRPr lang="nb-NO"/>
    </a:defPPr>
    <a:lvl1pPr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FDF01D-BEB2-465C-82BA-4B9893808E2A}" v="1" dt="2022-03-24T17:29:08.6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Objects="1">
      <p:cViewPr varScale="1">
        <p:scale>
          <a:sx n="112" d="100"/>
          <a:sy n="112" d="100"/>
        </p:scale>
        <p:origin x="16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a:t>Klikk for å redigere tittelstil</a:t>
            </a:r>
            <a:endParaRPr lang="nb-NO"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Date Placeholder 3"/>
          <p:cNvSpPr>
            <a:spLocks noGrp="1"/>
          </p:cNvSpPr>
          <p:nvPr>
            <p:ph type="dt" sz="half" idx="10"/>
          </p:nvPr>
        </p:nvSpPr>
        <p:spPr/>
        <p:txBody>
          <a:bodyPr/>
          <a:lstStyle>
            <a:lvl1pPr>
              <a:defRPr/>
            </a:lvl1pPr>
          </a:lstStyle>
          <a:p>
            <a:pPr>
              <a:defRPr/>
            </a:pPr>
            <a:fld id="{4137229A-895C-4FFA-BA24-545720E074EA}" type="datetime1">
              <a:rPr lang="nb-NO"/>
              <a:pPr>
                <a:defRPr/>
              </a:pPr>
              <a:t>25.03.2022</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90374997-1420-40EC-81F8-CA7DF0B0E701}"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10"/>
          </p:nvPr>
        </p:nvSpPr>
        <p:spPr/>
        <p:txBody>
          <a:bodyPr/>
          <a:lstStyle>
            <a:lvl1pPr>
              <a:defRPr/>
            </a:lvl1pPr>
          </a:lstStyle>
          <a:p>
            <a:pPr>
              <a:defRPr/>
            </a:pPr>
            <a:fld id="{4B962571-A7E6-4ADA-A802-D9BEAA45700C}" type="datetime1">
              <a:rPr lang="nb-NO"/>
              <a:pPr>
                <a:defRPr/>
              </a:pPr>
              <a:t>25.03.2022</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935D47D2-9FE1-43A0-BA52-EBC56FC4E14C}"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10"/>
          </p:nvPr>
        </p:nvSpPr>
        <p:spPr/>
        <p:txBody>
          <a:bodyPr/>
          <a:lstStyle>
            <a:lvl1pPr>
              <a:defRPr/>
            </a:lvl1pPr>
          </a:lstStyle>
          <a:p>
            <a:pPr>
              <a:defRPr/>
            </a:pPr>
            <a:fld id="{F8C589A2-617A-4E39-AAD6-8421A46C80D6}" type="datetime1">
              <a:rPr lang="nb-NO"/>
              <a:pPr>
                <a:defRPr/>
              </a:pPr>
              <a:t>25.03.2022</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DFE256A7-5E8B-434E-B247-29FBB99B43F9}"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nb-NO"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10"/>
          </p:nvPr>
        </p:nvSpPr>
        <p:spPr/>
        <p:txBody>
          <a:bodyPr/>
          <a:lstStyle>
            <a:lvl1pPr>
              <a:defRPr/>
            </a:lvl1pPr>
          </a:lstStyle>
          <a:p>
            <a:pPr>
              <a:defRPr/>
            </a:pPr>
            <a:fld id="{938E9940-B86C-454A-AA7C-A3A96EED639A}" type="datetime1">
              <a:rPr lang="nb-NO"/>
              <a:pPr>
                <a:defRPr/>
              </a:pPr>
              <a:t>25.03.2022</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EEB52E86-B069-424E-B681-CE4827013859}"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lvl1pPr>
              <a:defRPr/>
            </a:lvl1pPr>
          </a:lstStyle>
          <a:p>
            <a:pPr>
              <a:defRPr/>
            </a:pPr>
            <a:fld id="{3C3A2D70-350D-4471-BDA4-6A1D2266EA7E}" type="datetime1">
              <a:rPr lang="nb-NO"/>
              <a:pPr>
                <a:defRPr/>
              </a:pPr>
              <a:t>25.03.2022</a:t>
            </a:fld>
            <a:endParaRPr lang="nb-NO"/>
          </a:p>
        </p:txBody>
      </p:sp>
      <p:sp>
        <p:nvSpPr>
          <p:cNvPr id="5" name="Footer Placeholder 4"/>
          <p:cNvSpPr>
            <a:spLocks noGrp="1"/>
          </p:cNvSpPr>
          <p:nvPr>
            <p:ph type="ftr" sz="quarter" idx="11"/>
          </p:nvPr>
        </p:nvSpPr>
        <p:spPr/>
        <p:txBody>
          <a:bodyPr/>
          <a:lstStyle>
            <a:lvl1pPr>
              <a:defRPr/>
            </a:lvl1pPr>
          </a:lstStyle>
          <a:p>
            <a:pPr>
              <a:defRPr/>
            </a:pPr>
            <a:endParaRPr lang="nb-NO"/>
          </a:p>
        </p:txBody>
      </p:sp>
      <p:sp>
        <p:nvSpPr>
          <p:cNvPr id="6" name="Slide Number Placeholder 5"/>
          <p:cNvSpPr>
            <a:spLocks noGrp="1"/>
          </p:cNvSpPr>
          <p:nvPr>
            <p:ph type="sldNum" sz="quarter" idx="12"/>
          </p:nvPr>
        </p:nvSpPr>
        <p:spPr/>
        <p:txBody>
          <a:bodyPr/>
          <a:lstStyle>
            <a:lvl1pPr>
              <a:defRPr/>
            </a:lvl1pPr>
          </a:lstStyle>
          <a:p>
            <a:pPr>
              <a:defRPr/>
            </a:pPr>
            <a:fld id="{7668B101-D855-4C04-8E7F-DAAFCA399B16}"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Date Placeholder 3"/>
          <p:cNvSpPr>
            <a:spLocks noGrp="1"/>
          </p:cNvSpPr>
          <p:nvPr>
            <p:ph type="dt" sz="half" idx="10"/>
          </p:nvPr>
        </p:nvSpPr>
        <p:spPr/>
        <p:txBody>
          <a:bodyPr/>
          <a:lstStyle>
            <a:lvl1pPr>
              <a:defRPr/>
            </a:lvl1pPr>
          </a:lstStyle>
          <a:p>
            <a:pPr>
              <a:defRPr/>
            </a:pPr>
            <a:fld id="{CBD9471D-6AD6-466C-8EC5-CB64AF46B4FD}" type="datetime1">
              <a:rPr lang="nb-NO"/>
              <a:pPr>
                <a:defRPr/>
              </a:pPr>
              <a:t>25.03.2022</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pPr>
              <a:defRPr/>
            </a:pPr>
            <a:fld id="{5C15B866-6D56-49BE-9799-DA31BB2F4783}"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Date Placeholder 3"/>
          <p:cNvSpPr>
            <a:spLocks noGrp="1"/>
          </p:cNvSpPr>
          <p:nvPr>
            <p:ph type="dt" sz="half" idx="10"/>
          </p:nvPr>
        </p:nvSpPr>
        <p:spPr/>
        <p:txBody>
          <a:bodyPr/>
          <a:lstStyle>
            <a:lvl1pPr>
              <a:defRPr/>
            </a:lvl1pPr>
          </a:lstStyle>
          <a:p>
            <a:pPr>
              <a:defRPr/>
            </a:pPr>
            <a:fld id="{DED20F9E-6DD9-4F70-8024-859A54D88F9D}" type="datetime1">
              <a:rPr lang="nb-NO"/>
              <a:pPr>
                <a:defRPr/>
              </a:pPr>
              <a:t>25.03.2022</a:t>
            </a:fld>
            <a:endParaRPr lang="nb-NO"/>
          </a:p>
        </p:txBody>
      </p:sp>
      <p:sp>
        <p:nvSpPr>
          <p:cNvPr id="8" name="Footer Placeholder 4"/>
          <p:cNvSpPr>
            <a:spLocks noGrp="1"/>
          </p:cNvSpPr>
          <p:nvPr>
            <p:ph type="ftr" sz="quarter" idx="11"/>
          </p:nvPr>
        </p:nvSpPr>
        <p:spPr/>
        <p:txBody>
          <a:bodyPr/>
          <a:lstStyle>
            <a:lvl1pPr>
              <a:defRPr/>
            </a:lvl1pPr>
          </a:lstStyle>
          <a:p>
            <a:pPr>
              <a:defRPr/>
            </a:pPr>
            <a:endParaRPr lang="nb-NO"/>
          </a:p>
        </p:txBody>
      </p:sp>
      <p:sp>
        <p:nvSpPr>
          <p:cNvPr id="9" name="Slide Number Placeholder 5"/>
          <p:cNvSpPr>
            <a:spLocks noGrp="1"/>
          </p:cNvSpPr>
          <p:nvPr>
            <p:ph type="sldNum" sz="quarter" idx="12"/>
          </p:nvPr>
        </p:nvSpPr>
        <p:spPr/>
        <p:txBody>
          <a:bodyPr/>
          <a:lstStyle>
            <a:lvl1pPr>
              <a:defRPr/>
            </a:lvl1pPr>
          </a:lstStyle>
          <a:p>
            <a:pPr>
              <a:defRPr/>
            </a:pPr>
            <a:fld id="{81D8E95B-ED00-4146-A0A8-267A18315E8F}"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Date Placeholder 3"/>
          <p:cNvSpPr>
            <a:spLocks noGrp="1"/>
          </p:cNvSpPr>
          <p:nvPr>
            <p:ph type="dt" sz="half" idx="10"/>
          </p:nvPr>
        </p:nvSpPr>
        <p:spPr/>
        <p:txBody>
          <a:bodyPr/>
          <a:lstStyle>
            <a:lvl1pPr>
              <a:defRPr/>
            </a:lvl1pPr>
          </a:lstStyle>
          <a:p>
            <a:pPr>
              <a:defRPr/>
            </a:pPr>
            <a:fld id="{E49CB7A0-3B9E-41CC-B545-A5D0DE57C7CA}" type="datetime1">
              <a:rPr lang="nb-NO"/>
              <a:pPr>
                <a:defRPr/>
              </a:pPr>
              <a:t>25.03.2022</a:t>
            </a:fld>
            <a:endParaRPr lang="nb-NO"/>
          </a:p>
        </p:txBody>
      </p:sp>
      <p:sp>
        <p:nvSpPr>
          <p:cNvPr id="4" name="Footer Placeholder 4"/>
          <p:cNvSpPr>
            <a:spLocks noGrp="1"/>
          </p:cNvSpPr>
          <p:nvPr>
            <p:ph type="ftr" sz="quarter" idx="11"/>
          </p:nvPr>
        </p:nvSpPr>
        <p:spPr/>
        <p:txBody>
          <a:bodyPr/>
          <a:lstStyle>
            <a:lvl1pPr>
              <a:defRPr/>
            </a:lvl1pPr>
          </a:lstStyle>
          <a:p>
            <a:pPr>
              <a:defRPr/>
            </a:pPr>
            <a:endParaRPr lang="nb-NO"/>
          </a:p>
        </p:txBody>
      </p:sp>
      <p:sp>
        <p:nvSpPr>
          <p:cNvPr id="5" name="Slide Number Placeholder 5"/>
          <p:cNvSpPr>
            <a:spLocks noGrp="1"/>
          </p:cNvSpPr>
          <p:nvPr>
            <p:ph type="sldNum" sz="quarter" idx="12"/>
          </p:nvPr>
        </p:nvSpPr>
        <p:spPr/>
        <p:txBody>
          <a:bodyPr/>
          <a:lstStyle>
            <a:lvl1pPr>
              <a:defRPr/>
            </a:lvl1pPr>
          </a:lstStyle>
          <a:p>
            <a:pPr>
              <a:defRPr/>
            </a:pPr>
            <a:fld id="{1EF1F15B-0FF7-4DC0-B025-D5999EFB876A}"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FE132E-93BD-4553-89B5-3BC4AC79E2DD}" type="datetime1">
              <a:rPr lang="nb-NO"/>
              <a:pPr>
                <a:defRPr/>
              </a:pPr>
              <a:t>25.03.2022</a:t>
            </a:fld>
            <a:endParaRPr lang="nb-NO"/>
          </a:p>
        </p:txBody>
      </p:sp>
      <p:sp>
        <p:nvSpPr>
          <p:cNvPr id="3" name="Footer Placeholder 4"/>
          <p:cNvSpPr>
            <a:spLocks noGrp="1"/>
          </p:cNvSpPr>
          <p:nvPr>
            <p:ph type="ftr" sz="quarter" idx="11"/>
          </p:nvPr>
        </p:nvSpPr>
        <p:spPr/>
        <p:txBody>
          <a:bodyPr/>
          <a:lstStyle>
            <a:lvl1pPr>
              <a:defRPr/>
            </a:lvl1pPr>
          </a:lstStyle>
          <a:p>
            <a:pPr>
              <a:defRPr/>
            </a:pPr>
            <a:endParaRPr lang="nb-NO"/>
          </a:p>
        </p:txBody>
      </p:sp>
      <p:sp>
        <p:nvSpPr>
          <p:cNvPr id="4" name="Slide Number Placeholder 5"/>
          <p:cNvSpPr>
            <a:spLocks noGrp="1"/>
          </p:cNvSpPr>
          <p:nvPr>
            <p:ph type="sldNum" sz="quarter" idx="12"/>
          </p:nvPr>
        </p:nvSpPr>
        <p:spPr/>
        <p:txBody>
          <a:bodyPr/>
          <a:lstStyle>
            <a:lvl1pPr>
              <a:defRPr/>
            </a:lvl1pPr>
          </a:lstStyle>
          <a:p>
            <a:pPr>
              <a:defRPr/>
            </a:pPr>
            <a:fld id="{F05B8536-186D-4E52-BC62-22F4137BFE41}"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3"/>
          <p:cNvSpPr>
            <a:spLocks noGrp="1"/>
          </p:cNvSpPr>
          <p:nvPr>
            <p:ph type="dt" sz="half" idx="10"/>
          </p:nvPr>
        </p:nvSpPr>
        <p:spPr/>
        <p:txBody>
          <a:bodyPr/>
          <a:lstStyle>
            <a:lvl1pPr>
              <a:defRPr/>
            </a:lvl1pPr>
          </a:lstStyle>
          <a:p>
            <a:pPr>
              <a:defRPr/>
            </a:pPr>
            <a:fld id="{036E54C3-3709-4B50-9518-DE22E070B816}" type="datetime1">
              <a:rPr lang="nb-NO"/>
              <a:pPr>
                <a:defRPr/>
              </a:pPr>
              <a:t>25.03.2022</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pPr>
              <a:defRPr/>
            </a:pPr>
            <a:fld id="{B58E6E2D-BBDF-46E5-8A7B-192D18BB4009}"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a:t>Klikk på ikonet for å legge til et bilde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3"/>
          <p:cNvSpPr>
            <a:spLocks noGrp="1"/>
          </p:cNvSpPr>
          <p:nvPr>
            <p:ph type="dt" sz="half" idx="10"/>
          </p:nvPr>
        </p:nvSpPr>
        <p:spPr/>
        <p:txBody>
          <a:bodyPr/>
          <a:lstStyle>
            <a:lvl1pPr>
              <a:defRPr/>
            </a:lvl1pPr>
          </a:lstStyle>
          <a:p>
            <a:pPr>
              <a:defRPr/>
            </a:pPr>
            <a:fld id="{FCAB48A1-4713-4473-8874-368C3F0B976A}" type="datetime1">
              <a:rPr lang="nb-NO"/>
              <a:pPr>
                <a:defRPr/>
              </a:pPr>
              <a:t>25.03.2022</a:t>
            </a:fld>
            <a:endParaRPr lang="nb-NO"/>
          </a:p>
        </p:txBody>
      </p:sp>
      <p:sp>
        <p:nvSpPr>
          <p:cNvPr id="6" name="Footer Placeholder 4"/>
          <p:cNvSpPr>
            <a:spLocks noGrp="1"/>
          </p:cNvSpPr>
          <p:nvPr>
            <p:ph type="ftr" sz="quarter" idx="11"/>
          </p:nvPr>
        </p:nvSpPr>
        <p:spPr/>
        <p:txBody>
          <a:bodyPr/>
          <a:lstStyle>
            <a:lvl1pPr>
              <a:defRPr/>
            </a:lvl1pPr>
          </a:lstStyle>
          <a:p>
            <a:pPr>
              <a:defRPr/>
            </a:pPr>
            <a:endParaRPr lang="nb-NO"/>
          </a:p>
        </p:txBody>
      </p:sp>
      <p:sp>
        <p:nvSpPr>
          <p:cNvPr id="7" name="Slide Number Placeholder 5"/>
          <p:cNvSpPr>
            <a:spLocks noGrp="1"/>
          </p:cNvSpPr>
          <p:nvPr>
            <p:ph type="sldNum" sz="quarter" idx="12"/>
          </p:nvPr>
        </p:nvSpPr>
        <p:spPr/>
        <p:txBody>
          <a:bodyPr/>
          <a:lstStyle>
            <a:lvl1pPr>
              <a:defRPr/>
            </a:lvl1pPr>
          </a:lstStyle>
          <a:p>
            <a:pPr>
              <a:defRPr/>
            </a:pPr>
            <a:fld id="{7A745B56-EF87-47FC-A913-3D4476FDEA6F}"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417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a:t>Klikk for å redigere tittelstil</a:t>
            </a:r>
          </a:p>
        </p:txBody>
      </p:sp>
      <p:sp>
        <p:nvSpPr>
          <p:cNvPr id="1027" name="Text Placeholder 2"/>
          <p:cNvSpPr>
            <a:spLocks noGrp="1"/>
          </p:cNvSpPr>
          <p:nvPr>
            <p:ph type="body" idx="1"/>
          </p:nvPr>
        </p:nvSpPr>
        <p:spPr bwMode="auto">
          <a:xfrm>
            <a:off x="457200" y="2743200"/>
            <a:ext cx="82296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65" charset="0"/>
                <a:ea typeface="Arial" pitchFamily="-65" charset="0"/>
                <a:cs typeface="Arial" pitchFamily="-65" charset="0"/>
              </a:defRPr>
            </a:lvl1pPr>
          </a:lstStyle>
          <a:p>
            <a:pPr>
              <a:defRPr/>
            </a:pPr>
            <a:fld id="{10CEC4C7-B57C-4722-AC75-C2B0E59224FA}" type="datetime1">
              <a:rPr lang="nb-NO"/>
              <a:pPr>
                <a:defRPr/>
              </a:pPr>
              <a:t>25.03.2022</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Arial"/>
              </a:defRPr>
            </a:lvl1pPr>
          </a:lstStyle>
          <a:p>
            <a:pPr>
              <a:defRPr/>
            </a:pPr>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65" charset="0"/>
                <a:ea typeface="Arial" pitchFamily="-65" charset="0"/>
                <a:cs typeface="Arial" pitchFamily="-65" charset="0"/>
              </a:defRPr>
            </a:lvl1pPr>
          </a:lstStyle>
          <a:p>
            <a:pPr>
              <a:defRPr/>
            </a:pPr>
            <a:fld id="{06051336-AA4E-4AA2-AD51-661357C42B7F}" type="slidenum">
              <a:rPr lang="nb-NO"/>
              <a:pPr>
                <a:defRPr/>
              </a:pPr>
              <a:t>‹#›</a:t>
            </a:fld>
            <a:endParaRPr lang="nb-NO"/>
          </a:p>
        </p:txBody>
      </p:sp>
      <p:pic>
        <p:nvPicPr>
          <p:cNvPr id="1031" name="Picture 6" descr="Topp_PPT.jpg"/>
          <p:cNvPicPr>
            <a:picLocks noChangeAspect="1"/>
          </p:cNvPicPr>
          <p:nvPr userDrawn="1"/>
        </p:nvPicPr>
        <p:blipFill>
          <a:blip r:embed="rId13"/>
          <a:srcRect/>
          <a:stretch>
            <a:fillRect/>
          </a:stretch>
        </p:blipFill>
        <p:spPr bwMode="auto">
          <a:xfrm>
            <a:off x="0" y="0"/>
            <a:ext cx="9144000" cy="9540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4400" kern="1200">
          <a:solidFill>
            <a:schemeClr val="tx1"/>
          </a:solidFill>
          <a:latin typeface="Arial"/>
          <a:ea typeface="ＭＳ Ｐゴシック" pitchFamily="-65" charset="-128"/>
          <a:cs typeface="Arial"/>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Arial" charset="0"/>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Arial" charset="0"/>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Arial" charset="0"/>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Arial" charset="0"/>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a:ea typeface="ＭＳ Ｐゴシック" pitchFamily="-65"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a:ea typeface="ＭＳ Ｐゴシック" pitchFamily="-65" charset="-128"/>
          <a:cs typeface="Arial"/>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pitchFamily="-65" charset="-128"/>
          <a:cs typeface="Arial"/>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pitchFamily="-65" charset="-128"/>
          <a:cs typeface="Arial"/>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nb-NO" dirty="0">
                <a:latin typeface="Arial" charset="0"/>
                <a:ea typeface="ＭＳ Ｐゴシック" pitchFamily="34" charset="-128"/>
                <a:cs typeface="Arial" charset="0"/>
              </a:rPr>
              <a:t>Rusforebyggende arbeid </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r>
              <a:rPr lang="nb-NO" dirty="0">
                <a:ea typeface="+mn-ea"/>
              </a:rPr>
              <a:t>Muligheter / begrensinger</a:t>
            </a:r>
          </a:p>
          <a:p>
            <a:pPr eaLnBrk="1" fontAlgn="auto" hangingPunct="1">
              <a:spcAft>
                <a:spcPts val="0"/>
              </a:spcAft>
              <a:buFont typeface="Arial"/>
              <a:buNone/>
              <a:defRPr/>
            </a:pPr>
            <a:endParaRPr lang="nb-NO" dirty="0">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2F4719-8E9C-44E7-8A05-9EC5657C80D4}"/>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A7E47CEC-FAA1-4A78-9F1B-B37341344365}"/>
              </a:ext>
            </a:extLst>
          </p:cNvPr>
          <p:cNvSpPr>
            <a:spLocks noGrp="1"/>
          </p:cNvSpPr>
          <p:nvPr>
            <p:ph idx="1"/>
          </p:nvPr>
        </p:nvSpPr>
        <p:spPr/>
        <p:txBody>
          <a:bodyPr/>
          <a:lstStyle/>
          <a:p>
            <a:r>
              <a:rPr lang="nb-NO" sz="2000" dirty="0"/>
              <a:t>Hva er målet med rusforebyggende arbeid? Hva er mulighetene?</a:t>
            </a:r>
          </a:p>
          <a:p>
            <a:r>
              <a:rPr kumimoji="0" lang="nb-NO" sz="2000" b="0" i="0" u="none" strike="noStrike" kern="1200" cap="none" spc="0" normalizeH="0" baseline="0" noProof="0" dirty="0">
                <a:ln>
                  <a:noFill/>
                </a:ln>
                <a:solidFill>
                  <a:prstClr val="black"/>
                </a:solidFill>
                <a:effectLst/>
                <a:uLnTx/>
                <a:uFillTx/>
                <a:latin typeface="Arial"/>
                <a:ea typeface="ＭＳ Ｐゴシック" pitchFamily="-65" charset="-128"/>
                <a:cs typeface="Arial"/>
              </a:rPr>
              <a:t>Rusbruk blant ungdom er sammensatt, det er vennskap og tilhørighet, men også traumer, diagnoser, utenforskap og vonde følelser. Om det å være verdt noe for noen</a:t>
            </a:r>
          </a:p>
          <a:p>
            <a:r>
              <a:rPr kumimoji="0" lang="nb-NO" sz="2000" b="0" i="0" u="none" strike="noStrike" kern="1200" cap="none" spc="0" normalizeH="0" baseline="0" noProof="0" dirty="0">
                <a:ln>
                  <a:noFill/>
                </a:ln>
                <a:solidFill>
                  <a:prstClr val="black"/>
                </a:solidFill>
                <a:effectLst/>
                <a:uLnTx/>
                <a:uFillTx/>
                <a:latin typeface="Arial"/>
                <a:ea typeface="ＭＳ Ｐゴシック" pitchFamily="-65" charset="-128"/>
                <a:cs typeface="Arial"/>
              </a:rPr>
              <a:t>Foreldres holdninger, deres rusvaner og evne til å sette fornuftige grenser har stor betydning for unges egne holdning og relasjon til rusmidler. U</a:t>
            </a:r>
            <a:r>
              <a:rPr lang="nb-NO" sz="2000" dirty="0" err="1">
                <a:solidFill>
                  <a:prstClr val="black"/>
                </a:solidFill>
              </a:rPr>
              <a:t>ngdom</a:t>
            </a:r>
            <a:r>
              <a:rPr lang="nb-NO" sz="2000" dirty="0">
                <a:solidFill>
                  <a:prstClr val="black"/>
                </a:solidFill>
              </a:rPr>
              <a:t> vet kanskje ikke hva foreldrene mener om det å ruse seg. </a:t>
            </a:r>
            <a:endParaRPr lang="nb-NO" sz="1400" dirty="0">
              <a:solidFill>
                <a:prstClr val="black"/>
              </a:solidFill>
            </a:endParaRPr>
          </a:p>
        </p:txBody>
      </p:sp>
    </p:spTree>
    <p:extLst>
      <p:ext uri="{BB962C8B-B14F-4D97-AF65-F5344CB8AC3E}">
        <p14:creationId xmlns:p14="http://schemas.microsoft.com/office/powerpoint/2010/main" val="450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BC4915-4B90-4014-86A4-AFEF9EB0E840}"/>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2C3D05D9-B886-4A86-B9DD-BE36764BA0AF}"/>
              </a:ext>
            </a:extLst>
          </p:cNvPr>
          <p:cNvSpPr>
            <a:spLocks noGrp="1"/>
          </p:cNvSpPr>
          <p:nvPr>
            <p:ph idx="1"/>
          </p:nvPr>
        </p:nvSpPr>
        <p:spPr/>
        <p:txBody>
          <a:bodyPr/>
          <a:lstStyle/>
          <a:p>
            <a:pPr>
              <a:defRPr/>
            </a:pPr>
            <a:r>
              <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rPr>
              <a:t>Barnekonvensjonen artikkel 33 - sier at barn og unge skal beskyttes mot narkotika og at de skal lære om hva det er og hvorfor det er farlig og ulovlig og at de har rett til å få hjelp om de begynner med narkotiske stoffer.</a:t>
            </a:r>
          </a:p>
          <a:p>
            <a:pPr>
              <a:defRPr/>
            </a:pPr>
            <a:r>
              <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rPr>
              <a:t>En ny rusreform har skapt mange diskusjoner og frustrasjoner, blant ungdom, politi og hjelpeapparat. </a:t>
            </a:r>
          </a:p>
          <a:p>
            <a:pPr>
              <a:defRPr/>
            </a:pPr>
            <a:r>
              <a:rPr lang="nb-NO" sz="1400" dirty="0">
                <a:solidFill>
                  <a:prstClr val="black"/>
                </a:solidFill>
              </a:rPr>
              <a:t>Hvordan møter vi det i kommunen, eller bør møte det: </a:t>
            </a:r>
            <a:endPar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endParaRPr>
          </a:p>
          <a:p>
            <a:pPr>
              <a:defRPr/>
            </a:pPr>
            <a:r>
              <a:rPr lang="nb-NO" sz="1400" dirty="0">
                <a:solidFill>
                  <a:prstClr val="black"/>
                </a:solidFill>
              </a:rPr>
              <a:t>Skolene og </a:t>
            </a:r>
            <a:r>
              <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rPr>
              <a:t>hjelpetjenestene for barn og unge voksne, skal ha nok kompetanse til å oppdage og beskytte </a:t>
            </a: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lang="nb-NO" sz="1400" dirty="0">
                <a:solidFill>
                  <a:prstClr val="black"/>
                </a:solidFill>
              </a:rPr>
              <a:t>Skolene og hjelpetjenestene skal vite hvor og hvem som kan bistå når mer hjelp trengs</a:t>
            </a: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rPr>
              <a:t>Skolene og hjelpetjenestene, er samarbeidsparter i det forebyggende arbeid og gir ungdom kunnskap om narkotika</a:t>
            </a: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lang="nb-NO" sz="1400" dirty="0">
                <a:solidFill>
                  <a:prstClr val="black"/>
                </a:solidFill>
              </a:rPr>
              <a:t>At det skal være en strategi, en plan for at så få som mulig skal utvikle rusproblemer og at de med rusproblemer skal få hjelp. </a:t>
            </a:r>
          </a:p>
          <a:p>
            <a:pPr marL="342900" marR="0" lvl="0" indent="-342900" algn="l"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rPr>
              <a:t>At barn og unge skal oppleve at hjelpesystemene er nyttige, trygge og samarbeidene.</a:t>
            </a:r>
          </a:p>
          <a:p>
            <a:pPr marR="0" lvl="0" algn="l" defTabSz="4572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nb-NO" sz="1400" dirty="0">
                <a:solidFill>
                  <a:prstClr val="black"/>
                </a:solidFill>
              </a:rPr>
              <a:t>Og hva med politiet i dette?</a:t>
            </a: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lang="nb-NO" sz="1400" dirty="0">
                <a:solidFill>
                  <a:prstClr val="black"/>
                </a:solidFill>
              </a:rPr>
              <a:t>Dette er ingen enkel strategi. For hvordan har vi gjort det , for inntil et år siden?</a:t>
            </a: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endParaRPr lang="nb-NO" dirty="0"/>
          </a:p>
        </p:txBody>
      </p:sp>
    </p:spTree>
    <p:extLst>
      <p:ext uri="{BB962C8B-B14F-4D97-AF65-F5344CB8AC3E}">
        <p14:creationId xmlns:p14="http://schemas.microsoft.com/office/powerpoint/2010/main" val="155707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43E222D-BABF-4347-9590-A3A93EF3F07F}"/>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7C1A2ED6-0F50-4479-B8AE-FE0783B2DE9A}"/>
              </a:ext>
            </a:extLst>
          </p:cNvPr>
          <p:cNvSpPr>
            <a:spLocks noGrp="1"/>
          </p:cNvSpPr>
          <p:nvPr>
            <p:ph idx="1"/>
          </p:nvPr>
        </p:nvSpPr>
        <p:spPr/>
        <p:txBody>
          <a:bodyPr/>
          <a:lstStyle/>
          <a:p>
            <a:pPr>
              <a:lnSpc>
                <a:spcPct val="107000"/>
              </a:lnSpc>
              <a:spcAft>
                <a:spcPts val="800"/>
              </a:spcAft>
            </a:pPr>
            <a:r>
              <a:rPr lang="nb-NO" sz="1400" dirty="0"/>
              <a:t>De fleste kommuner på Agder har SLT koordinator som </a:t>
            </a:r>
            <a:r>
              <a:rPr lang="nb-NO" sz="1400" dirty="0">
                <a:effectLst/>
                <a:latin typeface="Calibri" panose="020F0502020204030204" pitchFamily="34" charset="0"/>
                <a:ea typeface="Calibri" panose="020F0502020204030204" pitchFamily="34" charset="0"/>
                <a:cs typeface="Times New Roman" panose="02020603050405020304" pitchFamily="18" charset="0"/>
              </a:rPr>
              <a:t>koordinerer innsats mellom politi, kommune, frivillighet og næringslivet lokalt i kommuner, alt etter fokus og stillingsprosent.  Vi avdekker hull mellom sektorer og synliggjør disse for å gjøre forbedring lokalt. For eksempel avdekke og følge opp rus saker blant ungdom. </a:t>
            </a:r>
            <a:r>
              <a:rPr lang="nb-NO" sz="1400" dirty="0">
                <a:latin typeface="Calibri" panose="020F0502020204030204" pitchFamily="34" charset="0"/>
                <a:ea typeface="Calibri" panose="020F0502020204030204" pitchFamily="34" charset="0"/>
                <a:cs typeface="Times New Roman" panose="02020603050405020304" pitchFamily="18" charset="0"/>
              </a:rPr>
              <a:t>Per nå er det </a:t>
            </a:r>
            <a:r>
              <a:rPr lang="nb-NO" sz="1400" dirty="0">
                <a:effectLst/>
                <a:latin typeface="Calibri" panose="020F0502020204030204" pitchFamily="34" charset="0"/>
                <a:ea typeface="Calibri" panose="020F0502020204030204" pitchFamily="34" charset="0"/>
                <a:cs typeface="Times New Roman" panose="02020603050405020304" pitchFamily="18" charset="0"/>
              </a:rPr>
              <a:t>et </a:t>
            </a:r>
            <a:r>
              <a:rPr lang="nb-NO" sz="1400" dirty="0" err="1">
                <a:effectLst/>
                <a:latin typeface="Calibri" panose="020F0502020204030204" pitchFamily="34" charset="0"/>
                <a:ea typeface="Calibri" panose="020F0502020204030204" pitchFamily="34" charset="0"/>
                <a:cs typeface="Times New Roman" panose="02020603050405020304" pitchFamily="18" charset="0"/>
              </a:rPr>
              <a:t>vakum</a:t>
            </a:r>
            <a:r>
              <a:rPr lang="nb-NO" sz="1400" dirty="0">
                <a:effectLst/>
                <a:latin typeface="Calibri" panose="020F0502020204030204" pitchFamily="34" charset="0"/>
                <a:ea typeface="Calibri" panose="020F0502020204030204" pitchFamily="34" charset="0"/>
                <a:cs typeface="Times New Roman" panose="02020603050405020304" pitchFamily="18" charset="0"/>
              </a:rPr>
              <a:t> i det, men i det, også er et mulighetsrom.</a:t>
            </a:r>
            <a:r>
              <a:rPr lang="nb-NO" sz="10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b-NO" sz="1400" dirty="0">
                <a:latin typeface="Calibri" panose="020F0502020204030204" pitchFamily="34" charset="0"/>
                <a:ea typeface="Calibri" panose="020F0502020204030204" pitchFamily="34" charset="0"/>
                <a:cs typeface="Times New Roman" panose="02020603050405020304" pitchFamily="18" charset="0"/>
              </a:rPr>
              <a:t>En sentral del av politiets oppgaver er bruk av tvangsmidler i forbindelse med ulike oppdrag. P</a:t>
            </a:r>
            <a:r>
              <a:rPr lang="nb-NO" sz="1400" dirty="0">
                <a:effectLst/>
                <a:latin typeface="Calibri" panose="020F0502020204030204" pitchFamily="34" charset="0"/>
                <a:ea typeface="Calibri" panose="020F0502020204030204" pitchFamily="34" charset="0"/>
                <a:cs typeface="Times New Roman" panose="02020603050405020304" pitchFamily="18" charset="0"/>
              </a:rPr>
              <a:t>olitiet har tradisjonelt hatt en viktig rolle i avdekke rusbruk blant ungdom, på skolene og fritid, gjennom ransaking og sjekk av telefon på mistanke om </a:t>
            </a:r>
            <a:r>
              <a:rPr lang="nb-NO" sz="1400" dirty="0">
                <a:latin typeface="Calibri" panose="020F0502020204030204" pitchFamily="34" charset="0"/>
                <a:ea typeface="Calibri" panose="020F0502020204030204" pitchFamily="34" charset="0"/>
                <a:cs typeface="Times New Roman" panose="02020603050405020304" pitchFamily="18" charset="0"/>
              </a:rPr>
              <a:t>besittelse/</a:t>
            </a:r>
            <a:r>
              <a:rPr lang="nb-NO" sz="1400" dirty="0">
                <a:effectLst/>
                <a:latin typeface="Calibri" panose="020F0502020204030204" pitchFamily="34" charset="0"/>
                <a:ea typeface="Calibri" panose="020F0502020204030204" pitchFamily="34" charset="0"/>
                <a:cs typeface="Times New Roman" panose="02020603050405020304" pitchFamily="18" charset="0"/>
              </a:rPr>
              <a:t>bruk. </a:t>
            </a:r>
            <a:r>
              <a:rPr lang="nb-NO" sz="1400" dirty="0">
                <a:latin typeface="Calibri" panose="020F0502020204030204" pitchFamily="34" charset="0"/>
                <a:ea typeface="Calibri" panose="020F0502020204030204" pitchFamily="34" charset="0"/>
                <a:cs typeface="Times New Roman" panose="02020603050405020304" pitchFamily="18" charset="0"/>
              </a:rPr>
              <a:t>Politiet har vært en viktig «giver» av ungdom til rusoppfølging og kontakt med ulike instanser i det kommunale hjelpeapparat. Påtaleunnlatelse med vilkår har vært et av virkemidlene. </a:t>
            </a:r>
            <a:r>
              <a:rPr lang="nb-NO" sz="1400" dirty="0">
                <a:effectLst/>
                <a:latin typeface="Calibri" panose="020F0502020204030204" pitchFamily="34" charset="0"/>
                <a:ea typeface="Calibri" panose="020F0502020204030204" pitchFamily="34" charset="0"/>
                <a:cs typeface="Times New Roman" panose="02020603050405020304" pitchFamily="18" charset="0"/>
              </a:rPr>
              <a:t>Og rutinene på mange skoler har vært å ringe politiet når elever kommer ruspåvirket eller det er snakk om kjøp og salg. Og vi har levd greit med det. </a:t>
            </a:r>
          </a:p>
          <a:p>
            <a:pPr>
              <a:lnSpc>
                <a:spcPct val="107000"/>
              </a:lnSpc>
              <a:spcAft>
                <a:spcPts val="800"/>
              </a:spcAft>
            </a:pPr>
            <a:r>
              <a:rPr lang="nb-NO" sz="1400" dirty="0">
                <a:effectLst/>
                <a:latin typeface="Calibri" panose="020F0502020204030204" pitchFamily="34" charset="0"/>
                <a:ea typeface="Calibri" panose="020F0502020204030204" pitchFamily="34" charset="0"/>
                <a:cs typeface="Times New Roman" panose="02020603050405020304" pitchFamily="18" charset="0"/>
              </a:rPr>
              <a:t>Riksadvokatens brev av 09.04.21 til politiet, om avklaring av ransakingsadgangen i saker om bruk av narkotika, gjør at det nå avdekkes langt færre saker enn tidligere, og vi erfarer at færre saker kommer fra politiet og inn i hjelpesporet i kommunen. </a:t>
            </a:r>
          </a:p>
          <a:p>
            <a:pPr>
              <a:spcAft>
                <a:spcPts val="800"/>
              </a:spcAft>
            </a:pPr>
            <a:r>
              <a:rPr lang="nb-NO" sz="10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sz="1400" dirty="0"/>
          </a:p>
          <a:p>
            <a:endParaRPr lang="nb-NO" sz="1400" dirty="0"/>
          </a:p>
          <a:p>
            <a:pPr marL="0" indent="0">
              <a:buNone/>
            </a:pPr>
            <a:endParaRPr lang="nb-NO" dirty="0"/>
          </a:p>
          <a:p>
            <a:pPr marL="0" indent="0">
              <a:buNone/>
            </a:pPr>
            <a:endParaRPr lang="nb-NO" dirty="0"/>
          </a:p>
          <a:p>
            <a:pPr marL="0" indent="0">
              <a:buNone/>
            </a:pPr>
            <a:r>
              <a:rPr lang="nb-NO" dirty="0"/>
              <a:t>Se rapport: Klokhet om rus</a:t>
            </a:r>
          </a:p>
        </p:txBody>
      </p:sp>
    </p:spTree>
    <p:extLst>
      <p:ext uri="{BB962C8B-B14F-4D97-AF65-F5344CB8AC3E}">
        <p14:creationId xmlns:p14="http://schemas.microsoft.com/office/powerpoint/2010/main" val="1817759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A7786C-F462-4865-B243-2253401D1877}"/>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13682D6D-59ED-4AF6-B9FD-6992F289E63D}"/>
              </a:ext>
            </a:extLst>
          </p:cNvPr>
          <p:cNvSpPr>
            <a:spLocks noGrp="1"/>
          </p:cNvSpPr>
          <p:nvPr>
            <p:ph idx="1"/>
          </p:nvPr>
        </p:nvSpPr>
        <p:spPr/>
        <p:txBody>
          <a:bodyPr/>
          <a:lstStyle/>
          <a:p>
            <a:pPr marL="342900" marR="0" lvl="0" indent="-342900" algn="l" defTabSz="457200" rtl="0" eaLnBrk="1" fontAlgn="base" latinLnBrk="0" hangingPunct="1">
              <a:lnSpc>
                <a:spcPct val="107000"/>
              </a:lnSpc>
              <a:spcBef>
                <a:spcPct val="20000"/>
              </a:spcBef>
              <a:spcAft>
                <a:spcPts val="800"/>
              </a:spcAft>
              <a:buClrTx/>
              <a:buSzTx/>
              <a:buFont typeface="Arial" charset="0"/>
              <a:buChar char="•"/>
              <a:tabLst/>
              <a:defRPr/>
            </a:pPr>
            <a:r>
              <a:rPr kumimoji="0" lang="nb-NO"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Påtaleunnlatelse med vilkår, også kalt ungdomskontrakt/ruskontrakter, blir ofte nevnt som er et virkemiddel for å koble på hjelp. Kommuner og politi på Sørlandet merker en kraftig nedgang i bruken av  Ungdomskontrakter, noen steder er det halvert. </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400" dirty="0">
                <a:latin typeface="Calibri" panose="020F0502020204030204" pitchFamily="34" charset="0"/>
                <a:ea typeface="Calibri" panose="020F0502020204030204" pitchFamily="34" charset="0"/>
                <a:cs typeface="Times New Roman" panose="02020603050405020304" pitchFamily="18" charset="0"/>
              </a:rPr>
              <a:t>Ungdoms</a:t>
            </a:r>
            <a:r>
              <a:rPr lang="nb-NO" sz="1400" dirty="0">
                <a:effectLst/>
                <a:latin typeface="Calibri" panose="020F0502020204030204" pitchFamily="34" charset="0"/>
                <a:ea typeface="Calibri" panose="020F0502020204030204" pitchFamily="34" charset="0"/>
                <a:cs typeface="Times New Roman" panose="02020603050405020304" pitchFamily="18" charset="0"/>
              </a:rPr>
              <a:t>kontrakter er et samarbeid mellom politi og kommune. </a:t>
            </a:r>
            <a:r>
              <a:rPr lang="nb-NO" sz="1400" dirty="0">
                <a:latin typeface="Calibri" panose="020F0502020204030204" pitchFamily="34" charset="0"/>
                <a:ea typeface="Calibri" panose="020F0502020204030204" pitchFamily="34" charset="0"/>
                <a:cs typeface="Times New Roman" panose="02020603050405020304" pitchFamily="18" charset="0"/>
              </a:rPr>
              <a:t>N</a:t>
            </a:r>
            <a:r>
              <a:rPr lang="nb-NO" sz="1400" dirty="0">
                <a:effectLst/>
                <a:latin typeface="Calibri" panose="020F0502020204030204" pitchFamily="34" charset="0"/>
                <a:ea typeface="Calibri" panose="020F0502020204030204" pitchFamily="34" charset="0"/>
                <a:cs typeface="Times New Roman" panose="02020603050405020304" pitchFamily="18" charset="0"/>
              </a:rPr>
              <a:t>edgangen kan henge sammen med flere årsaker enn de to som er nevnt, som for eksempel at kommunen mangler hjelpetiltak og avklart ansvar, rutiner og kunnskap om rusmiddelprøvetaking (</a:t>
            </a:r>
            <a:r>
              <a:rPr kumimoji="0" lang="nb-NO"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som er en del av en påtaleunnlatelse) </a:t>
            </a:r>
            <a:r>
              <a:rPr lang="nb-NO" sz="1400" dirty="0">
                <a:effectLst/>
                <a:latin typeface="Calibri" panose="020F0502020204030204" pitchFamily="34" charset="0"/>
                <a:ea typeface="Calibri" panose="020F0502020204030204" pitchFamily="34" charset="0"/>
                <a:cs typeface="Times New Roman" panose="02020603050405020304" pitchFamily="18" charset="0"/>
              </a:rPr>
              <a:t>for de under 18 år, </a:t>
            </a:r>
          </a:p>
          <a:p>
            <a:pPr>
              <a:lnSpc>
                <a:spcPct val="107000"/>
              </a:lnSpc>
              <a:spcAft>
                <a:spcPts val="800"/>
              </a:spcAft>
            </a:pPr>
            <a:r>
              <a:rPr lang="nb-NO" sz="1400" dirty="0">
                <a:latin typeface="Calibri" panose="020F0502020204030204" pitchFamily="34" charset="0"/>
                <a:ea typeface="Calibri" panose="020F0502020204030204" pitchFamily="34" charset="0"/>
                <a:cs typeface="Times New Roman" panose="02020603050405020304" pitchFamily="18" charset="0"/>
              </a:rPr>
              <a:t>Men uansett, om </a:t>
            </a:r>
            <a:r>
              <a:rPr lang="nb-NO" sz="1400" dirty="0">
                <a:effectLst/>
                <a:latin typeface="Calibri" panose="020F0502020204030204" pitchFamily="34" charset="0"/>
                <a:ea typeface="Calibri" panose="020F0502020204030204" pitchFamily="34" charset="0"/>
                <a:cs typeface="Times New Roman" panose="02020603050405020304" pitchFamily="18" charset="0"/>
              </a:rPr>
              <a:t>observasjonene stemmer at politiet i mindre grad avdekker </a:t>
            </a:r>
            <a:r>
              <a:rPr lang="nb-NO" sz="1400" dirty="0" err="1">
                <a:effectLst/>
                <a:latin typeface="Calibri" panose="020F0502020204030204" pitchFamily="34" charset="0"/>
                <a:ea typeface="Calibri" panose="020F0502020204030204" pitchFamily="34" charset="0"/>
                <a:cs typeface="Times New Roman" panose="02020603050405020304" pitchFamily="18" charset="0"/>
              </a:rPr>
              <a:t>russaker</a:t>
            </a:r>
            <a:r>
              <a:rPr lang="nb-NO" sz="1400" dirty="0">
                <a:effectLst/>
                <a:latin typeface="Calibri" panose="020F0502020204030204" pitchFamily="34" charset="0"/>
                <a:ea typeface="Calibri" panose="020F0502020204030204" pitchFamily="34" charset="0"/>
                <a:cs typeface="Times New Roman" panose="02020603050405020304" pitchFamily="18" charset="0"/>
              </a:rPr>
              <a:t> blant ungdom og at færre saker kommer inn hjelpesporet den veien, legges ansvaret i større grad over på kommunen, grunnskolen og  fylkeskommunale videregående skoler. </a:t>
            </a:r>
          </a:p>
          <a:p>
            <a:pPr>
              <a:lnSpc>
                <a:spcPct val="107000"/>
              </a:lnSpc>
              <a:spcAft>
                <a:spcPts val="800"/>
              </a:spcAft>
            </a:pPr>
            <a:r>
              <a:rPr lang="nb-NO" sz="1400" dirty="0">
                <a:effectLst/>
                <a:latin typeface="Calibri" panose="020F0502020204030204" pitchFamily="34" charset="0"/>
                <a:ea typeface="Calibri" panose="020F0502020204030204" pitchFamily="34" charset="0"/>
                <a:cs typeface="Times New Roman" panose="02020603050405020304" pitchFamily="18" charset="0"/>
              </a:rPr>
              <a:t>Er vi rustet til å avdekke og følge opp på en slik måte at ungdom har tillit til å bruke oss? Vår vurdering er at vi ikke er forberedt eller vært klar over denne gradvise endringen hvor </a:t>
            </a:r>
            <a:r>
              <a:rPr lang="nb-NO" sz="1400" dirty="0" err="1">
                <a:effectLst/>
                <a:latin typeface="Calibri" panose="020F0502020204030204" pitchFamily="34" charset="0"/>
                <a:ea typeface="Calibri" panose="020F0502020204030204" pitchFamily="34" charset="0"/>
                <a:cs typeface="Times New Roman" panose="02020603050405020304" pitchFamily="18" charset="0"/>
              </a:rPr>
              <a:t>russaker</a:t>
            </a:r>
            <a:r>
              <a:rPr lang="nb-NO" sz="1400" dirty="0">
                <a:effectLst/>
                <a:latin typeface="Calibri" panose="020F0502020204030204" pitchFamily="34" charset="0"/>
                <a:ea typeface="Calibri" panose="020F0502020204030204" pitchFamily="34" charset="0"/>
                <a:cs typeface="Times New Roman" panose="02020603050405020304" pitchFamily="18" charset="0"/>
              </a:rPr>
              <a:t> skal følges opp. Akkurat nå er det er stort tomrom i å avdekke og hjelpe ungdom. Vi som SLT har måttet ta et oppgjør med våre holdninger og forventinger om hvem som har ansvar i å avdekke og følge opp.</a:t>
            </a:r>
          </a:p>
          <a:p>
            <a:pPr>
              <a:lnSpc>
                <a:spcPct val="107000"/>
              </a:lnSpc>
              <a:spcAft>
                <a:spcPts val="800"/>
              </a:spcAft>
            </a:pPr>
            <a:endParaRPr lang="nb-NO"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3471713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7FA827B-20FC-42A2-92AF-95506BDF507F}"/>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8246F085-801C-4879-B9E2-C4555CBCD353}"/>
              </a:ext>
            </a:extLst>
          </p:cNvPr>
          <p:cNvSpPr>
            <a:spLocks noGrp="1"/>
          </p:cNvSpPr>
          <p:nvPr>
            <p:ph idx="1"/>
          </p:nvPr>
        </p:nvSpPr>
        <p:spPr/>
        <p:txBody>
          <a:bodyPr/>
          <a:lstStyle/>
          <a:p>
            <a:endParaRPr lang="nb-NO" sz="1400" dirty="0"/>
          </a:p>
          <a:p>
            <a:pPr>
              <a:lnSpc>
                <a:spcPct val="107000"/>
              </a:lnSpc>
              <a:spcAft>
                <a:spcPts val="800"/>
              </a:spcAft>
            </a:pPr>
            <a:r>
              <a:rPr lang="nb-NO" sz="1400" dirty="0">
                <a:effectLst/>
                <a:latin typeface="Calibri" panose="020F0502020204030204" pitchFamily="34" charset="0"/>
                <a:ea typeface="Calibri" panose="020F0502020204030204" pitchFamily="34" charset="0"/>
                <a:cs typeface="Times New Roman" panose="02020603050405020304" pitchFamily="18" charset="0"/>
              </a:rPr>
              <a:t>Kommuner er ulikt organisert og har ulike tiltak å tilby når en ungdom selv oppsøker hjelp, eller er avdekket av kommunalt apparat at bruker illegale stoffer. Det betyr at ungdom risikerer å få helt forskjellig hjelp avhengig av hvilken kommune de tilhører. Forskjellen kan være kompetansenivået blant ansatte i kommunen, for eksempel hvilke hjelpetiltak som er tilgjengelig for de under 18 år, hvilke system og rutiner for håndtering og oppfølging kommunene har, og at det sjeldent er koblet opp mot BTI (bedre </a:t>
            </a:r>
            <a:r>
              <a:rPr lang="nb-NO" sz="1400" dirty="0" err="1">
                <a:effectLst/>
                <a:latin typeface="Calibri" panose="020F0502020204030204" pitchFamily="34" charset="0"/>
                <a:ea typeface="Calibri" panose="020F0502020204030204" pitchFamily="34" charset="0"/>
                <a:cs typeface="Times New Roman" panose="02020603050405020304" pitchFamily="18" charset="0"/>
              </a:rPr>
              <a:t>tverfaglig</a:t>
            </a:r>
            <a:r>
              <a:rPr lang="nb-NO" sz="1400" dirty="0">
                <a:effectLst/>
                <a:latin typeface="Calibri" panose="020F0502020204030204" pitchFamily="34" charset="0"/>
                <a:ea typeface="Calibri" panose="020F0502020204030204" pitchFamily="34" charset="0"/>
                <a:cs typeface="Times New Roman" panose="02020603050405020304" pitchFamily="18" charset="0"/>
              </a:rPr>
              <a:t> innsats). Det </a:t>
            </a:r>
            <a:r>
              <a:rPr lang="nb-NO" sz="1400" dirty="0">
                <a:latin typeface="Calibri" panose="020F0502020204030204" pitchFamily="34" charset="0"/>
                <a:ea typeface="Calibri" panose="020F0502020204030204" pitchFamily="34" charset="0"/>
                <a:cs typeface="Times New Roman" panose="02020603050405020304" pitchFamily="18" charset="0"/>
              </a:rPr>
              <a:t>kan også synes som at det er </a:t>
            </a:r>
            <a:r>
              <a:rPr lang="nb-NO" sz="1400" dirty="0">
                <a:effectLst/>
                <a:latin typeface="Calibri" panose="020F0502020204030204" pitchFamily="34" charset="0"/>
                <a:ea typeface="Calibri" panose="020F0502020204030204" pitchFamily="34" charset="0"/>
                <a:cs typeface="Times New Roman" panose="02020603050405020304" pitchFamily="18" charset="0"/>
              </a:rPr>
              <a:t>stor usikkerhet omkring lovverket og håndtering av rus saker ute skolene. </a:t>
            </a:r>
            <a:r>
              <a:rPr lang="nb-NO" sz="1400" dirty="0">
                <a:latin typeface="Calibri" panose="020F0502020204030204" pitchFamily="34" charset="0"/>
                <a:ea typeface="Calibri" panose="020F0502020204030204" pitchFamily="34" charset="0"/>
                <a:cs typeface="Times New Roman" panose="02020603050405020304" pitchFamily="18" charset="0"/>
              </a:rPr>
              <a:t>R</a:t>
            </a:r>
            <a:r>
              <a:rPr lang="nb-NO" sz="1400" dirty="0">
                <a:effectLst/>
                <a:latin typeface="Calibri" panose="020F0502020204030204" pitchFamily="34" charset="0"/>
                <a:ea typeface="Calibri" panose="020F0502020204030204" pitchFamily="34" charset="0"/>
                <a:cs typeface="Times New Roman" panose="02020603050405020304" pitchFamily="18" charset="0"/>
              </a:rPr>
              <a:t>uskompetanse ligger ofte i </a:t>
            </a:r>
            <a:r>
              <a:rPr lang="nb-NO" sz="1400" dirty="0" err="1">
                <a:effectLst/>
                <a:latin typeface="Calibri" panose="020F0502020204030204" pitchFamily="34" charset="0"/>
                <a:ea typeface="Calibri" panose="020F0502020204030204" pitchFamily="34" charset="0"/>
                <a:cs typeface="Times New Roman" panose="02020603050405020304" pitchFamily="18" charset="0"/>
              </a:rPr>
              <a:t>i</a:t>
            </a:r>
            <a:r>
              <a:rPr lang="nb-NO" sz="1400" dirty="0">
                <a:effectLst/>
                <a:latin typeface="Calibri" panose="020F0502020204030204" pitchFamily="34" charset="0"/>
                <a:ea typeface="Calibri" panose="020F0502020204030204" pitchFamily="34" charset="0"/>
                <a:cs typeface="Times New Roman" panose="02020603050405020304" pitchFamily="18" charset="0"/>
              </a:rPr>
              <a:t> voksen sektorer og helsetjeneste for voksne. </a:t>
            </a:r>
          </a:p>
          <a:p>
            <a:pPr>
              <a:lnSpc>
                <a:spcPct val="107000"/>
              </a:lnSpc>
              <a:spcAft>
                <a:spcPts val="800"/>
              </a:spcAft>
            </a:pPr>
            <a:r>
              <a:rPr kumimoji="0" lang="nb-NO"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Dette tvinger oss heldigvis til å se hvordan det ser det ut i det kommunale hjelpesporet for dem under 18 . </a:t>
            </a:r>
          </a:p>
          <a:p>
            <a:pPr>
              <a:lnSpc>
                <a:spcPct val="107000"/>
              </a:lnSpc>
              <a:spcAft>
                <a:spcPts val="800"/>
              </a:spcAft>
            </a:pPr>
            <a:r>
              <a:rPr lang="nb-NO" sz="1400" dirty="0">
                <a:effectLst/>
                <a:latin typeface="Calibri" panose="020F0502020204030204" pitchFamily="34" charset="0"/>
                <a:ea typeface="Calibri" panose="020F0502020204030204" pitchFamily="34" charset="0"/>
                <a:cs typeface="Times New Roman" panose="02020603050405020304" pitchFamily="18" charset="0"/>
              </a:rPr>
              <a:t>Rusreformen ble ikke vedtatt, men det kom en lovendring hvor kommunen pålegges å opprette kommunale rådgivende enhet i </a:t>
            </a:r>
            <a:r>
              <a:rPr lang="nb-NO" sz="1400" dirty="0" err="1">
                <a:effectLst/>
                <a:latin typeface="Calibri" panose="020F0502020204030204" pitchFamily="34" charset="0"/>
                <a:ea typeface="Calibri" panose="020F0502020204030204" pitchFamily="34" charset="0"/>
                <a:cs typeface="Times New Roman" panose="02020603050405020304" pitchFamily="18" charset="0"/>
              </a:rPr>
              <a:t>russaker</a:t>
            </a:r>
            <a:r>
              <a:rPr lang="nb-NO" sz="1400" dirty="0">
                <a:effectLst/>
                <a:latin typeface="Calibri" panose="020F0502020204030204" pitchFamily="34" charset="0"/>
                <a:ea typeface="Calibri" panose="020F0502020204030204" pitchFamily="34" charset="0"/>
                <a:cs typeface="Times New Roman" panose="02020603050405020304" pitchFamily="18" charset="0"/>
              </a:rPr>
              <a:t>. Det ønskers varmt velkommen, da det i minste tvinger kommuner, som ikke har tilgjengelig hjelpetiltak på rusfeltet for de under 18 år, til å få det på plass! Og noen har fått det på plass. </a:t>
            </a:r>
          </a:p>
          <a:p>
            <a:pPr>
              <a:lnSpc>
                <a:spcPct val="107000"/>
              </a:lnSpc>
              <a:spcAft>
                <a:spcPts val="800"/>
              </a:spcAft>
            </a:pPr>
            <a:r>
              <a:rPr lang="nb-NO" sz="1400" dirty="0">
                <a:effectLst/>
                <a:latin typeface="Calibri" panose="020F0502020204030204" pitchFamily="34" charset="0"/>
                <a:ea typeface="Calibri" panose="020F0502020204030204" pitchFamily="34" charset="0"/>
                <a:cs typeface="Times New Roman" panose="02020603050405020304" pitchFamily="18" charset="0"/>
              </a:rPr>
              <a:t>Hv</a:t>
            </a:r>
            <a:r>
              <a:rPr lang="nb-NO" sz="1400" dirty="0">
                <a:latin typeface="Calibri" panose="020F0502020204030204" pitchFamily="34" charset="0"/>
                <a:ea typeface="Calibri" panose="020F0502020204030204" pitchFamily="34" charset="0"/>
                <a:cs typeface="Times New Roman" panose="02020603050405020304" pitchFamily="18" charset="0"/>
              </a:rPr>
              <a:t>or mange saker som  kommer til den rådgivende enhet, </a:t>
            </a:r>
            <a:r>
              <a:rPr kumimoji="0" lang="nb-NO"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til den obligatoriske timen, </a:t>
            </a:r>
            <a:r>
              <a:rPr lang="nb-NO" sz="1400" dirty="0">
                <a:latin typeface="Calibri" panose="020F0502020204030204" pitchFamily="34" charset="0"/>
                <a:ea typeface="Calibri" panose="020F0502020204030204" pitchFamily="34" charset="0"/>
                <a:cs typeface="Times New Roman" panose="02020603050405020304" pitchFamily="18" charset="0"/>
              </a:rPr>
              <a:t>er vanskelig å si. Det kommer an på hvor gode kommunen blir til å avdekke og hvor god </a:t>
            </a:r>
            <a:r>
              <a:rPr lang="nb-NO" sz="1400" dirty="0" err="1">
                <a:latin typeface="Calibri" panose="020F0502020204030204" pitchFamily="34" charset="0"/>
                <a:ea typeface="Calibri" panose="020F0502020204030204" pitchFamily="34" charset="0"/>
                <a:cs typeface="Times New Roman" panose="02020603050405020304" pitchFamily="18" charset="0"/>
              </a:rPr>
              <a:t>tillite</a:t>
            </a:r>
            <a:r>
              <a:rPr lang="nb-NO" sz="1400" dirty="0">
                <a:latin typeface="Calibri" panose="020F0502020204030204" pitchFamily="34" charset="0"/>
                <a:ea typeface="Calibri" panose="020F0502020204030204" pitchFamily="34" charset="0"/>
                <a:cs typeface="Times New Roman" panose="02020603050405020304" pitchFamily="18" charset="0"/>
              </a:rPr>
              <a:t> vi klarer å etablere blant ungdom.</a:t>
            </a:r>
            <a:endParaRPr lang="nb-NO"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kumimoji="0" lang="nb-NO"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dirty="0"/>
          </a:p>
          <a:p>
            <a:endParaRPr lang="nb-NO" dirty="0"/>
          </a:p>
        </p:txBody>
      </p:sp>
    </p:spTree>
    <p:extLst>
      <p:ext uri="{BB962C8B-B14F-4D97-AF65-F5344CB8AC3E}">
        <p14:creationId xmlns:p14="http://schemas.microsoft.com/office/powerpoint/2010/main" val="412899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E57F6E6-1EA2-407E-A85C-0136B736906E}"/>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0B4E2ED3-E7D2-496B-9F3E-590A23C33FD8}"/>
              </a:ext>
            </a:extLst>
          </p:cNvPr>
          <p:cNvSpPr>
            <a:spLocks noGrp="1"/>
          </p:cNvSpPr>
          <p:nvPr>
            <p:ph idx="1"/>
          </p:nvPr>
        </p:nvSpPr>
        <p:spPr/>
        <p:txBody>
          <a:bodyPr/>
          <a:lstStyle/>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nb-NO" sz="1800" b="0" i="0" u="none" strike="noStrike" kern="1200" cap="none" spc="0" normalizeH="0" baseline="0" noProof="0" dirty="0">
                <a:ln>
                  <a:noFill/>
                </a:ln>
                <a:solidFill>
                  <a:prstClr val="black"/>
                </a:solidFill>
                <a:effectLst/>
                <a:uLnTx/>
                <a:uFillTx/>
                <a:latin typeface="Arial"/>
                <a:ea typeface="ＭＳ Ｐゴシック" pitchFamily="-65" charset="-128"/>
                <a:cs typeface="Arial"/>
              </a:rPr>
              <a:t>Mulighetene våre, tenker vi er: </a:t>
            </a:r>
            <a:r>
              <a:rPr lang="nb-NO" sz="1400" dirty="0">
                <a:effectLst/>
                <a:latin typeface="+mn-lt"/>
                <a:ea typeface="Calibri" panose="020F0502020204030204" pitchFamily="34" charset="0"/>
                <a:cs typeface="Times New Roman" panose="02020603050405020304" pitchFamily="18" charset="0"/>
              </a:rPr>
              <a:t>Å se dette i sammenheng med barnevernreformen og tidlig innsats. At de som kan rus, som helse</a:t>
            </a:r>
            <a:r>
              <a:rPr lang="nb-NO" sz="1400">
                <a:effectLst/>
                <a:latin typeface="+mn-lt"/>
                <a:ea typeface="Calibri" panose="020F0502020204030204" pitchFamily="34" charset="0"/>
                <a:cs typeface="Times New Roman" panose="02020603050405020304" pitchFamily="18" charset="0"/>
              </a:rPr>
              <a:t>, har undervisning </a:t>
            </a:r>
            <a:endParaRPr lang="nb-NO" sz="14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nb-NO" sz="1400" dirty="0">
                <a:effectLst/>
                <a:latin typeface="+mn-lt"/>
                <a:ea typeface="Calibri" panose="020F0502020204030204" pitchFamily="34" charset="0"/>
                <a:cs typeface="Times New Roman" panose="02020603050405020304" pitchFamily="18" charset="0"/>
              </a:rPr>
              <a:t>Sikre at kommuner har tilgjengelig og tillitsbasert rushjelp for ungdom u 18 år (</a:t>
            </a:r>
            <a:r>
              <a:rPr lang="nb-NO" sz="1400" dirty="0" err="1">
                <a:effectLst/>
                <a:latin typeface="+mn-lt"/>
                <a:ea typeface="Calibri" panose="020F0502020204030204" pitchFamily="34" charset="0"/>
                <a:cs typeface="Times New Roman" panose="02020603050405020304" pitchFamily="18" charset="0"/>
              </a:rPr>
              <a:t>jf</a:t>
            </a:r>
            <a:r>
              <a:rPr lang="nb-NO" sz="1400" dirty="0">
                <a:effectLst/>
                <a:latin typeface="+mn-lt"/>
                <a:ea typeface="Calibri" panose="020F0502020204030204" pitchFamily="34" charset="0"/>
                <a:cs typeface="Times New Roman" panose="02020603050405020304" pitchFamily="18" charset="0"/>
              </a:rPr>
              <a:t> Helse og omsorgstjenesteloven §3-1, lovpålagte helsetjenester)</a:t>
            </a:r>
          </a:p>
          <a:p>
            <a:pPr lvl="0">
              <a:lnSpc>
                <a:spcPct val="107000"/>
              </a:lnSpc>
              <a:buFont typeface="Arial" panose="020B0604020202020204" pitchFamily="34" charset="0"/>
              <a:buChar char="•"/>
            </a:pPr>
            <a:r>
              <a:rPr lang="nb-NO" sz="1400" dirty="0">
                <a:effectLst/>
                <a:latin typeface="+mn-lt"/>
                <a:ea typeface="Calibri" panose="020F0502020204030204" pitchFamily="34" charset="0"/>
                <a:cs typeface="Times New Roman" panose="02020603050405020304" pitchFamily="18" charset="0"/>
              </a:rPr>
              <a:t>Tydelig føringer for rutiner og håndtering av </a:t>
            </a:r>
            <a:r>
              <a:rPr lang="nb-NO" sz="1400" dirty="0" err="1">
                <a:effectLst/>
                <a:latin typeface="+mn-lt"/>
                <a:ea typeface="Calibri" panose="020F0502020204030204" pitchFamily="34" charset="0"/>
                <a:cs typeface="Times New Roman" panose="02020603050405020304" pitchFamily="18" charset="0"/>
              </a:rPr>
              <a:t>russaker</a:t>
            </a:r>
            <a:r>
              <a:rPr lang="nb-NO" sz="1400" dirty="0">
                <a:effectLst/>
                <a:latin typeface="+mn-lt"/>
                <a:ea typeface="Calibri" panose="020F0502020204030204" pitchFamily="34" charset="0"/>
                <a:cs typeface="Times New Roman" panose="02020603050405020304" pitchFamily="18" charset="0"/>
              </a:rPr>
              <a:t> i skolen, lovverk  i håndtering av </a:t>
            </a:r>
            <a:r>
              <a:rPr lang="nb-NO" sz="1400" dirty="0" err="1">
                <a:effectLst/>
                <a:latin typeface="+mn-lt"/>
                <a:ea typeface="Calibri" panose="020F0502020204030204" pitchFamily="34" charset="0"/>
                <a:cs typeface="Times New Roman" panose="02020603050405020304" pitchFamily="18" charset="0"/>
              </a:rPr>
              <a:t>russaker</a:t>
            </a:r>
            <a:endParaRPr lang="nb-NO" sz="1400" dirty="0">
              <a:effectLst/>
              <a:latin typeface="+mn-lt"/>
              <a:ea typeface="Calibri" panose="020F0502020204030204" pitchFamily="34" charset="0"/>
              <a:cs typeface="Times New Roman" panose="02020603050405020304" pitchFamily="18" charset="0"/>
            </a:endParaRPr>
          </a:p>
          <a:p>
            <a:pPr lvl="0">
              <a:lnSpc>
                <a:spcPct val="107000"/>
              </a:lnSpc>
              <a:buFont typeface="Arial" panose="020B0604020202020204" pitchFamily="34" charset="0"/>
              <a:buChar char="•"/>
            </a:pPr>
            <a:r>
              <a:rPr lang="nb-NO" sz="1400" dirty="0">
                <a:latin typeface="+mn-lt"/>
                <a:ea typeface="Calibri" panose="020F0502020204030204" pitchFamily="34" charset="0"/>
                <a:cs typeface="Times New Roman" panose="02020603050405020304" pitchFamily="18" charset="0"/>
              </a:rPr>
              <a:t>Sikre at skolen og hjelpeinstansene  har plan for rusforebyggende arbeid og kompetanseheving og at det er gjort kjent for alle medarbeidere – en overordnet plan</a:t>
            </a:r>
            <a:endParaRPr lang="nb-NO" sz="1400" dirty="0">
              <a:effectLst/>
              <a:latin typeface="+mn-lt"/>
              <a:ea typeface="Calibri" panose="020F0502020204030204" pitchFamily="34" charset="0"/>
              <a:cs typeface="Times New Roman" panose="02020603050405020304" pitchFamily="18" charset="0"/>
            </a:endParaRPr>
          </a:p>
          <a:p>
            <a:pPr lvl="0">
              <a:lnSpc>
                <a:spcPct val="107000"/>
              </a:lnSpc>
              <a:buFont typeface="Arial" panose="020B0604020202020204" pitchFamily="34" charset="0"/>
              <a:buChar char="•"/>
            </a:pPr>
            <a:r>
              <a:rPr lang="nb-NO" sz="1400" dirty="0">
                <a:latin typeface="+mn-lt"/>
                <a:ea typeface="Calibri" panose="020F0502020204030204" pitchFamily="34" charset="0"/>
                <a:cs typeface="Times New Roman" panose="02020603050405020304" pitchFamily="18" charset="0"/>
              </a:rPr>
              <a:t>At vi oppfordrer foresatte og ungdom til å delta i samarbeid med skolen og øvrige tjenester ved individuell oppfølging</a:t>
            </a:r>
          </a:p>
          <a:p>
            <a:pPr lvl="0">
              <a:lnSpc>
                <a:spcPct val="107000"/>
              </a:lnSpc>
              <a:buFont typeface="Arial" panose="020B0604020202020204" pitchFamily="34" charset="0"/>
              <a:buChar char="•"/>
            </a:pPr>
            <a:r>
              <a:rPr lang="nb-NO" sz="1400" dirty="0">
                <a:latin typeface="+mn-lt"/>
                <a:ea typeface="Calibri" panose="020F0502020204030204" pitchFamily="34" charset="0"/>
                <a:cs typeface="Times New Roman" panose="02020603050405020304" pitchFamily="18" charset="0"/>
              </a:rPr>
              <a:t>At vi får en t</a:t>
            </a:r>
            <a:r>
              <a:rPr lang="nb-NO" sz="1400" dirty="0">
                <a:effectLst/>
                <a:latin typeface="+mn-lt"/>
                <a:ea typeface="Calibri" panose="020F0502020204030204" pitchFamily="34" charset="0"/>
                <a:cs typeface="Times New Roman" panose="02020603050405020304" pitchFamily="18" charset="0"/>
              </a:rPr>
              <a:t>ydelig avklaring av politiets rolle i </a:t>
            </a:r>
            <a:r>
              <a:rPr lang="nb-NO" sz="1400" dirty="0" err="1">
                <a:effectLst/>
                <a:latin typeface="+mn-lt"/>
                <a:ea typeface="Calibri" panose="020F0502020204030204" pitchFamily="34" charset="0"/>
                <a:cs typeface="Times New Roman" panose="02020603050405020304" pitchFamily="18" charset="0"/>
              </a:rPr>
              <a:t>russaker</a:t>
            </a:r>
            <a:r>
              <a:rPr lang="nb-NO" sz="1400" dirty="0">
                <a:effectLst/>
                <a:latin typeface="+mn-lt"/>
                <a:ea typeface="Calibri" panose="020F0502020204030204" pitchFamily="34" charset="0"/>
                <a:cs typeface="Times New Roman" panose="02020603050405020304" pitchFamily="18" charset="0"/>
              </a:rPr>
              <a:t> i skole og fritid- hva er mulighetsrommet?</a:t>
            </a:r>
          </a:p>
          <a:p>
            <a:pPr lvl="0">
              <a:lnSpc>
                <a:spcPct val="107000"/>
              </a:lnSpc>
              <a:spcAft>
                <a:spcPts val="800"/>
              </a:spcAft>
              <a:buFont typeface="Arial" panose="020B0604020202020204" pitchFamily="34" charset="0"/>
              <a:buChar char="•"/>
            </a:pPr>
            <a:r>
              <a:rPr lang="nb-NO" sz="1400" dirty="0">
                <a:effectLst/>
                <a:latin typeface="+mn-lt"/>
                <a:ea typeface="Calibri" panose="020F0502020204030204" pitchFamily="34" charset="0"/>
                <a:cs typeface="Times New Roman" panose="02020603050405020304" pitchFamily="18" charset="0"/>
              </a:rPr>
              <a:t>Sikre at kommuner har kompetanse, avklart ansvar og rutine for rusmiddeltaking (godkjente rom)</a:t>
            </a:r>
          </a:p>
          <a:p>
            <a:r>
              <a:rPr lang="nb-NO" sz="1400" dirty="0">
                <a:effectLst/>
                <a:latin typeface="+mn-lt"/>
                <a:ea typeface="Calibri" panose="020F0502020204030204" pitchFamily="34" charset="0"/>
                <a:cs typeface="Times New Roman" panose="02020603050405020304" pitchFamily="18" charset="0"/>
              </a:rPr>
              <a:t>Fylkeskommuner får en mer sentral rolle i kompetanseheving og koordinering av nevnte punkter over for å unngå store ulikhet i praksis og tilbud mellom kommuner i fylkene.</a:t>
            </a:r>
            <a:endParaRPr kumimoji="0" lang="nb-NO" sz="1400" b="0" i="0" u="none" strike="noStrike" kern="1200" cap="none" spc="0" normalizeH="0" baseline="0" noProof="0" dirty="0">
              <a:ln>
                <a:noFill/>
              </a:ln>
              <a:solidFill>
                <a:prstClr val="black"/>
              </a:solidFill>
              <a:effectLst/>
              <a:uLnTx/>
              <a:uFillTx/>
              <a:latin typeface="+mn-lt"/>
              <a:ea typeface="ＭＳ Ｐゴシック" pitchFamily="-65" charset="-128"/>
              <a:cs typeface="Arial"/>
            </a:endParaRP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endPar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endParaRP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endParaRPr lang="nb-NO" dirty="0">
              <a:solidFill>
                <a:prstClr val="black"/>
              </a:solidFill>
            </a:endParaRP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endParaRPr kumimoji="0" lang="nb-NO" sz="3200" b="0" i="0" u="none" strike="noStrike" kern="1200" cap="none" spc="0" normalizeH="0" baseline="0" noProof="0" dirty="0">
              <a:ln>
                <a:noFill/>
              </a:ln>
              <a:solidFill>
                <a:prstClr val="black"/>
              </a:solidFill>
              <a:effectLst/>
              <a:uLnTx/>
              <a:uFillTx/>
              <a:latin typeface="Arial"/>
              <a:ea typeface="ＭＳ Ｐゴシック" pitchFamily="-65" charset="-128"/>
              <a:cs typeface="Arial"/>
            </a:endParaRP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nb-NO" sz="3200" b="0" i="0" u="none" strike="noStrike" kern="1200" cap="none" spc="0" normalizeH="0" baseline="0" noProof="0" dirty="0">
                <a:ln>
                  <a:noFill/>
                </a:ln>
                <a:solidFill>
                  <a:prstClr val="black"/>
                </a:solidFill>
                <a:effectLst/>
                <a:uLnTx/>
                <a:uFillTx/>
                <a:latin typeface="Arial"/>
                <a:ea typeface="ＭＳ Ｐゴシック" pitchFamily="-65" charset="-128"/>
                <a:cs typeface="Arial"/>
              </a:rPr>
              <a:t>Begrensinger:</a:t>
            </a: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rPr>
              <a:t>Hvilke muligheter ligger i den nye rusreformen?</a:t>
            </a: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rPr>
              <a:t>Politiet har ikke samme mulighet som tidligere </a:t>
            </a:r>
            <a:r>
              <a:rPr kumimoji="0" lang="nb-NO" sz="1400" b="0" i="0" u="none" strike="noStrike" kern="1200" cap="none" spc="0" normalizeH="0" baseline="0" noProof="0" dirty="0" err="1">
                <a:ln>
                  <a:noFill/>
                </a:ln>
                <a:solidFill>
                  <a:prstClr val="black"/>
                </a:solidFill>
                <a:effectLst/>
                <a:uLnTx/>
                <a:uFillTx/>
                <a:latin typeface="Arial"/>
                <a:ea typeface="ＭＳ Ｐゴシック" pitchFamily="-65" charset="-128"/>
                <a:cs typeface="Arial"/>
              </a:rPr>
              <a:t>ifht</a:t>
            </a:r>
            <a:r>
              <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rPr>
              <a:t> lovverk</a:t>
            </a:r>
          </a:p>
          <a:p>
            <a:pPr marL="342900" marR="0" lvl="0" indent="-342900" algn="l" defTabSz="457200" rtl="0" eaLnBrk="1" fontAlgn="base" latinLnBrk="0" hangingPunct="1">
              <a:lnSpc>
                <a:spcPct val="100000"/>
              </a:lnSpc>
              <a:spcBef>
                <a:spcPct val="20000"/>
              </a:spcBef>
              <a:spcAft>
                <a:spcPct val="0"/>
              </a:spcAft>
              <a:buClrTx/>
              <a:buSzTx/>
              <a:buFont typeface="Arial" charset="0"/>
              <a:buChar char="•"/>
              <a:tabLst/>
              <a:defRPr/>
            </a:pPr>
            <a:r>
              <a:rPr kumimoji="0" lang="nb-NO" sz="1400" b="0" i="0" u="none" strike="noStrike" kern="1200" cap="none" spc="0" normalizeH="0" baseline="0" noProof="0" dirty="0" err="1">
                <a:ln>
                  <a:noFill/>
                </a:ln>
                <a:solidFill>
                  <a:prstClr val="black"/>
                </a:solidFill>
                <a:effectLst/>
                <a:uLnTx/>
                <a:uFillTx/>
                <a:latin typeface="Arial"/>
                <a:ea typeface="ＭＳ Ｐゴシック" pitchFamily="-65" charset="-128"/>
                <a:cs typeface="Arial"/>
              </a:rPr>
              <a:t>Helsesporet</a:t>
            </a:r>
            <a:r>
              <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rPr>
              <a:t> </a:t>
            </a:r>
            <a:r>
              <a:rPr kumimoji="0" lang="nb-NO" sz="1400" b="0" i="0" u="none" strike="noStrike" kern="1200" cap="none" spc="0" normalizeH="0" baseline="0" noProof="0" dirty="0" err="1">
                <a:ln>
                  <a:noFill/>
                </a:ln>
                <a:solidFill>
                  <a:prstClr val="black"/>
                </a:solidFill>
                <a:effectLst/>
                <a:uLnTx/>
                <a:uFillTx/>
                <a:latin typeface="Arial"/>
                <a:ea typeface="ＭＳ Ｐゴシック" pitchFamily="-65" charset="-128"/>
                <a:cs typeface="Arial"/>
              </a:rPr>
              <a:t>ifht</a:t>
            </a:r>
            <a:r>
              <a:rPr kumimoji="0" lang="nb-NO" sz="1400" b="0" i="0" u="none" strike="noStrike" kern="1200" cap="none" spc="0" normalizeH="0" baseline="0" noProof="0" dirty="0">
                <a:ln>
                  <a:noFill/>
                </a:ln>
                <a:solidFill>
                  <a:prstClr val="black"/>
                </a:solidFill>
                <a:effectLst/>
                <a:uLnTx/>
                <a:uFillTx/>
                <a:latin typeface="Arial"/>
                <a:ea typeface="ＭＳ Ｐゴシック" pitchFamily="-65" charset="-128"/>
                <a:cs typeface="Arial"/>
              </a:rPr>
              <a:t> </a:t>
            </a:r>
          </a:p>
          <a:p>
            <a:endParaRPr lang="nb-NO" dirty="0"/>
          </a:p>
        </p:txBody>
      </p:sp>
    </p:spTree>
    <p:extLst>
      <p:ext uri="{BB962C8B-B14F-4D97-AF65-F5344CB8AC3E}">
        <p14:creationId xmlns:p14="http://schemas.microsoft.com/office/powerpoint/2010/main" val="1360881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7C601BB-3D61-4338-88D1-141C8B0FDE04}"/>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D106F3BB-9272-44F7-A1D7-69E0D53520E4}"/>
              </a:ext>
            </a:extLst>
          </p:cNvPr>
          <p:cNvSpPr>
            <a:spLocks noGrp="1"/>
          </p:cNvSpPr>
          <p:nvPr>
            <p:ph idx="1"/>
          </p:nvPr>
        </p:nvSpPr>
        <p:spPr/>
        <p:txBody>
          <a:bodyPr/>
          <a:lstStyle/>
          <a:p>
            <a:pPr marL="0" indent="0">
              <a:buNone/>
            </a:pPr>
            <a:endParaRPr lang="nb-NO" sz="1400" dirty="0"/>
          </a:p>
          <a:p>
            <a:pPr marL="0" indent="0">
              <a:buNone/>
            </a:pPr>
            <a:r>
              <a:rPr lang="nb-NO" sz="1400" dirty="0"/>
              <a:t>Sitater fra rapporten Klok på rus</a:t>
            </a:r>
          </a:p>
          <a:p>
            <a:pPr marL="0" indent="0">
              <a:buNone/>
            </a:pPr>
            <a:r>
              <a:rPr lang="nb-NO" sz="1100" dirty="0"/>
              <a:t>Det å ruse seg, handlet om å høre til i et miljø. Det eneste kriteriet er at du ruser deg. Dersom du ikke blir akseptert noe sted, vil du uansett bli akseptert i rusmiljøet. Der aksepterer de alle. </a:t>
            </a:r>
          </a:p>
          <a:p>
            <a:pPr marL="0" indent="0">
              <a:buNone/>
            </a:pPr>
            <a:endParaRPr lang="nb-NO" sz="1800" dirty="0"/>
          </a:p>
          <a:p>
            <a:pPr marL="0" indent="0">
              <a:buNone/>
            </a:pPr>
            <a:r>
              <a:rPr lang="nb-NO" sz="1100" dirty="0"/>
              <a:t>Det hjelper å få en forståelse av hvorfor ting har blitt som det har blitt. Det er en grunn til at vi har de problemene vi har. For at vi skal kunne løse dem, må man inn til roten av problemene. Sammen må vi finne en løsning for hvordan vi kan håndtere dem</a:t>
            </a:r>
            <a:endParaRPr lang="nb-NO" sz="1800" dirty="0"/>
          </a:p>
          <a:p>
            <a:endParaRPr lang="nb-NO" dirty="0"/>
          </a:p>
        </p:txBody>
      </p:sp>
    </p:spTree>
    <p:extLst>
      <p:ext uri="{BB962C8B-B14F-4D97-AF65-F5344CB8AC3E}">
        <p14:creationId xmlns:p14="http://schemas.microsoft.com/office/powerpoint/2010/main" val="275940723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776B19B318FC14E97B9E6DBF53BE93D" ma:contentTypeVersion="12" ma:contentTypeDescription="Opprett et nytt dokument." ma:contentTypeScope="" ma:versionID="c5ac523067e84334c1b2abb36a07a88f">
  <xsd:schema xmlns:xsd="http://www.w3.org/2001/XMLSchema" xmlns:xs="http://www.w3.org/2001/XMLSchema" xmlns:p="http://schemas.microsoft.com/office/2006/metadata/properties" xmlns:ns2="52320414-34bd-4c2f-ae2d-ff69ebc84ce6" xmlns:ns3="a3938e04-e355-4c1b-9115-c1625c31b11b" targetNamespace="http://schemas.microsoft.com/office/2006/metadata/properties" ma:root="true" ma:fieldsID="471c9bb67f93595d3d8a7645d3a3efa5" ns2:_="" ns3:_="">
    <xsd:import namespace="52320414-34bd-4c2f-ae2d-ff69ebc84ce6"/>
    <xsd:import namespace="a3938e04-e355-4c1b-9115-c1625c31b11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320414-34bd-4c2f-ae2d-ff69ebc84c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938e04-e355-4c1b-9115-c1625c31b11b"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5AEBA4-8C63-4F43-BE67-134BA297E088}"/>
</file>

<file path=customXml/itemProps2.xml><?xml version="1.0" encoding="utf-8"?>
<ds:datastoreItem xmlns:ds="http://schemas.openxmlformats.org/officeDocument/2006/customXml" ds:itemID="{FA1390D3-E4BA-4B2E-8E13-8524C5D2C089}"/>
</file>

<file path=customXml/itemProps3.xml><?xml version="1.0" encoding="utf-8"?>
<ds:datastoreItem xmlns:ds="http://schemas.openxmlformats.org/officeDocument/2006/customXml" ds:itemID="{6797877F-9268-4838-9DEE-5DF917A9CD36}"/>
</file>

<file path=docProps/app.xml><?xml version="1.0" encoding="utf-8"?>
<Properties xmlns="http://schemas.openxmlformats.org/officeDocument/2006/extended-properties" xmlns:vt="http://schemas.openxmlformats.org/officeDocument/2006/docPropsVTypes">
  <Template>blank</Template>
  <TotalTime>294</TotalTime>
  <Words>1279</Words>
  <Application>Microsoft Office PowerPoint</Application>
  <PresentationFormat>Skjermfremvisning (4:3)</PresentationFormat>
  <Paragraphs>54</Paragraphs>
  <Slides>8</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8</vt:i4>
      </vt:variant>
    </vt:vector>
  </HeadingPairs>
  <TitlesOfParts>
    <vt:vector size="11" baseType="lpstr">
      <vt:lpstr>Arial</vt:lpstr>
      <vt:lpstr>Calibri</vt:lpstr>
      <vt:lpstr>Office-tema</vt:lpstr>
      <vt:lpstr>Rusforebyggende arbeid </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Rusforebyggende arbeid </dc:title>
  <dc:creator>Lise Marit Øvrebø Håvemoen</dc:creator>
  <cp:lastModifiedBy>Lise Marit Øvrebø Håvemoen</cp:lastModifiedBy>
  <cp:revision>3</cp:revision>
  <cp:lastPrinted>2022-03-24T17:36:09Z</cp:lastPrinted>
  <dcterms:created xsi:type="dcterms:W3CDTF">2022-03-24T07:40:05Z</dcterms:created>
  <dcterms:modified xsi:type="dcterms:W3CDTF">2022-03-25T10:59:27Z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0x0101004776B19B318FC14E97B9E6DBF53BE93D</vt:lpwstr>
  </property>
</Properties>
</file>