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2022" y="17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80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29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91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55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1987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49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88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935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09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45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878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05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28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994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16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51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5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B2AD-0DAD-473B-8259-55EB4198EC69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2E7C-3AE9-4168-B45A-50EDF4909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184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Domstolstrukturen i Agder (tingrett)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9888824" cy="1776102"/>
          </a:xfrm>
        </p:spPr>
        <p:txBody>
          <a:bodyPr>
            <a:noAutofit/>
          </a:bodyPr>
          <a:lstStyle/>
          <a:p>
            <a:pPr algn="ctr"/>
            <a:r>
              <a:rPr lang="nb-NO" sz="3600" dirty="0" smtClean="0"/>
              <a:t>Regjeringens forslag om å «reversere» strukturreformen som ble gjennomført for ca. ett år siden.</a:t>
            </a:r>
          </a:p>
          <a:p>
            <a:pPr algn="ctr"/>
            <a:endParaRPr lang="nb-NO" sz="3600" dirty="0" smtClean="0"/>
          </a:p>
        </p:txBody>
      </p:sp>
      <p:pic>
        <p:nvPicPr>
          <p:cNvPr id="4" name="Bilde 3" descr="Riksvåpen – Slektshistoriewik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54" y="58866"/>
            <a:ext cx="1410256" cy="222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nå?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Regjeringen har i regjeringsplattformen og strukturforslag av 26.01.2022 gått inn for å reversere domstolstrukturen overalt i landet. De som får lov å beholde den nye strukturen er avhengig av at følgende parter er enige om det:</a:t>
            </a:r>
          </a:p>
          <a:p>
            <a:pPr lvl="1"/>
            <a:r>
              <a:rPr lang="nb-NO" dirty="0" smtClean="0"/>
              <a:t>Domstolleder</a:t>
            </a:r>
          </a:p>
          <a:p>
            <a:pPr lvl="1"/>
            <a:r>
              <a:rPr lang="nb-NO" dirty="0" smtClean="0"/>
              <a:t>De ansatte ved de tillitsvalgte</a:t>
            </a:r>
          </a:p>
          <a:p>
            <a:pPr lvl="1"/>
            <a:r>
              <a:rPr lang="nb-NO" dirty="0" smtClean="0"/>
              <a:t>Kommunene</a:t>
            </a:r>
          </a:p>
          <a:p>
            <a:r>
              <a:rPr lang="nb-NO" dirty="0" smtClean="0"/>
              <a:t>Varsko!! Her vil en passiv stemme telle som en stemme for reversering!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34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mener så domstolleder og de ansatte? Og de andre Agderkommunene?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Domstolleder: Behold dagens struktur. Vi har fått til mye, og kommer til å få til mer!</a:t>
            </a:r>
          </a:p>
          <a:p>
            <a:r>
              <a:rPr lang="nb-NO" dirty="0" smtClean="0"/>
              <a:t>De ansattes ønsker: </a:t>
            </a:r>
            <a:r>
              <a:rPr lang="nb-NO" dirty="0"/>
              <a:t>D</a:t>
            </a:r>
            <a:r>
              <a:rPr lang="nb-NO" dirty="0" smtClean="0"/>
              <a:t>et samme.</a:t>
            </a:r>
          </a:p>
          <a:p>
            <a:r>
              <a:rPr lang="nb-NO" dirty="0" smtClean="0"/>
              <a:t>Felles: Vi ønsker at rettskretser og rettssteder lovfestes i domstolloven. Det vil sikre at kun Stortinget kan bestemme om et rettssted skal legges ned. Se nærmere om dette i mitt høringssvar.</a:t>
            </a:r>
          </a:p>
          <a:p>
            <a:r>
              <a:rPr lang="nb-NO" dirty="0" smtClean="0"/>
              <a:t>Også Arendal og Farsund kommuner ønsker å beholde dagens struktur og lovfesting. Det er truffet enstemmig vedtak om dette i regionråd Agder øst. I Lister er det kun Hægebostad </a:t>
            </a:r>
            <a:r>
              <a:rPr lang="nb-NO" dirty="0" smtClean="0"/>
              <a:t>(SP) som </a:t>
            </a:r>
            <a:r>
              <a:rPr lang="nb-NO" dirty="0" smtClean="0"/>
              <a:t>ikke har konkludert </a:t>
            </a:r>
            <a:r>
              <a:rPr lang="nb-NO" dirty="0" smtClean="0"/>
              <a:t>tilsvarende.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6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Så var det deres tur </a:t>
            </a:r>
            <a:r>
              <a:rPr lang="nb-NO" dirty="0" smtClean="0">
                <a:sym typeface="Wingdings" panose="05000000000000000000" pitchFamily="2" charset="2"/>
              </a:rPr>
              <a:t> </a:t>
            </a:r>
            <a:r>
              <a:rPr lang="nb-NO" dirty="0" smtClean="0"/>
              <a:t>Mitt forslag til vedtak i regionrådet her er: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Om dere alle </a:t>
            </a:r>
            <a:r>
              <a:rPr lang="nb-NO" dirty="0" smtClean="0"/>
              <a:t>(kommunene) er </a:t>
            </a:r>
            <a:r>
              <a:rPr lang="nb-NO" dirty="0" smtClean="0"/>
              <a:t>enige, kan regionrådet på vegne av sine kommuner inngi felles høringssvar - som jeg håper blir:</a:t>
            </a:r>
          </a:p>
        </p:txBody>
      </p:sp>
    </p:spTree>
    <p:extLst>
      <p:ext uri="{BB962C8B-B14F-4D97-AF65-F5344CB8AC3E}">
        <p14:creationId xmlns:p14="http://schemas.microsoft.com/office/powerpoint/2010/main" val="10036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………………….: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Dagens struktur ved Agder tingrett opprettholdes.</a:t>
            </a:r>
          </a:p>
          <a:p>
            <a:r>
              <a:rPr lang="nb-NO" sz="3600" dirty="0"/>
              <a:t>Strukturen ønskes sikret ved å lovfeste dagens rettskretser og rettssteder.</a:t>
            </a:r>
          </a:p>
          <a:p>
            <a:endParaRPr lang="nb-NO" sz="3600" dirty="0"/>
          </a:p>
          <a:p>
            <a:pPr marL="0" indent="0">
              <a:buNone/>
            </a:pPr>
            <a:r>
              <a:rPr lang="nb-NO" sz="3600" dirty="0" smtClean="0"/>
              <a:t>			TAKK </a:t>
            </a:r>
            <a:r>
              <a:rPr lang="nb-NO" sz="3600" dirty="0" smtClean="0">
                <a:sym typeface="Wingdings" panose="05000000000000000000" pitchFamily="2" charset="2"/>
              </a:rPr>
              <a:t></a:t>
            </a:r>
            <a:endParaRPr lang="nb-NO" sz="36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5468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Introduksjon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Robert Versland – domstolleder Agder tingrett</a:t>
            </a:r>
          </a:p>
          <a:p>
            <a:r>
              <a:rPr lang="nb-NO" dirty="0" smtClean="0"/>
              <a:t>Arve Konstali – jordskifterettsleder Agder jordskifterett</a:t>
            </a:r>
          </a:p>
          <a:p>
            <a:endParaRPr lang="nb-NO" dirty="0"/>
          </a:p>
          <a:p>
            <a:r>
              <a:rPr lang="nb-NO" dirty="0" smtClean="0"/>
              <a:t>Innsendt materiale fra meg til regionrådet:</a:t>
            </a:r>
          </a:p>
          <a:p>
            <a:pPr lvl="1"/>
            <a:r>
              <a:rPr lang="nb-NO" dirty="0" smtClean="0"/>
              <a:t>Mitt brev til </a:t>
            </a:r>
            <a:r>
              <a:rPr lang="nb-NO" dirty="0" smtClean="0"/>
              <a:t>kommunene </a:t>
            </a:r>
            <a:r>
              <a:rPr lang="nb-NO" dirty="0" smtClean="0"/>
              <a:t>av 06.12.2021</a:t>
            </a:r>
          </a:p>
          <a:p>
            <a:pPr lvl="1"/>
            <a:r>
              <a:rPr lang="nb-NO" dirty="0" smtClean="0"/>
              <a:t>Mitt høringssvar av 18.03.2022</a:t>
            </a:r>
          </a:p>
          <a:p>
            <a:pPr lvl="1"/>
            <a:endParaRPr lang="nb-NO" dirty="0"/>
          </a:p>
          <a:p>
            <a:r>
              <a:rPr lang="nb-NO" dirty="0" smtClean="0"/>
              <a:t>Min gjennomgang her er svært </a:t>
            </a:r>
            <a:r>
              <a:rPr lang="nb-NO" dirty="0" smtClean="0"/>
              <a:t>komprimert og tilpasset. </a:t>
            </a:r>
            <a:r>
              <a:rPr lang="nb-NO" dirty="0" smtClean="0"/>
              <a:t>Mer informasjon er å finne i innsendt materiale.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7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61" cy="1816978"/>
          </a:xfrm>
        </p:spPr>
        <p:txBody>
          <a:bodyPr>
            <a:normAutofit fontScale="90000"/>
          </a:bodyPr>
          <a:lstStyle/>
          <a:p>
            <a:r>
              <a:rPr lang="nb-NO" dirty="0"/>
              <a:t>S</a:t>
            </a:r>
            <a:r>
              <a:rPr lang="nb-NO" dirty="0" smtClean="0"/>
              <a:t>trukturendring som fant sted for snart ett år siden (april 2021). Før - tre tingretter i Agder: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 Arendal	</a:t>
            </a:r>
            <a:r>
              <a:rPr lang="nb-NO" dirty="0" smtClean="0"/>
              <a:t>(20)</a:t>
            </a:r>
            <a:r>
              <a:rPr lang="nb-NO" dirty="0" smtClean="0"/>
              <a:t>	</a:t>
            </a:r>
            <a:r>
              <a:rPr lang="nb-NO" dirty="0"/>
              <a:t>	</a:t>
            </a:r>
            <a:r>
              <a:rPr lang="nb-NO" dirty="0" smtClean="0"/>
              <a:t>Kristiansand (42)</a:t>
            </a:r>
            <a:r>
              <a:rPr lang="nb-NO" dirty="0"/>
              <a:t>	</a:t>
            </a:r>
            <a:r>
              <a:rPr lang="nb-NO" dirty="0" smtClean="0"/>
              <a:t>Farsund (8)</a:t>
            </a:r>
            <a:endParaRPr lang="nb-NO" dirty="0"/>
          </a:p>
        </p:txBody>
      </p:sp>
      <p:pic>
        <p:nvPicPr>
          <p:cNvPr id="13" name="Plassholder for innhold 12" descr="Aust-Agder tingrett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8" y="2778486"/>
            <a:ext cx="3490180" cy="2415746"/>
          </a:xfrm>
        </p:spPr>
      </p:pic>
      <p:pic>
        <p:nvPicPr>
          <p:cNvPr id="14" name="Bilde 13" descr="Kristiansand tingrett –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17" y="2778486"/>
            <a:ext cx="3337012" cy="241574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46" y="2778486"/>
            <a:ext cx="3220994" cy="24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0321" y="626076"/>
            <a:ext cx="9613861" cy="201003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Nå – 	én tingrett med tre fullbemannede og 	likeverdige </a:t>
            </a:r>
            <a:r>
              <a:rPr lang="nb-NO" dirty="0" smtClean="0"/>
              <a:t>rettssteder: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   Arendal	</a:t>
            </a:r>
            <a:r>
              <a:rPr lang="nb-NO" dirty="0" smtClean="0"/>
              <a:t>(20)</a:t>
            </a:r>
            <a:r>
              <a:rPr lang="nb-NO" dirty="0" smtClean="0"/>
              <a:t>		</a:t>
            </a:r>
            <a:r>
              <a:rPr lang="nb-NO" dirty="0" smtClean="0"/>
              <a:t>Kristiansand (42)</a:t>
            </a:r>
            <a:r>
              <a:rPr lang="nb-NO" dirty="0"/>
              <a:t> </a:t>
            </a:r>
            <a:r>
              <a:rPr lang="nb-NO" dirty="0" smtClean="0"/>
              <a:t>  </a:t>
            </a:r>
            <a:r>
              <a:rPr lang="nb-NO" dirty="0" smtClean="0"/>
              <a:t>Farsund (8)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29" y="2802502"/>
            <a:ext cx="3487214" cy="242032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415" y="2802502"/>
            <a:ext cx="3334801" cy="242032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788" y="2802502"/>
            <a:ext cx="321896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Slik kunne det ha blitt - Domstolkommisjonens forslag:   	</a:t>
            </a:r>
            <a:r>
              <a:rPr lang="nb-NO" sz="2400" dirty="0" smtClean="0"/>
              <a:t>Hovedkontor Kristiansand med avdeling i Arendal som 			senere kunne </a:t>
            </a:r>
            <a:r>
              <a:rPr lang="nb-NO" sz="2400" dirty="0"/>
              <a:t>n</a:t>
            </a:r>
            <a:r>
              <a:rPr lang="nb-NO" sz="2400" dirty="0" smtClean="0"/>
              <a:t>edlegges administrativt.</a:t>
            </a:r>
            <a:endParaRPr lang="nb-NO" sz="24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9310" y="5159759"/>
            <a:ext cx="1824397" cy="126623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858" y="2100649"/>
            <a:ext cx="3637541" cy="27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betyr strukturendringer – hva skjedde?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3200" dirty="0"/>
              <a:t>O</a:t>
            </a:r>
            <a:r>
              <a:rPr lang="nb-NO" sz="3200" dirty="0" smtClean="0"/>
              <a:t>rganisatorisk strukturendring, fra tre tingretter til en:</a:t>
            </a:r>
          </a:p>
          <a:p>
            <a:pPr lvl="2"/>
            <a:r>
              <a:rPr lang="nb-NO" sz="3900" dirty="0" smtClean="0"/>
              <a:t>Nå er den dømmende virksomheten i Agder under én ledelse.</a:t>
            </a:r>
          </a:p>
          <a:p>
            <a:pPr lvl="2"/>
            <a:r>
              <a:rPr lang="nb-NO" sz="3900" dirty="0" smtClean="0"/>
              <a:t>Færre ledere – fra 6 lederstillinger til 4.</a:t>
            </a:r>
          </a:p>
          <a:p>
            <a:pPr lvl="2"/>
            <a:r>
              <a:rPr lang="nb-NO" sz="3900" dirty="0" smtClean="0"/>
              <a:t>Samme nærhet til brukerne som tidligere.</a:t>
            </a:r>
          </a:p>
          <a:p>
            <a:pPr lvl="2"/>
            <a:r>
              <a:rPr lang="nb-NO" sz="3900" dirty="0" smtClean="0"/>
              <a:t>Ingen av de ansatte sagt opp eller flyttet på.</a:t>
            </a:r>
          </a:p>
          <a:p>
            <a:pPr lvl="2"/>
            <a:r>
              <a:rPr lang="nb-NO" sz="3900" dirty="0" smtClean="0"/>
              <a:t>Fleksibel ressursutnyttelse i en og samme domstol.</a:t>
            </a:r>
          </a:p>
          <a:p>
            <a:pPr lvl="2"/>
            <a:endParaRPr lang="nb-NO" dirty="0" smtClean="0"/>
          </a:p>
          <a:p>
            <a:pPr marL="914400" lvl="2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50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Målsettingene ved strukturendringen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Sterkere </a:t>
            </a:r>
            <a:r>
              <a:rPr lang="nb-NO" dirty="0"/>
              <a:t>fagmiljøer, med økt evne til å holde domstolen faglig oppdatert i et komplekst og delvis internasjonalt rettskildebilde.</a:t>
            </a:r>
          </a:p>
          <a:p>
            <a:r>
              <a:rPr lang="nb-NO" dirty="0" smtClean="0"/>
              <a:t>Særlig </a:t>
            </a:r>
            <a:r>
              <a:rPr lang="nb-NO" dirty="0"/>
              <a:t>faglig fokus på barnesakene (foreldretvister og barnevern), jf. Særdomstolsutvalgets utredning </a:t>
            </a:r>
            <a:r>
              <a:rPr lang="nb-NO" dirty="0" smtClean="0"/>
              <a:t>NOU2017:18 + EMD dommene.</a:t>
            </a:r>
            <a:endParaRPr lang="nb-NO" dirty="0"/>
          </a:p>
          <a:p>
            <a:r>
              <a:rPr lang="nb-NO" dirty="0" smtClean="0"/>
              <a:t>Bedre </a:t>
            </a:r>
            <a:r>
              <a:rPr lang="nb-NO" dirty="0"/>
              <a:t>samlet ressursutnyttelse på tvers av </a:t>
            </a:r>
            <a:r>
              <a:rPr lang="nb-NO" dirty="0" smtClean="0"/>
              <a:t>rettssteder, jf. Riksrevisjonens rapport av 22.10.2019.</a:t>
            </a:r>
            <a:endParaRPr lang="nb-NO" dirty="0"/>
          </a:p>
          <a:p>
            <a:r>
              <a:rPr lang="nb-NO" dirty="0" smtClean="0"/>
              <a:t>Redusert </a:t>
            </a:r>
            <a:r>
              <a:rPr lang="nb-NO" dirty="0"/>
              <a:t>sårbarhet mht. habilitet, sykdom eller periodevis store saksmengder.</a:t>
            </a:r>
          </a:p>
          <a:p>
            <a:r>
              <a:rPr lang="nb-NO" dirty="0" smtClean="0"/>
              <a:t>Økt </a:t>
            </a:r>
            <a:r>
              <a:rPr lang="nb-NO" dirty="0"/>
              <a:t>evne til å overholde frister i fristsaker og prioriterte saker.</a:t>
            </a:r>
          </a:p>
        </p:txBody>
      </p:sp>
    </p:spTree>
    <p:extLst>
      <p:ext uri="{BB962C8B-B14F-4D97-AF65-F5344CB8AC3E}">
        <p14:creationId xmlns:p14="http://schemas.microsoft.com/office/powerpoint/2010/main" val="32661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har vi fått til så langt?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39213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Ressursutnyttelse:</a:t>
            </a:r>
          </a:p>
          <a:p>
            <a:pPr lvl="1"/>
            <a:r>
              <a:rPr lang="nb-NO" u="sng" dirty="0" smtClean="0"/>
              <a:t>Unngåelse av utsettelser</a:t>
            </a:r>
            <a:r>
              <a:rPr lang="nb-NO" dirty="0" smtClean="0"/>
              <a:t> grunnet dommers sykdom. I flere tilfeller har dette vært avverget ved å hente inn dommer fra annet rettssted. Dette gjelder også saker som omhandler barn.</a:t>
            </a:r>
          </a:p>
          <a:p>
            <a:pPr lvl="1"/>
            <a:r>
              <a:rPr lang="nb-NO" u="sng" dirty="0" smtClean="0"/>
              <a:t>Frister overholdes</a:t>
            </a:r>
            <a:r>
              <a:rPr lang="nb-NO" dirty="0" smtClean="0"/>
              <a:t> tilnærmet uten unntak i straffesaker som gjelder mindreårige tiltalte og tiltalte som er varetektsfengslet, jf. straffeprosessloven § 275 annet ledd.</a:t>
            </a:r>
          </a:p>
          <a:p>
            <a:pPr lvl="1"/>
            <a:r>
              <a:rPr lang="nb-NO" u="sng" dirty="0" smtClean="0"/>
              <a:t>Prioriterte saker</a:t>
            </a:r>
            <a:r>
              <a:rPr lang="nb-NO" dirty="0" smtClean="0"/>
              <a:t> har </a:t>
            </a:r>
            <a:r>
              <a:rPr lang="nb-NO" dirty="0" smtClean="0"/>
              <a:t>f.eks. blitt </a:t>
            </a:r>
            <a:r>
              <a:rPr lang="nb-NO" dirty="0" smtClean="0"/>
              <a:t>håndtert raskere ved å benytte dommer fra annet rettssted.</a:t>
            </a:r>
          </a:p>
          <a:p>
            <a:pPr lvl="1"/>
            <a:r>
              <a:rPr lang="nb-NO" u="sng" dirty="0" smtClean="0"/>
              <a:t>Habilitetsutfordringer er blitt unngått</a:t>
            </a:r>
            <a:r>
              <a:rPr lang="nb-NO" dirty="0" smtClean="0"/>
              <a:t> ved bytte av rettssted eller ved å bytte til dommer fra annet rettssted.</a:t>
            </a:r>
          </a:p>
          <a:p>
            <a:pPr lvl="1"/>
            <a:r>
              <a:rPr lang="nb-NO" u="sng" dirty="0" smtClean="0"/>
              <a:t>Saksbehandlere har avlastet hverandre</a:t>
            </a:r>
            <a:r>
              <a:rPr lang="nb-NO" dirty="0" smtClean="0"/>
              <a:t> digitalt på tvers av rettssteder ved </a:t>
            </a:r>
            <a:r>
              <a:rPr lang="nb-NO" dirty="0" smtClean="0"/>
              <a:t>periodevis sykdom </a:t>
            </a:r>
            <a:r>
              <a:rPr lang="nb-NO" dirty="0" smtClean="0"/>
              <a:t>og høy belastning.</a:t>
            </a:r>
          </a:p>
          <a:p>
            <a:pPr lvl="1"/>
            <a:r>
              <a:rPr lang="nb-NO" u="sng" dirty="0" smtClean="0"/>
              <a:t>Periodevise </a:t>
            </a:r>
            <a:r>
              <a:rPr lang="nb-NO" u="sng" dirty="0"/>
              <a:t>belastningsforskjeller </a:t>
            </a:r>
            <a:r>
              <a:rPr lang="nb-NO" u="sng" dirty="0" smtClean="0"/>
              <a:t>blant dommere er </a:t>
            </a:r>
            <a:r>
              <a:rPr lang="nb-NO" u="sng" dirty="0"/>
              <a:t>blitt utjevnet</a:t>
            </a:r>
            <a:r>
              <a:rPr lang="nb-NO" dirty="0"/>
              <a:t> ved ressursutnyttelse på tvers av rettssteder</a:t>
            </a:r>
            <a:r>
              <a:rPr lang="nb-NO" dirty="0" smtClean="0"/>
              <a:t>.</a:t>
            </a:r>
          </a:p>
          <a:p>
            <a:pPr lvl="1"/>
            <a:r>
              <a:rPr lang="nb-NO" u="sng" dirty="0" smtClean="0"/>
              <a:t>Raskere saksavvikling</a:t>
            </a:r>
            <a:r>
              <a:rPr lang="nb-NO" dirty="0" smtClean="0"/>
              <a:t>.</a:t>
            </a:r>
            <a:endParaRPr lang="nb-NO" dirty="0"/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33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Og…….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0321" y="2026508"/>
            <a:ext cx="9613861" cy="3909681"/>
          </a:xfrm>
        </p:spPr>
        <p:txBody>
          <a:bodyPr>
            <a:noAutofit/>
          </a:bodyPr>
          <a:lstStyle/>
          <a:p>
            <a:r>
              <a:rPr lang="nb-NO" sz="1400" dirty="0" smtClean="0"/>
              <a:t>Sterkere fagmiljøer:</a:t>
            </a:r>
          </a:p>
          <a:p>
            <a:pPr lvl="1"/>
            <a:r>
              <a:rPr lang="nb-NO" sz="1400" dirty="0" smtClean="0"/>
              <a:t>13 faggrupper i Agder tingrett. Faglig utvikling og oppdatering som øker rettssikkerheten.</a:t>
            </a:r>
          </a:p>
          <a:p>
            <a:pPr lvl="1"/>
            <a:r>
              <a:rPr lang="nb-NO" sz="1400" dirty="0" smtClean="0"/>
              <a:t>Lettere nå med flere «hoder».</a:t>
            </a:r>
          </a:p>
          <a:p>
            <a:pPr lvl="1"/>
            <a:r>
              <a:rPr lang="nb-NO" sz="1400" dirty="0" smtClean="0"/>
              <a:t>Våre faggrupper:</a:t>
            </a:r>
          </a:p>
          <a:p>
            <a:pPr lvl="2"/>
            <a:r>
              <a:rPr lang="nb-NO" sz="1400" dirty="0"/>
              <a:t>1.	Faggruppe for strafferett og straffeprosess</a:t>
            </a:r>
          </a:p>
          <a:p>
            <a:pPr lvl="2"/>
            <a:r>
              <a:rPr lang="nb-NO" sz="1400" dirty="0"/>
              <a:t>2.	Faggruppe for sivilprosess</a:t>
            </a:r>
          </a:p>
          <a:p>
            <a:pPr lvl="2"/>
            <a:r>
              <a:rPr lang="nb-NO" sz="1400" dirty="0"/>
              <a:t>3.	Faggruppe for tvangsfullbyrdelse</a:t>
            </a:r>
          </a:p>
          <a:p>
            <a:pPr lvl="2"/>
            <a:r>
              <a:rPr lang="nb-NO" sz="1400" dirty="0"/>
              <a:t>4.	Faggruppe for EU/EØS/Menneskerettigheter</a:t>
            </a:r>
          </a:p>
          <a:p>
            <a:pPr lvl="2"/>
            <a:r>
              <a:rPr lang="nb-NO" sz="1400" dirty="0"/>
              <a:t>5.	Faggruppe for rettsmekling</a:t>
            </a:r>
          </a:p>
          <a:p>
            <a:pPr lvl="2"/>
            <a:r>
              <a:rPr lang="nb-NO" sz="1400" dirty="0"/>
              <a:t>6.	Faggruppe for barn (barnelov, barnevern og barn i straffesaker)</a:t>
            </a:r>
          </a:p>
          <a:p>
            <a:pPr lvl="2"/>
            <a:r>
              <a:rPr lang="nb-NO" sz="1400" dirty="0"/>
              <a:t>7.	Faggruppe for narkotikaprogram med domstolskontroll</a:t>
            </a:r>
          </a:p>
          <a:p>
            <a:pPr lvl="2"/>
            <a:r>
              <a:rPr lang="nb-NO" sz="1400" dirty="0"/>
              <a:t>8.	Faggruppe for skjønn</a:t>
            </a:r>
          </a:p>
          <a:p>
            <a:pPr lvl="2"/>
            <a:r>
              <a:rPr lang="nb-NO" sz="1400" dirty="0"/>
              <a:t>9.	Faggruppe for næringslivssaker</a:t>
            </a:r>
          </a:p>
          <a:p>
            <a:pPr lvl="2"/>
            <a:r>
              <a:rPr lang="nb-NO" sz="1400" dirty="0"/>
              <a:t>10.	Faggruppe for gjeld, dødsboskifte og felleseieskifte</a:t>
            </a:r>
          </a:p>
          <a:p>
            <a:pPr lvl="2"/>
            <a:r>
              <a:rPr lang="nb-NO" sz="1400" dirty="0"/>
              <a:t>11.	Faggruppe for konkurs</a:t>
            </a:r>
          </a:p>
          <a:p>
            <a:pPr lvl="2"/>
            <a:r>
              <a:rPr lang="nb-NO" sz="1400" dirty="0"/>
              <a:t>12.	Faggruppe for GDPR og offentlighet</a:t>
            </a:r>
          </a:p>
          <a:p>
            <a:pPr lvl="2"/>
            <a:r>
              <a:rPr lang="nb-NO" sz="1400" dirty="0"/>
              <a:t>13.	Faggruppe for notarial</a:t>
            </a:r>
          </a:p>
          <a:p>
            <a:pPr lvl="2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3172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76B19B318FC14E97B9E6DBF53BE93D" ma:contentTypeVersion="12" ma:contentTypeDescription="Opprett et nytt dokument." ma:contentTypeScope="" ma:versionID="c5ac523067e84334c1b2abb36a07a88f">
  <xsd:schema xmlns:xsd="http://www.w3.org/2001/XMLSchema" xmlns:xs="http://www.w3.org/2001/XMLSchema" xmlns:p="http://schemas.microsoft.com/office/2006/metadata/properties" xmlns:ns2="52320414-34bd-4c2f-ae2d-ff69ebc84ce6" xmlns:ns3="a3938e04-e355-4c1b-9115-c1625c31b11b" targetNamespace="http://schemas.microsoft.com/office/2006/metadata/properties" ma:root="true" ma:fieldsID="471c9bb67f93595d3d8a7645d3a3efa5" ns2:_="" ns3:_="">
    <xsd:import namespace="52320414-34bd-4c2f-ae2d-ff69ebc84ce6"/>
    <xsd:import namespace="a3938e04-e355-4c1b-9115-c1625c31b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20414-34bd-4c2f-ae2d-ff69ebc8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38e04-e355-4c1b-9115-c1625c31b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3D4B8A-E1C5-4309-B0C7-533B27693DF3}"/>
</file>

<file path=customXml/itemProps2.xml><?xml version="1.0" encoding="utf-8"?>
<ds:datastoreItem xmlns:ds="http://schemas.openxmlformats.org/officeDocument/2006/customXml" ds:itemID="{B591CD8F-5200-44E8-A1C5-441DC1A18AA0}"/>
</file>

<file path=customXml/itemProps3.xml><?xml version="1.0" encoding="utf-8"?>
<ds:datastoreItem xmlns:ds="http://schemas.openxmlformats.org/officeDocument/2006/customXml" ds:itemID="{0DB9CD5B-1638-4151-B282-7C63A2949014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587</TotalTime>
  <Words>812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</vt:lpstr>
      <vt:lpstr>Berlin</vt:lpstr>
      <vt:lpstr>Domstolstrukturen i Agder (tingrett)</vt:lpstr>
      <vt:lpstr>Introduksjon</vt:lpstr>
      <vt:lpstr>Strukturendring som fant sted for snart ett år siden (april 2021). Før - tre tingretter i Agder:     Arendal (20)  Kristiansand (42) Farsund (8)</vt:lpstr>
      <vt:lpstr>  Nå –  én tingrett med tre fullbemannede og  likeverdige rettssteder:     Arendal (20)  Kristiansand (42)   Farsund (8) </vt:lpstr>
      <vt:lpstr>Slik kunne det ha blitt - Domstolkommisjonens forslag:    Hovedkontor Kristiansand med avdeling i Arendal som    senere kunne nedlegges administrativt.</vt:lpstr>
      <vt:lpstr>Hva betyr strukturendringer – hva skjedde?</vt:lpstr>
      <vt:lpstr>Målsettingene ved strukturendringen</vt:lpstr>
      <vt:lpstr>Hva har vi fått til så langt?</vt:lpstr>
      <vt:lpstr>Og…….</vt:lpstr>
      <vt:lpstr>Hva nå?</vt:lpstr>
      <vt:lpstr>Hva mener så domstolleder og de ansatte? Og de andre Agderkommunene?</vt:lpstr>
      <vt:lpstr>Så var det deres tur  Mitt forslag til vedtak i regionrådet her er:</vt:lpstr>
      <vt:lpstr>………………….:</vt:lpstr>
    </vt:vector>
  </TitlesOfParts>
  <Company>Domstoladministrasjonen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Domstolstrukturen i Agder</dc:title>
  <dc:creator>Versland, Robert</dc:creator>
  <cp:lastModifiedBy>Versland, Robert</cp:lastModifiedBy>
  <cp:revision>31</cp:revision>
  <dcterms:created xsi:type="dcterms:W3CDTF">2022-03-24T08:28:24Z</dcterms:created>
  <dcterms:modified xsi:type="dcterms:W3CDTF">2022-03-25T14:57:09Z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0x0101004776B19B318FC14E97B9E6DBF53BE93D</vt:lpwstr>
  </property>
</Properties>
</file>