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70" r:id="rId6"/>
    <p:sldId id="1073" r:id="rId7"/>
    <p:sldId id="1631" r:id="rId8"/>
    <p:sldId id="1632" r:id="rId9"/>
    <p:sldId id="364" r:id="rId10"/>
    <p:sldId id="1638" r:id="rId11"/>
    <p:sldId id="32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5" autoAdjust="0"/>
    <p:restoredTop sz="93750"/>
  </p:normalViewPr>
  <p:slideViewPr>
    <p:cSldViewPr snapToGrid="0">
      <p:cViewPr varScale="1">
        <p:scale>
          <a:sx n="117" d="100"/>
          <a:sy n="117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4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F01F8-F33F-41FF-A777-8DEEC772BC48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227519-EF89-43DE-A407-D980BF411FCE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nb-NO" sz="1800" dirty="0"/>
            <a:t>Kartlagt kommunens investeringsplaner  - ny byggeprosjekter og større rehabiliteringsprosjekter</a:t>
          </a:r>
          <a:endParaRPr lang="en-US" sz="1800" dirty="0"/>
        </a:p>
      </dgm:t>
    </dgm:pt>
    <dgm:pt modelId="{B52E4184-CE87-45FF-94A9-70FC5E0BD106}" type="parTrans" cxnId="{A264BF86-230A-400F-AB10-E291944237D1}">
      <dgm:prSet/>
      <dgm:spPr/>
      <dgm:t>
        <a:bodyPr/>
        <a:lstStyle/>
        <a:p>
          <a:endParaRPr lang="en-US"/>
        </a:p>
      </dgm:t>
    </dgm:pt>
    <dgm:pt modelId="{3B86E27B-7480-4982-BBA5-F04AFA9712C4}" type="sibTrans" cxnId="{A264BF86-230A-400F-AB10-E291944237D1}">
      <dgm:prSet/>
      <dgm:spPr/>
      <dgm:t>
        <a:bodyPr/>
        <a:lstStyle/>
        <a:p>
          <a:endParaRPr lang="en-US"/>
        </a:p>
      </dgm:t>
    </dgm:pt>
    <dgm:pt modelId="{11AC181F-96B1-4D12-B97D-125943CEEFC0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nb-NO" sz="1800" dirty="0"/>
            <a:t>Kartlagt fokus kommunen har på tre som et bærekraftig byggemateriale i kommune- eller reguleringsplaner</a:t>
          </a:r>
          <a:endParaRPr lang="en-US" sz="1800" dirty="0"/>
        </a:p>
      </dgm:t>
    </dgm:pt>
    <dgm:pt modelId="{239CCB98-BD5A-493B-AAD9-D8DB1E72308C}" type="parTrans" cxnId="{953CF5B3-C823-41AE-AD76-D6D177C48F03}">
      <dgm:prSet/>
      <dgm:spPr/>
      <dgm:t>
        <a:bodyPr/>
        <a:lstStyle/>
        <a:p>
          <a:endParaRPr lang="en-US"/>
        </a:p>
      </dgm:t>
    </dgm:pt>
    <dgm:pt modelId="{FD803821-F6E7-4E42-9D82-91EEE8381F49}" type="sibTrans" cxnId="{953CF5B3-C823-41AE-AD76-D6D177C48F03}">
      <dgm:prSet/>
      <dgm:spPr/>
      <dgm:t>
        <a:bodyPr/>
        <a:lstStyle/>
        <a:p>
          <a:endParaRPr lang="en-US"/>
        </a:p>
      </dgm:t>
    </dgm:pt>
    <dgm:pt modelId="{BF8608E2-EA12-4F9F-A09B-FC6C5A106FCC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nb-NO" sz="1800" dirty="0"/>
            <a:t>Økt motivasjon og kunnskap i kommunene, både politisk og administrativt, om hvorfor og hvordan bygge klimavennlig med tre</a:t>
          </a:r>
          <a:endParaRPr lang="en-US" sz="1800" dirty="0"/>
        </a:p>
      </dgm:t>
    </dgm:pt>
    <dgm:pt modelId="{A8DB57BF-619E-4D18-BD51-F63593C6D24A}" type="parTrans" cxnId="{F120D6E7-057D-43E9-B82C-C19C8E58E6AB}">
      <dgm:prSet/>
      <dgm:spPr/>
      <dgm:t>
        <a:bodyPr/>
        <a:lstStyle/>
        <a:p>
          <a:endParaRPr lang="en-US"/>
        </a:p>
      </dgm:t>
    </dgm:pt>
    <dgm:pt modelId="{4188509B-4783-464B-B974-73E81A6C1691}" type="sibTrans" cxnId="{F120D6E7-057D-43E9-B82C-C19C8E58E6AB}">
      <dgm:prSet/>
      <dgm:spPr/>
      <dgm:t>
        <a:bodyPr/>
        <a:lstStyle/>
        <a:p>
          <a:endParaRPr lang="en-US"/>
        </a:p>
      </dgm:t>
    </dgm:pt>
    <dgm:pt modelId="{7805573E-0676-435B-8DFA-E149A594ABFF}">
      <dgm:prSet custT="1"/>
      <dgm:sp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nb-NO" sz="1800" dirty="0"/>
            <a:t>Økt bevissthet, både politisk og administrativt i kommunene, om mulighetsrommet  for klimavennlige anskaffelser, og hvordan bidra til regional verdiskaping ved økt bruk av tre</a:t>
          </a:r>
          <a:endParaRPr lang="en-US" sz="1800" dirty="0"/>
        </a:p>
      </dgm:t>
    </dgm:pt>
    <dgm:pt modelId="{DC859F81-5AD7-4FAC-A94D-C4247ADC5B49}" type="parTrans" cxnId="{3C81997A-A956-4E77-A0CF-2EC8A3B51F83}">
      <dgm:prSet/>
      <dgm:spPr/>
      <dgm:t>
        <a:bodyPr/>
        <a:lstStyle/>
        <a:p>
          <a:endParaRPr lang="en-US"/>
        </a:p>
      </dgm:t>
    </dgm:pt>
    <dgm:pt modelId="{EF9709C8-A832-4A90-9348-A2A88BDAF4FF}" type="sibTrans" cxnId="{3C81997A-A956-4E77-A0CF-2EC8A3B51F83}">
      <dgm:prSet/>
      <dgm:spPr/>
      <dgm:t>
        <a:bodyPr/>
        <a:lstStyle/>
        <a:p>
          <a:endParaRPr lang="en-US"/>
        </a:p>
      </dgm:t>
    </dgm:pt>
    <dgm:pt modelId="{B8D2CD0B-3675-0847-96B1-F5AE1B3BCBE4}" type="pres">
      <dgm:prSet presAssocID="{631F01F8-F33F-41FF-A777-8DEEC772BC48}" presName="linear" presStyleCnt="0">
        <dgm:presLayoutVars>
          <dgm:animLvl val="lvl"/>
          <dgm:resizeHandles val="exact"/>
        </dgm:presLayoutVars>
      </dgm:prSet>
      <dgm:spPr/>
    </dgm:pt>
    <dgm:pt modelId="{DE5A0339-2F12-4149-B3B1-EE842C459E0A}" type="pres">
      <dgm:prSet presAssocID="{B6227519-EF89-43DE-A407-D980BF411FCE}" presName="parentText" presStyleLbl="node1" presStyleIdx="0" presStyleCnt="4" custLinFactY="-52983" custLinFactNeighborX="-5431" custLinFactNeighborY="-100000">
        <dgm:presLayoutVars>
          <dgm:chMax val="0"/>
          <dgm:bulletEnabled val="1"/>
        </dgm:presLayoutVars>
      </dgm:prSet>
      <dgm:spPr/>
    </dgm:pt>
    <dgm:pt modelId="{D8FF0373-3925-1043-8C4F-7A9AB5A46432}" type="pres">
      <dgm:prSet presAssocID="{3B86E27B-7480-4982-BBA5-F04AFA9712C4}" presName="spacer" presStyleCnt="0"/>
      <dgm:spPr/>
    </dgm:pt>
    <dgm:pt modelId="{4346C06C-A923-4141-902F-5FC4E42302DD}" type="pres">
      <dgm:prSet presAssocID="{11AC181F-96B1-4D12-B97D-125943CEEF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B582D9-E375-B144-BC52-22A1B2B92130}" type="pres">
      <dgm:prSet presAssocID="{FD803821-F6E7-4E42-9D82-91EEE8381F49}" presName="spacer" presStyleCnt="0"/>
      <dgm:spPr/>
    </dgm:pt>
    <dgm:pt modelId="{8F86A345-1EF2-D64B-97B6-D95D08359B39}" type="pres">
      <dgm:prSet presAssocID="{BF8608E2-EA12-4F9F-A09B-FC6C5A106F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CAFBB7-0B83-DE4E-9748-F9605B48BCC8}" type="pres">
      <dgm:prSet presAssocID="{4188509B-4783-464B-B974-73E81A6C1691}" presName="spacer" presStyleCnt="0"/>
      <dgm:spPr/>
    </dgm:pt>
    <dgm:pt modelId="{4732A579-E8C3-014A-915C-AD41D6B602D1}" type="pres">
      <dgm:prSet presAssocID="{7805573E-0676-435B-8DFA-E149A594AB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728B0C-3758-494C-B6F4-D724B0457B23}" type="presOf" srcId="{11AC181F-96B1-4D12-B97D-125943CEEFC0}" destId="{4346C06C-A923-4141-902F-5FC4E42302DD}" srcOrd="0" destOrd="0" presId="urn:microsoft.com/office/officeart/2005/8/layout/vList2"/>
    <dgm:cxn modelId="{F504E672-A92C-734B-BB16-F9E07819786C}" type="presOf" srcId="{7805573E-0676-435B-8DFA-E149A594ABFF}" destId="{4732A579-E8C3-014A-915C-AD41D6B602D1}" srcOrd="0" destOrd="0" presId="urn:microsoft.com/office/officeart/2005/8/layout/vList2"/>
    <dgm:cxn modelId="{3C81997A-A956-4E77-A0CF-2EC8A3B51F83}" srcId="{631F01F8-F33F-41FF-A777-8DEEC772BC48}" destId="{7805573E-0676-435B-8DFA-E149A594ABFF}" srcOrd="3" destOrd="0" parTransId="{DC859F81-5AD7-4FAC-A94D-C4247ADC5B49}" sibTransId="{EF9709C8-A832-4A90-9348-A2A88BDAF4FF}"/>
    <dgm:cxn modelId="{A264BF86-230A-400F-AB10-E291944237D1}" srcId="{631F01F8-F33F-41FF-A777-8DEEC772BC48}" destId="{B6227519-EF89-43DE-A407-D980BF411FCE}" srcOrd="0" destOrd="0" parTransId="{B52E4184-CE87-45FF-94A9-70FC5E0BD106}" sibTransId="{3B86E27B-7480-4982-BBA5-F04AFA9712C4}"/>
    <dgm:cxn modelId="{F4243C9D-FB7E-FF4D-A0BF-9347371EEB18}" type="presOf" srcId="{BF8608E2-EA12-4F9F-A09B-FC6C5A106FCC}" destId="{8F86A345-1EF2-D64B-97B6-D95D08359B39}" srcOrd="0" destOrd="0" presId="urn:microsoft.com/office/officeart/2005/8/layout/vList2"/>
    <dgm:cxn modelId="{953CF5B3-C823-41AE-AD76-D6D177C48F03}" srcId="{631F01F8-F33F-41FF-A777-8DEEC772BC48}" destId="{11AC181F-96B1-4D12-B97D-125943CEEFC0}" srcOrd="1" destOrd="0" parTransId="{239CCB98-BD5A-493B-AAD9-D8DB1E72308C}" sibTransId="{FD803821-F6E7-4E42-9D82-91EEE8381F49}"/>
    <dgm:cxn modelId="{741C69D9-ED76-8849-A685-93AA9EB69FD5}" type="presOf" srcId="{B6227519-EF89-43DE-A407-D980BF411FCE}" destId="{DE5A0339-2F12-4149-B3B1-EE842C459E0A}" srcOrd="0" destOrd="0" presId="urn:microsoft.com/office/officeart/2005/8/layout/vList2"/>
    <dgm:cxn modelId="{4DD5C1E7-3B6F-2541-B25E-2E588071F9B0}" type="presOf" srcId="{631F01F8-F33F-41FF-A777-8DEEC772BC48}" destId="{B8D2CD0B-3675-0847-96B1-F5AE1B3BCBE4}" srcOrd="0" destOrd="0" presId="urn:microsoft.com/office/officeart/2005/8/layout/vList2"/>
    <dgm:cxn modelId="{F120D6E7-057D-43E9-B82C-C19C8E58E6AB}" srcId="{631F01F8-F33F-41FF-A777-8DEEC772BC48}" destId="{BF8608E2-EA12-4F9F-A09B-FC6C5A106FCC}" srcOrd="2" destOrd="0" parTransId="{A8DB57BF-619E-4D18-BD51-F63593C6D24A}" sibTransId="{4188509B-4783-464B-B974-73E81A6C1691}"/>
    <dgm:cxn modelId="{D2BDD7C2-E8CC-E547-A3C8-DFB93160EBC6}" type="presParOf" srcId="{B8D2CD0B-3675-0847-96B1-F5AE1B3BCBE4}" destId="{DE5A0339-2F12-4149-B3B1-EE842C459E0A}" srcOrd="0" destOrd="0" presId="urn:microsoft.com/office/officeart/2005/8/layout/vList2"/>
    <dgm:cxn modelId="{6E6AC3C1-FE43-5942-B9A9-D190405E90DB}" type="presParOf" srcId="{B8D2CD0B-3675-0847-96B1-F5AE1B3BCBE4}" destId="{D8FF0373-3925-1043-8C4F-7A9AB5A46432}" srcOrd="1" destOrd="0" presId="urn:microsoft.com/office/officeart/2005/8/layout/vList2"/>
    <dgm:cxn modelId="{BC32048F-E405-9844-87C4-772846BAEC7A}" type="presParOf" srcId="{B8D2CD0B-3675-0847-96B1-F5AE1B3BCBE4}" destId="{4346C06C-A923-4141-902F-5FC4E42302DD}" srcOrd="2" destOrd="0" presId="urn:microsoft.com/office/officeart/2005/8/layout/vList2"/>
    <dgm:cxn modelId="{DC7FCB71-5E9C-E84A-B599-76753E3D09A6}" type="presParOf" srcId="{B8D2CD0B-3675-0847-96B1-F5AE1B3BCBE4}" destId="{9DB582D9-E375-B144-BC52-22A1B2B92130}" srcOrd="3" destOrd="0" presId="urn:microsoft.com/office/officeart/2005/8/layout/vList2"/>
    <dgm:cxn modelId="{7E69E823-EE30-4244-96AE-A67D31385B28}" type="presParOf" srcId="{B8D2CD0B-3675-0847-96B1-F5AE1B3BCBE4}" destId="{8F86A345-1EF2-D64B-97B6-D95D08359B39}" srcOrd="4" destOrd="0" presId="urn:microsoft.com/office/officeart/2005/8/layout/vList2"/>
    <dgm:cxn modelId="{EF6737EC-CC33-C84B-AB30-679285FB0502}" type="presParOf" srcId="{B8D2CD0B-3675-0847-96B1-F5AE1B3BCBE4}" destId="{14CAFBB7-0B83-DE4E-9748-F9605B48BCC8}" srcOrd="5" destOrd="0" presId="urn:microsoft.com/office/officeart/2005/8/layout/vList2"/>
    <dgm:cxn modelId="{DFCE823E-0073-7846-BBDA-021E120970B6}" type="presParOf" srcId="{B8D2CD0B-3675-0847-96B1-F5AE1B3BCBE4}" destId="{4732A579-E8C3-014A-915C-AD41D6B602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0339-2F12-4149-B3B1-EE842C459E0A}">
      <dsp:nvSpPr>
        <dsp:cNvPr id="0" name=""/>
        <dsp:cNvSpPr/>
      </dsp:nvSpPr>
      <dsp:spPr>
        <a:xfrm>
          <a:off x="0" y="0"/>
          <a:ext cx="6002110" cy="922290"/>
        </a:xfrm>
        <a:prstGeom prst="round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Kartlagt kommunens investeringsplaner  - ny byggeprosjekter og større rehabiliteringsprosjekter</a:t>
          </a:r>
          <a:endParaRPr lang="en-US" sz="1800" kern="1200" dirty="0"/>
        </a:p>
      </dsp:txBody>
      <dsp:txXfrm>
        <a:off x="45022" y="45022"/>
        <a:ext cx="5912066" cy="832246"/>
      </dsp:txXfrm>
    </dsp:sp>
    <dsp:sp modelId="{4346C06C-A923-4141-902F-5FC4E42302DD}">
      <dsp:nvSpPr>
        <dsp:cNvPr id="0" name=""/>
        <dsp:cNvSpPr/>
      </dsp:nvSpPr>
      <dsp:spPr>
        <a:xfrm>
          <a:off x="0" y="935609"/>
          <a:ext cx="6002110" cy="922290"/>
        </a:xfrm>
        <a:prstGeom prst="round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Kartlagt fokus kommunen har på tre som et bærekraftig byggemateriale i kommune- eller reguleringsplaner</a:t>
          </a:r>
          <a:endParaRPr lang="en-US" sz="1800" kern="1200" dirty="0"/>
        </a:p>
      </dsp:txBody>
      <dsp:txXfrm>
        <a:off x="45022" y="980631"/>
        <a:ext cx="5912066" cy="832246"/>
      </dsp:txXfrm>
    </dsp:sp>
    <dsp:sp modelId="{8F86A345-1EF2-D64B-97B6-D95D08359B39}">
      <dsp:nvSpPr>
        <dsp:cNvPr id="0" name=""/>
        <dsp:cNvSpPr/>
      </dsp:nvSpPr>
      <dsp:spPr>
        <a:xfrm>
          <a:off x="0" y="1871133"/>
          <a:ext cx="6002110" cy="922290"/>
        </a:xfrm>
        <a:prstGeom prst="round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Økt motivasjon og kunnskap i kommunene, både politisk og administrativt, om hvorfor og hvordan bygge klimavennlig med tre</a:t>
          </a:r>
          <a:endParaRPr lang="en-US" sz="1800" kern="1200" dirty="0"/>
        </a:p>
      </dsp:txBody>
      <dsp:txXfrm>
        <a:off x="45022" y="1916155"/>
        <a:ext cx="5912066" cy="832246"/>
      </dsp:txXfrm>
    </dsp:sp>
    <dsp:sp modelId="{4732A579-E8C3-014A-915C-AD41D6B602D1}">
      <dsp:nvSpPr>
        <dsp:cNvPr id="0" name=""/>
        <dsp:cNvSpPr/>
      </dsp:nvSpPr>
      <dsp:spPr>
        <a:xfrm>
          <a:off x="0" y="2806657"/>
          <a:ext cx="6002110" cy="922290"/>
        </a:xfrm>
        <a:prstGeom prst="roundRect">
          <a:avLst/>
        </a:prstGeom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Økt bevissthet, både politisk og administrativt i kommunene, om mulighetsrommet  for klimavennlige anskaffelser, og hvordan bidra til regional verdiskaping ved økt bruk av tre</a:t>
          </a:r>
          <a:endParaRPr lang="en-US" sz="1800" kern="1200" dirty="0"/>
        </a:p>
      </dsp:txBody>
      <dsp:txXfrm>
        <a:off x="45022" y="2851679"/>
        <a:ext cx="5912066" cy="832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2BDCB-D72A-CF47-A3F4-F0E4E66D6325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2013-E59C-034E-B78E-37DBE9BCCE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47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Hovedpunktene i Parisavtalen</a:t>
            </a:r>
          </a:p>
          <a:p>
            <a:pPr marL="228600" indent="-228600">
              <a:buAutoNum type="arabicPeriod"/>
            </a:pPr>
            <a:r>
              <a:rPr lang="nb-NO" b="1" dirty="0"/>
              <a:t>ALLE land har forpliktelse</a:t>
            </a:r>
          </a:p>
          <a:p>
            <a:pPr marL="228600" indent="-228600">
              <a:buAutoNum type="arabicPeriod"/>
            </a:pPr>
            <a:r>
              <a:rPr lang="nb-NO" b="1" dirty="0"/>
              <a:t>Det skal ikke bli mer enn 2 grader varmere, og helst ikke mer enn 1,5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b="1" dirty="0"/>
              <a:t>Landene har en plan for hvordan de skal greie dette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b="1" dirty="0"/>
              <a:t>De rike landene må betale, de mindre rike kan betale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b="1" dirty="0"/>
              <a:t>Alle land må tilpasse seg klimaendringene</a:t>
            </a:r>
          </a:p>
          <a:p>
            <a:endParaRPr lang="nb-NO" b="1" dirty="0"/>
          </a:p>
          <a:p>
            <a:r>
              <a:rPr lang="nb-NO" b="1" dirty="0"/>
              <a:t>USA og Parisavtalen</a:t>
            </a:r>
          </a:p>
          <a:p>
            <a:r>
              <a:rPr lang="nb-NO" dirty="0"/>
              <a:t>I 2017 varslet USAs president Donald Trump at han ville trekke USA ut av Parisavtalen. Trump ønsker å forhandle fram en avtale han mener er mer gunstig for USA.</a:t>
            </a:r>
          </a:p>
          <a:p>
            <a:r>
              <a:rPr lang="nb-NO" dirty="0"/>
              <a:t>Resten av avtalens medlemsland har vært klare på at det ikke er aktuelt å åpne for nye forhandlinger om innholdet i Parisavtalen.</a:t>
            </a:r>
          </a:p>
          <a:p>
            <a:r>
              <a:rPr lang="nb-NO" dirty="0"/>
              <a:t>Det vil ta flere år før USA formelt kan trekke seg fra avtalen. Derfor står landet fortsatt oppført som fullverdige medlemmer</a:t>
            </a:r>
          </a:p>
          <a:p>
            <a:pPr marL="228600" indent="-228600">
              <a:buAutoNum type="arabicPeriod"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7AEF1-C566-6A47-A67E-FA0986798FB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55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1347-2539-364F-A186-923F2BD4D17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52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1347-2539-364F-A186-923F2BD4D17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700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BB217F-823B-4776-AA99-B5825E1A8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0A8EF60-5702-4441-96EE-0537D0AA2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5ECB6C-F529-4A3B-9361-23FD482D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614190-E2C6-447F-B1A8-3C87BEA0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75AF85-7C23-496F-B2DA-03C0904A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0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785C5E-7071-485D-AB8D-8BB12261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C55097-1312-4B1C-B363-F9CA462D6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3BA7C2-87E9-4039-B2DE-13BF5A42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ACDC36-36F1-4C4F-94ED-ADE9585F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4D11D3-C1DD-43FC-A221-10B00F44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0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129A76F-274E-4EA1-BB9D-0065E9196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C8B91B8-2A18-4236-AAD4-CD8AF68BE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548BC3-88B0-430B-B201-38380BF1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639B40-BE9F-4421-B456-324DD3D8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04DF40-9ED8-487D-851C-F150F829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28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63953C-2493-4799-93C6-9FC8950F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45AAB1-070C-43C7-9DC5-00A744ECF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A98300-DBA8-49DE-B64A-2F3F9281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5E422A-5A2C-4F1E-848A-79C2E70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71A45B-D46F-48CE-B1F7-47B22316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58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CC4FF-A12C-4B48-ABAC-E5E9E54C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EF408E-B460-46A9-8D39-1C8776C0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9A6040-85B9-4DB2-B7AF-A8086697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29FC17-DC71-4B1D-B9C1-386518CF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55BFC0-1B60-4E43-B3B5-A0E4120A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05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F7772-179D-4150-82DF-FA25B91A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B68E4D-7F38-4885-8E07-C8DE88BCB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2F11BE-D5B2-4BF5-9796-3C8E4017F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EEEE17-B913-42E2-8E9D-3512C243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17E57BB-13FD-4BD9-BCF3-ABF04C09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4D7870-0AA2-4CE3-A3F4-0719B9B0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81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DD1085-E5F9-4317-8367-F246846D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C15250-B4D9-4A5F-8584-E4D98DF6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F77D6D-4C29-4721-8591-4295A5E1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F24E87B-E6FE-4381-AE0A-DB0EB20E5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F180E0B-5B4D-448E-A10D-A2852DF12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B003395-B134-407B-82E1-A4A6883B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916024D-F54F-4D3B-9F37-20792167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2081EA9-62C5-4D26-AE77-2C22EB38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64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46389C-8066-4FEF-8A23-4F1F607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A34510-29CA-4E2A-ADC9-96A18CC5D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45A4AEF-9AA2-4614-A44B-8990CA66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983E61-9009-44A1-9130-B452BCFF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7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B13CAD7-EA6D-4EE3-9098-0C22C7B9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839A101-664F-429E-B1C0-A7579F87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184F99E-5F04-4CFF-BED9-6C88427D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3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F0318-20AE-42FE-A08E-655A8968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E84070-1F0B-4302-B7E7-7B3945E65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7FECDC0-2FAD-439F-B43E-FE0A0921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87C94F-4394-4274-A527-17DD6FAA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2F9516C-7BE6-4E88-821A-11CA2AB3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59D128-A29F-4CD7-B37B-17474FF9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83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65EA6-5C82-4B90-A1A1-ED76DB517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D62848-10C5-4C57-A512-618256E1D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F9A07B-C055-4A31-B970-DC004AD33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F095F9E-4596-418D-ADDA-D8082BCD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AE20F05-3A87-4DBA-B6C8-94E14534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BE62042-9BD4-4362-94B4-75CB58CC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09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A892259-885A-4880-8FF1-431578CB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198427-AC87-4870-994C-5BA602AC0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6AA8B4-6C5C-48DB-A777-723BE981E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8206-449A-4CCF-8829-631FF5291D4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A6227C-80A1-4273-B3EA-B5EBF40B8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A9AA02-7E1A-4F8C-98BE-60D9E93F2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F8DF-0231-46C7-A61B-979868A34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01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www.regjeringen.no/no/dokumenter/meld.-st.-13-20202021/id282740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kristin.vedum@silvaconsult.no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trepaagder.no/" TargetMode="External"/><Relationship Id="rId4" Type="http://schemas.openxmlformats.org/officeDocument/2006/relationships/hyperlink" Target="mailto:mtb@trepaagde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422A31E-5D5A-8043-912A-5B2CC76D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57" y="548464"/>
            <a:ext cx="5300772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Region Kristiansand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Grønne byggeprosjekter</a:t>
            </a:r>
            <a:endParaRPr lang="en-US" sz="3700" b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40891F2-A2DC-DF41-9B90-E7F6CCCDADF8}"/>
              </a:ext>
            </a:extLst>
          </p:cNvPr>
          <p:cNvSpPr txBox="1"/>
          <p:nvPr/>
        </p:nvSpPr>
        <p:spPr>
          <a:xfrm>
            <a:off x="615571" y="3086100"/>
            <a:ext cx="5175629" cy="283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Kristin Vedum &amp; Maya Twedt Berli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25. </a:t>
            </a:r>
            <a:r>
              <a:rPr lang="en-US" sz="2000" dirty="0" err="1"/>
              <a:t>Juni</a:t>
            </a:r>
            <a:r>
              <a:rPr lang="en-US" sz="2000" dirty="0"/>
              <a:t> 2021</a:t>
            </a:r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9612A48F-4EA1-8D40-87CC-674E2ED61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1" y="6099693"/>
            <a:ext cx="1854058" cy="419686"/>
          </a:xfrm>
          <a:prstGeom prst="rect">
            <a:avLst/>
          </a:prstGeom>
        </p:spPr>
      </p:pic>
      <p:pic>
        <p:nvPicPr>
          <p:cNvPr id="14" name="Bilde 13" descr="Et bilde som inneholder tekst, utendørs, skilt&#10;&#10;Automatisk generert beskrivelse">
            <a:extLst>
              <a:ext uri="{FF2B5EF4-FFF2-40B4-BE49-F238E27FC236}">
                <a16:creationId xmlns:a16="http://schemas.microsoft.com/office/drawing/2014/main" id="{3DF8E4E7-3365-BF49-B61D-CFAFBED50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79" y="5956821"/>
            <a:ext cx="1203681" cy="548513"/>
          </a:xfrm>
          <a:prstGeom prst="rect">
            <a:avLst/>
          </a:prstGeom>
        </p:spPr>
      </p:pic>
      <p:pic>
        <p:nvPicPr>
          <p:cNvPr id="10" name="Bilde 9" descr="Et bilde som inneholder himmel, bygning, utendørs, stein&#10;&#10;Automatisk generert beskrivelse">
            <a:extLst>
              <a:ext uri="{FF2B5EF4-FFF2-40B4-BE49-F238E27FC236}">
                <a16:creationId xmlns:a16="http://schemas.microsoft.com/office/drawing/2014/main" id="{6A9621A9-CE21-344B-A4D0-44ECDFDA3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8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4000" b="1" dirty="0">
                <a:cs typeface="Calibri" panose="020F0502020204030204" pitchFamily="34" charset="0"/>
              </a:rPr>
              <a:t>Globale, nasjonale og regionale mål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36" y="1546258"/>
            <a:ext cx="2739657" cy="3983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1546259"/>
            <a:ext cx="3827584" cy="2557152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83" y="3287599"/>
            <a:ext cx="1370136" cy="317470"/>
          </a:xfr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38" y="1663928"/>
            <a:ext cx="1339741" cy="387719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03BD3E8-3D94-DA47-ACA0-ED088AF1AD08}"/>
              </a:ext>
            </a:extLst>
          </p:cNvPr>
          <p:cNvSpPr txBox="1"/>
          <p:nvPr/>
        </p:nvSpPr>
        <p:spPr>
          <a:xfrm>
            <a:off x="8465583" y="5768935"/>
            <a:ext cx="3444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klimamelding, Meld. St. 13, Klimaplan for 2021-2030: </a:t>
            </a:r>
            <a:r>
              <a:rPr lang="nb-N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https://www.regjeringen.no/no/dokumenter/meld.-st.-13-20202021/id2827405/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639E7E-A4FB-4715-B696-2F205661B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623" y="4387560"/>
            <a:ext cx="3292929" cy="1848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C612482-02E1-488F-B96A-DF57E5526B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145" y="1546259"/>
            <a:ext cx="2864535" cy="3983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029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9450A2F-78A8-234C-AA87-93FBA6A7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9"/>
            <a:ext cx="6002110" cy="1170216"/>
          </a:xfrm>
        </p:spPr>
        <p:txBody>
          <a:bodyPr>
            <a:noAutofit/>
          </a:bodyPr>
          <a:lstStyle/>
          <a:p>
            <a:r>
              <a:rPr lang="nb-NO" sz="2800" dirty="0"/>
              <a:t>Statsforvalteren bevilger 150.000 til prosjektet «Grønne Byggeprosjekter»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697C03-3713-B14A-93BC-76A2AC54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740633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900" dirty="0"/>
              <a:t>Prosjekteier: Birkenes Kommune/Region Kristiansand</a:t>
            </a:r>
          </a:p>
          <a:p>
            <a:endParaRPr lang="nb-NO" sz="1900" dirty="0"/>
          </a:p>
          <a:p>
            <a:pPr marL="0" indent="0">
              <a:buNone/>
            </a:pPr>
            <a:r>
              <a:rPr lang="nb-NO" sz="1900" b="1" dirty="0"/>
              <a:t>Effektmål: </a:t>
            </a:r>
          </a:p>
          <a:p>
            <a:pPr lvl="0"/>
            <a:r>
              <a:rPr lang="nb-NO" sz="1900" dirty="0"/>
              <a:t>Klimafotavtrykket i offentlige byggeprosjekter reduseres med minst 50% i forhold til referansebygg etter gjeldende teknisk standard. </a:t>
            </a:r>
            <a:br>
              <a:rPr lang="nb-NO" sz="1900" dirty="0"/>
            </a:br>
            <a:endParaRPr lang="nb-NO" sz="1900" dirty="0"/>
          </a:p>
          <a:p>
            <a:pPr lvl="0"/>
            <a:r>
              <a:rPr lang="nb-NO" sz="1900" dirty="0"/>
              <a:t>Økt bestilling av lokalt tilvirkede byggematerialer og produkter i interiør og eksteriør til drift, vedlikehold og nye byggeprosjekter.</a:t>
            </a:r>
          </a:p>
          <a:p>
            <a:endParaRPr lang="nb-NO" sz="1900" dirty="0"/>
          </a:p>
        </p:txBody>
      </p:sp>
      <p:pic>
        <p:nvPicPr>
          <p:cNvPr id="5" name="Bilde 4" descr="Et bilde som inneholder himmel, utendørs, utendørsobjekt&#10;&#10;Automatisk generert beskrivelse">
            <a:extLst>
              <a:ext uri="{FF2B5EF4-FFF2-40B4-BE49-F238E27FC236}">
                <a16:creationId xmlns:a16="http://schemas.microsoft.com/office/drawing/2014/main" id="{7F59F4B6-4BB9-A14A-AC68-CFF24B200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0A17F35-0E46-714A-A673-D6582AB90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7" y="5192598"/>
            <a:ext cx="1038201" cy="1442923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D9824DE-7338-1B42-85D8-E6B1CD48266D}"/>
              </a:ext>
            </a:extLst>
          </p:cNvPr>
          <p:cNvSpPr/>
          <p:nvPr/>
        </p:nvSpPr>
        <p:spPr>
          <a:xfrm>
            <a:off x="1307096" y="5563071"/>
            <a:ext cx="6096000" cy="830997"/>
          </a:xfrm>
          <a:prstGeom prst="rect">
            <a:avLst/>
          </a:prstGeom>
          <a:ln>
            <a:solidFill>
              <a:schemeClr val="accent6">
                <a:alpha val="98000"/>
              </a:schemeClr>
            </a:solidFill>
          </a:ln>
        </p:spPr>
        <p:txBody>
          <a:bodyPr>
            <a:spAutoFit/>
          </a:bodyPr>
          <a:lstStyle/>
          <a:p>
            <a:r>
              <a:rPr lang="nb-NO" sz="1600" b="1" i="1" dirty="0"/>
              <a:t>Fremtidsbilde Agder</a:t>
            </a:r>
          </a:p>
          <a:p>
            <a:r>
              <a:rPr lang="nb-NO" sz="1600" i="1" dirty="0"/>
              <a:t>I 2030 har Agder lykkes med å bruke det grønne skiftet til innovasjon og verdiskaping i privat og offentlig sektor. </a:t>
            </a:r>
          </a:p>
        </p:txBody>
      </p:sp>
    </p:spTree>
    <p:extLst>
      <p:ext uri="{BB962C8B-B14F-4D97-AF65-F5344CB8AC3E}">
        <p14:creationId xmlns:p14="http://schemas.microsoft.com/office/powerpoint/2010/main" val="158763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FE39624-9DBC-8340-82B5-DA700245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454821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Resultatmål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C248AAE-9B93-6A4C-946E-28DA8D6ED4F5}"/>
              </a:ext>
            </a:extLst>
          </p:cNvPr>
          <p:cNvSpPr txBox="1"/>
          <p:nvPr/>
        </p:nvSpPr>
        <p:spPr>
          <a:xfrm flipH="1">
            <a:off x="7580254" y="2623040"/>
            <a:ext cx="4173595" cy="318548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600" b="1" i="1" dirty="0"/>
              <a:t>Fremtidsbilde Agder</a:t>
            </a:r>
          </a:p>
          <a:p>
            <a:pPr>
              <a:spcAft>
                <a:spcPts val="600"/>
              </a:spcAft>
            </a:pPr>
            <a:r>
              <a:rPr lang="nb-NO" sz="1600" i="1" dirty="0"/>
              <a:t>En bevisst satsing på lokale kompetansemiljøer knyttet til skog- og </a:t>
            </a:r>
            <a:r>
              <a:rPr lang="nb-NO" sz="1600" i="1" dirty="0" err="1"/>
              <a:t>trenæringen</a:t>
            </a:r>
            <a:r>
              <a:rPr lang="nb-NO" sz="1600" i="1" dirty="0"/>
              <a:t> har skapt sysselsetting der ressursene er. </a:t>
            </a:r>
          </a:p>
          <a:p>
            <a:pPr>
              <a:spcAft>
                <a:spcPts val="600"/>
              </a:spcAft>
            </a:pPr>
            <a:endParaRPr lang="nb-NO" sz="1600" i="1" dirty="0"/>
          </a:p>
          <a:p>
            <a:pPr>
              <a:spcAft>
                <a:spcPts val="600"/>
              </a:spcAft>
            </a:pPr>
            <a:r>
              <a:rPr lang="nb-NO" sz="1600" i="1" dirty="0"/>
              <a:t>Landsdelen leder an i satsing på klima- og miljøsmarte byggemetoder, med stort fokus på fornybare råstoffer og bygging i tre.</a:t>
            </a:r>
          </a:p>
          <a:p>
            <a:pPr>
              <a:spcAft>
                <a:spcPts val="600"/>
              </a:spcAft>
            </a:pPr>
            <a:endParaRPr lang="nb-NO" sz="1600" i="1" dirty="0"/>
          </a:p>
          <a:p>
            <a:pPr>
              <a:spcAft>
                <a:spcPts val="600"/>
              </a:spcAft>
            </a:pPr>
            <a:r>
              <a:rPr lang="nb-NO" sz="1600" i="1" dirty="0"/>
              <a:t>Øke bruken av innovative og bærekraftige offentlige anskaffelser.</a:t>
            </a:r>
          </a:p>
        </p:txBody>
      </p:sp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E29DE260-AC9F-4BD7-875C-77F37A69D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524979"/>
              </p:ext>
            </p:extLst>
          </p:nvPr>
        </p:nvGraphicFramePr>
        <p:xfrm>
          <a:off x="627340" y="1936738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Bilde 18">
            <a:extLst>
              <a:ext uri="{FF2B5EF4-FFF2-40B4-BE49-F238E27FC236}">
                <a16:creationId xmlns:a16="http://schemas.microsoft.com/office/drawing/2014/main" id="{A306E569-E89C-4445-945C-5F8E949A4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139" y="326057"/>
            <a:ext cx="1526710" cy="2121868"/>
          </a:xfrm>
          <a:prstGeom prst="rect">
            <a:avLst/>
          </a:prstGeom>
        </p:spPr>
      </p:pic>
      <p:sp>
        <p:nvSpPr>
          <p:cNvPr id="12" name="Pil høyre 11">
            <a:extLst>
              <a:ext uri="{FF2B5EF4-FFF2-40B4-BE49-F238E27FC236}">
                <a16:creationId xmlns:a16="http://schemas.microsoft.com/office/drawing/2014/main" id="{A4D92953-BE9D-784F-8299-2D6062935788}"/>
              </a:ext>
            </a:extLst>
          </p:cNvPr>
          <p:cNvSpPr/>
          <p:nvPr/>
        </p:nvSpPr>
        <p:spPr>
          <a:xfrm>
            <a:off x="6791182" y="3535194"/>
            <a:ext cx="627341" cy="5963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34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B318C93-3883-924D-BD30-C3DF9CC693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8F1275-D8C0-5544-8663-5E54E2F8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Skogen gir muligheter for lokal verdiskaping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4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C83DD2-3C0C-F646-83E3-7166C560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Prosjektaktiviteter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C3FDBC-59C3-9049-AA9D-0CA0CACD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8304" cy="4351338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Kartlegging kommunale planer/investeringer</a:t>
            </a:r>
          </a:p>
          <a:p>
            <a:r>
              <a:rPr lang="nb-NO" sz="2400" dirty="0"/>
              <a:t>Informasjon og erfaringsutveksling i hver kommune -&gt; kommunestyret og administrativt/kommunale eiendomsselskap </a:t>
            </a:r>
          </a:p>
          <a:p>
            <a:r>
              <a:rPr lang="nb-NO" sz="2400" dirty="0"/>
              <a:t>Oppfølging av enkeltprosjekter </a:t>
            </a:r>
          </a:p>
          <a:p>
            <a:r>
              <a:rPr lang="nb-NO" sz="2400" dirty="0"/>
              <a:t>Kompetanseheving via kurs, seminar, befaringer og annet</a:t>
            </a:r>
          </a:p>
          <a:p>
            <a:r>
              <a:rPr lang="nb-NO" sz="2400" dirty="0"/>
              <a:t>Vise mulighetsrommet offentlige anskaffelser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 ber om hjelp fra kommunedirektørene til å forankre arbeidet slik at kartleggingen og prosjektet kan gjennomføres så effektivt som mulig. Videre oppfølging avklares med hver enkelt kommune.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7A52C6C-FD9F-9B48-962C-8F8F53099414}"/>
              </a:ext>
            </a:extLst>
          </p:cNvPr>
          <p:cNvSpPr txBox="1"/>
          <p:nvPr/>
        </p:nvSpPr>
        <p:spPr>
          <a:xfrm>
            <a:off x="7707637" y="2991417"/>
            <a:ext cx="3977504" cy="283154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 i="1" dirty="0"/>
              <a:t>Veien til målet flere vekstkraftige små og mellomstore bedrifter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i="1" dirty="0"/>
              <a:t>Øke bruken av innovative og bærekraftige offentlige anskaffelser.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i="1" dirty="0"/>
              <a:t>Videreutvikle virkemidler for innovasjon og næringsutvikling.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600" i="1" dirty="0"/>
              <a:t>Styrke arbeidet med entreprenørskap og innovasjon knyttet til mer klimavennlig og bærekraftig forretningsutvikling og sirkulær økonomi.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316B352-AB6B-6248-B405-246DEDFE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11" y="365125"/>
            <a:ext cx="1716230" cy="23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3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D9EA74C-E8C4-AF47-AA50-F0DD055E4279}"/>
              </a:ext>
            </a:extLst>
          </p:cNvPr>
          <p:cNvSpPr/>
          <p:nvPr/>
        </p:nvSpPr>
        <p:spPr>
          <a:xfrm>
            <a:off x="605480" y="2129246"/>
            <a:ext cx="3799425" cy="37529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TAKK FOR OSS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Kristin Vedum,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kristin.vedum@silvaconsult.no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Tlf</a:t>
            </a:r>
            <a:r>
              <a:rPr lang="en-US" sz="2000" dirty="0"/>
              <a:t> 93 25 94 72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Maya </a:t>
            </a:r>
            <a:r>
              <a:rPr lang="en-US" sz="2000" dirty="0" err="1"/>
              <a:t>Twedt</a:t>
            </a:r>
            <a:r>
              <a:rPr lang="en-US" sz="2000" dirty="0"/>
              <a:t> </a:t>
            </a:r>
            <a:r>
              <a:rPr lang="en-US" sz="2000" dirty="0" err="1"/>
              <a:t>Berli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4"/>
              </a:rPr>
              <a:t>mtb@trepaagder.no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Tlf</a:t>
            </a:r>
            <a:r>
              <a:rPr lang="en-US" sz="2000" dirty="0"/>
              <a:t> 95 97 08 23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5"/>
              </a:rPr>
              <a:t>www.trepaagder.no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</p:txBody>
      </p:sp>
      <p:pic>
        <p:nvPicPr>
          <p:cNvPr id="3" name="Bilde 2" descr="Et bilde som inneholder tre, utendørs, skog, personer&#10;&#10;Automatisk generert beskrivelse">
            <a:extLst>
              <a:ext uri="{FF2B5EF4-FFF2-40B4-BE49-F238E27FC236}">
                <a16:creationId xmlns:a16="http://schemas.microsoft.com/office/drawing/2014/main" id="{0DEE9B4C-C238-0841-83FB-A9D35D4A2A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13" name="Bilde 1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E48C5268-D30C-CF44-BCB6-7BF9F9017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712" y="5882185"/>
            <a:ext cx="1319023" cy="619199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F677D658-27E9-4E4E-8934-D0A234624E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39" y="5872279"/>
            <a:ext cx="1470385" cy="6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76B19B318FC14E97B9E6DBF53BE93D" ma:contentTypeVersion="12" ma:contentTypeDescription="Opprett et nytt dokument." ma:contentTypeScope="" ma:versionID="c5ac523067e84334c1b2abb36a07a88f">
  <xsd:schema xmlns:xsd="http://www.w3.org/2001/XMLSchema" xmlns:xs="http://www.w3.org/2001/XMLSchema" xmlns:p="http://schemas.microsoft.com/office/2006/metadata/properties" xmlns:ns2="52320414-34bd-4c2f-ae2d-ff69ebc84ce6" xmlns:ns3="a3938e04-e355-4c1b-9115-c1625c31b11b" targetNamespace="http://schemas.microsoft.com/office/2006/metadata/properties" ma:root="true" ma:fieldsID="471c9bb67f93595d3d8a7645d3a3efa5" ns2:_="" ns3:_="">
    <xsd:import namespace="52320414-34bd-4c2f-ae2d-ff69ebc84ce6"/>
    <xsd:import namespace="a3938e04-e355-4c1b-9115-c1625c31b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20414-34bd-4c2f-ae2d-ff69ebc8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8e04-e355-4c1b-9115-c1625c31b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05522412-B255-43D8-AD3B-8EC6E036A89A}">
  <ds:schemaRefs>
    <ds:schemaRef ds:uri="http://purl.org/dc/elements/1.1/"/>
    <ds:schemaRef ds:uri="http://schemas.microsoft.com/office/2006/metadata/properties"/>
    <ds:schemaRef ds:uri="9574e016-2d0b-41e2-91bf-b961c8110043"/>
    <ds:schemaRef ds:uri="http://schemas.microsoft.com/office/infopath/2007/PartnerControls"/>
    <ds:schemaRef ds:uri="http://schemas.openxmlformats.org/package/2006/metadata/core-properties"/>
    <ds:schemaRef ds:uri="9092cff8-8f17-469c-b203-1eb3caf34edd"/>
    <ds:schemaRef ds:uri="http://schemas.microsoft.com/office/2006/documentManagement/types"/>
    <ds:schemaRef ds:uri="http://www.w3.org/XML/1998/namespace"/>
    <ds:schemaRef ds:uri="bd3b2477-909e-4f43-8683-a5760b10f11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D5BBDDB-EF2C-43DE-8DB4-2DD40CF61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86CAB-8319-4D1B-8D6D-CB3CF331FAE1}"/>
</file>

<file path=customXml/itemProps4.xml><?xml version="1.0" encoding="utf-8"?>
<ds:datastoreItem xmlns:ds="http://schemas.openxmlformats.org/officeDocument/2006/customXml" ds:itemID="{B682BED0-ED88-4BC8-8E09-A10CF81B716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539</Words>
  <Application>Microsoft Office PowerPoint</Application>
  <PresentationFormat>Widescreen</PresentationFormat>
  <Paragraphs>66</Paragraphs>
  <Slides>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Region Kristiansand  Grønne byggeprosjekter</vt:lpstr>
      <vt:lpstr>Globale, nasjonale og regionale mål </vt:lpstr>
      <vt:lpstr>Statsforvalteren bevilger 150.000 til prosjektet «Grønne Byggeprosjekter» </vt:lpstr>
      <vt:lpstr>Resultatmål</vt:lpstr>
      <vt:lpstr>Skogen gir muligheter for lokal verdiskaping</vt:lpstr>
      <vt:lpstr>Prosjektaktiviteter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Bærekraftig byggeri</dc:title>
  <dc:creator>Olav Veum</dc:creator>
  <cp:lastModifiedBy>Tre på Agder</cp:lastModifiedBy>
  <cp:revision>84</cp:revision>
  <dcterms:created xsi:type="dcterms:W3CDTF">2020-10-30T13:08:21Z</dcterms:created>
  <dcterms:modified xsi:type="dcterms:W3CDTF">2021-06-24T21:31:58Z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0x0101004776B19B318FC14E97B9E6DBF53BE93D</vt:lpwstr>
  </property>
</Properties>
</file>