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7"/>
    <p:sldMasterId id="2147483661" r:id="rId8"/>
    <p:sldMasterId id="2147483674" r:id="rId9"/>
  </p:sldMasterIdLst>
  <p:sldIdLst>
    <p:sldId id="378" r:id="rId10"/>
    <p:sldId id="379" r:id="rId11"/>
    <p:sldId id="271" r:id="rId12"/>
    <p:sldId id="368" r:id="rId13"/>
    <p:sldId id="381" r:id="rId14"/>
    <p:sldId id="385" r:id="rId15"/>
    <p:sldId id="355" r:id="rId16"/>
  </p:sldIdLst>
  <p:sldSz cx="12192000" cy="6858000"/>
  <p:notesSz cx="6797675" cy="9928225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10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DD9DA-30C9-448A-B14B-1B5457D102DD}" v="4" dt="2021-06-24T11:15:47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82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" y="102"/>
      </p:cViewPr>
      <p:guideLst>
        <p:guide orient="horz" pos="482"/>
        <p:guide pos="10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4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11" Type="http://schemas.openxmlformats.org/officeDocument/2006/relationships/slide" Target="slides/slide2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theme" Target="theme/theme1.xml"/><Relationship Id="rId14" Type="http://schemas.openxmlformats.org/officeDocument/2006/relationships/slide" Target="slides/slide5.xml"/><Relationship Id="rId9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EBFF5-7ABC-E448-872F-8429C9AFA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321" y="5922579"/>
            <a:ext cx="1313153" cy="45440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2AB0B2-D361-BB4C-A8DA-E146C1D0197A}"/>
              </a:ext>
            </a:extLst>
          </p:cNvPr>
          <p:cNvCxnSpPr>
            <a:cxnSpLocks/>
          </p:cNvCxnSpPr>
          <p:nvPr userDrawn="1"/>
        </p:nvCxnSpPr>
        <p:spPr>
          <a:xfrm>
            <a:off x="1752600" y="6314782"/>
            <a:ext cx="9175376" cy="0"/>
          </a:xfrm>
          <a:prstGeom prst="line">
            <a:avLst/>
          </a:prstGeom>
          <a:ln w="635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6375A5-04B9-0644-8679-5B5DB32490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7438" y="5797728"/>
            <a:ext cx="741241" cy="6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8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86DB-A7D8-B04F-909C-C261E85E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4210F-93E9-D445-863A-1AEAB3FD6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7F808-556E-A747-BAD9-DFBF01578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9FF68-396B-8B4F-850B-3A54075A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E9903-B247-5845-B561-29D775FD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CBCC4-1CED-ED46-A764-998C7ED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2086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9405-6004-2E42-8A61-0F0300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2A380-F028-CF47-A4E8-946D48BE9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7E4E-D88F-9F48-894B-383303E6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DB6FA-DC4F-4141-8B31-51D7A88A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C99D5-FABE-6D48-A176-C6CFA699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8365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F7327-9F4B-274B-9F58-CA9D8B43D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16DF2-9767-F540-BA85-DC9586315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9807-5DD5-524D-8271-DA84F56F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4F536-8B6A-FB47-8A2E-A3CFE8D9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84957-ED4C-C54C-B662-77CCC353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22855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2AB0B2-D361-BB4C-A8DA-E146C1D0197A}"/>
              </a:ext>
            </a:extLst>
          </p:cNvPr>
          <p:cNvCxnSpPr>
            <a:cxnSpLocks/>
          </p:cNvCxnSpPr>
          <p:nvPr userDrawn="1"/>
        </p:nvCxnSpPr>
        <p:spPr>
          <a:xfrm>
            <a:off x="1752600" y="6314782"/>
            <a:ext cx="9175376" cy="0"/>
          </a:xfrm>
          <a:prstGeom prst="line">
            <a:avLst/>
          </a:prstGeom>
          <a:ln w="635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6375A5-04B9-0644-8679-5B5DB3249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7438" y="5797728"/>
            <a:ext cx="741241" cy="650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2300B-AED0-7D4C-9ED4-EACE182636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600" y="5982656"/>
            <a:ext cx="1280549" cy="3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Me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8F6FE-3C11-A847-9354-9E139A527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314" y="-48208"/>
            <a:ext cx="12322628" cy="69544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37EA10-F238-534A-B1D4-B2072FDD814E}"/>
              </a:ext>
            </a:extLst>
          </p:cNvPr>
          <p:cNvCxnSpPr>
            <a:cxnSpLocks/>
          </p:cNvCxnSpPr>
          <p:nvPr userDrawn="1"/>
        </p:nvCxnSpPr>
        <p:spPr>
          <a:xfrm>
            <a:off x="1752600" y="6314782"/>
            <a:ext cx="9192904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F70F9D-D100-E345-ADE7-51EE2EE980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7438" y="5797728"/>
            <a:ext cx="741241" cy="650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5ACE3-868C-6444-BE85-63FC200592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2637" y="5954113"/>
            <a:ext cx="1369279" cy="4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6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59FF-D707-BC4E-A1B3-5B743105A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F2D6D-9C00-E54A-9EE6-90773C2CB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78EDB-2424-AE4E-83BA-E12A38F4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1655-718A-334A-95E2-5FF3E0FF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E9680-4100-284A-8CDC-DF20C8F6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61968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403C-E9E1-664D-9728-1823F00A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38005-4ECA-5D4A-AAD8-B49A3D1EA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705B-11F7-C64B-BB77-B17F2975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7ED06-4134-6E48-A1F9-82562899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FB975-4B76-EC44-9A2F-0CF2B033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5044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1562-D5F4-EF42-B902-26E7060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8E2DD-DED0-DB4D-BA76-F5D8D329D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7A212-D55C-0D49-B6CA-8A265589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3D11-B252-4146-9BA3-28DFDA9D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8D30-A9CD-9745-AF87-BEC160EA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0611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786B-51EF-5348-BDC2-A535DCBA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ADEE-4CCF-EB42-9FAB-71075AF18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0477-EFFC-AB4E-AE6B-5E3A83A7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05F4E-4C30-2E46-85C1-123CD6AB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85922-49CC-2749-83E2-71CA96EA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DFF9A-ED25-8D47-ADF7-A9131CF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91901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BD5B-C74F-004B-84FD-CDDD2F06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9BDA-B898-4146-B226-A5F6E42B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DCCCE-7522-0C4F-8C76-33F5836D6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7BAF8-E61D-0B46-924F-2F9FF71FD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AADE7-BA1A-8040-B08D-8ED248F76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CA2E8-B05A-B741-BC57-59FB116C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E584A-B0C1-ED44-9E7B-735F3DD5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5438E-AD8E-B242-8E9E-2006EACD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390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Me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8F6FE-3C11-A847-9354-9E139A527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314" y="-48208"/>
            <a:ext cx="12322628" cy="695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2F5E5-8130-714C-8B7C-5A9650BAF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3321" y="5922578"/>
            <a:ext cx="1313153" cy="4544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37EA10-F238-534A-B1D4-B2072FDD814E}"/>
              </a:ext>
            </a:extLst>
          </p:cNvPr>
          <p:cNvCxnSpPr>
            <a:cxnSpLocks/>
          </p:cNvCxnSpPr>
          <p:nvPr userDrawn="1"/>
        </p:nvCxnSpPr>
        <p:spPr>
          <a:xfrm>
            <a:off x="1752600" y="6314782"/>
            <a:ext cx="9192904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F70F9D-D100-E345-ADE7-51EE2EE980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7438" y="5797728"/>
            <a:ext cx="741241" cy="6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8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10BF-2EC1-C043-B25D-8C740936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CD703-36EB-9341-AF91-97A7B7C9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7C5F7-55EB-ED49-98D3-CDC08742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FE9FF-F69B-5842-B941-E37A351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3323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4A26-AF15-9542-B1C2-39158DA3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AB05-B0D0-AE43-B24C-D2BCAA858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A90FB-0A18-0444-9F55-81E828760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0C4E6-3849-5E4B-BE52-0FA7B530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A88B2-BF8C-F646-952C-00D9963E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D226D-EB9F-3F43-A03D-853E31E0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11318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86DB-A7D8-B04F-909C-C261E85E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4210F-93E9-D445-863A-1AEAB3FD6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7F808-556E-A747-BAD9-DFBF01578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9FF68-396B-8B4F-850B-3A54075A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E9903-B247-5845-B561-29D775FD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CBCC4-1CED-ED46-A764-998C7ED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58743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9405-6004-2E42-8A61-0F0300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2A380-F028-CF47-A4E8-946D48BE9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7E4E-D88F-9F48-894B-383303E6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DB6FA-DC4F-4141-8B31-51D7A88A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C99D5-FABE-6D48-A176-C6CFA699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50065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F7327-9F4B-274B-9F58-CA9D8B43D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16DF2-9767-F540-BA85-DC9586315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9807-5DD5-524D-8271-DA84F56F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4F536-8B6A-FB47-8A2E-A3CFE8D9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84957-ED4C-C54C-B662-77CCC353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94196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BBEB11-A52D-B04D-8B1D-31741BBAAFC9}"/>
              </a:ext>
            </a:extLst>
          </p:cNvPr>
          <p:cNvCxnSpPr>
            <a:cxnSpLocks/>
          </p:cNvCxnSpPr>
          <p:nvPr userDrawn="1"/>
        </p:nvCxnSpPr>
        <p:spPr>
          <a:xfrm>
            <a:off x="1752600" y="6314782"/>
            <a:ext cx="9175376" cy="0"/>
          </a:xfrm>
          <a:prstGeom prst="line">
            <a:avLst/>
          </a:prstGeom>
          <a:ln w="635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958354-6F50-B54E-A043-354196D90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7438" y="5797728"/>
            <a:ext cx="741241" cy="650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6E321-7729-074F-AC04-532F54246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750" y="5965500"/>
            <a:ext cx="1313153" cy="4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1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Me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8F6FE-3C11-A847-9354-9E139A527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314" y="-48208"/>
            <a:ext cx="12322628" cy="69544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BBEB11-A52D-B04D-8B1D-31741BBAAFC9}"/>
              </a:ext>
            </a:extLst>
          </p:cNvPr>
          <p:cNvCxnSpPr>
            <a:cxnSpLocks/>
          </p:cNvCxnSpPr>
          <p:nvPr userDrawn="1"/>
        </p:nvCxnSpPr>
        <p:spPr>
          <a:xfrm>
            <a:off x="1752600" y="6314782"/>
            <a:ext cx="9192904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D67A17-A7D8-C14A-A8A2-46FFB3038B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7438" y="5797728"/>
            <a:ext cx="741241" cy="650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A4A8D-0CF0-1C4A-B6B6-96857F6A71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481" y="5972615"/>
            <a:ext cx="1313152" cy="4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2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59FF-D707-BC4E-A1B3-5B743105A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F2D6D-9C00-E54A-9EE6-90773C2CB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78EDB-2424-AE4E-83BA-E12A38F4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1655-718A-334A-95E2-5FF3E0FF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E9680-4100-284A-8CDC-DF20C8F6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3102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403C-E9E1-664D-9728-1823F00A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38005-4ECA-5D4A-AAD8-B49A3D1EA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705B-11F7-C64B-BB77-B17F2975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7ED06-4134-6E48-A1F9-82562899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FB975-4B76-EC44-9A2F-0CF2B033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76480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1562-D5F4-EF42-B902-26E7060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8E2DD-DED0-DB4D-BA76-F5D8D329D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7A212-D55C-0D49-B6CA-8A265589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3D11-B252-4146-9BA3-28DFDA9D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8D30-A9CD-9745-AF87-BEC160EA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9667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59FF-D707-BC4E-A1B3-5B743105A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F2D6D-9C00-E54A-9EE6-90773C2CB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78EDB-2424-AE4E-83BA-E12A38F4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1655-718A-334A-95E2-5FF3E0FF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E9680-4100-284A-8CDC-DF20C8F6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73030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786B-51EF-5348-BDC2-A535DCBA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ADEE-4CCF-EB42-9FAB-71075AF18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0477-EFFC-AB4E-AE6B-5E3A83A7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05F4E-4C30-2E46-85C1-123CD6AB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85922-49CC-2749-83E2-71CA96EA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DFF9A-ED25-8D47-ADF7-A9131CF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3063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BD5B-C74F-004B-84FD-CDDD2F06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9BDA-B898-4146-B226-A5F6E42B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DCCCE-7522-0C4F-8C76-33F5836D6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7BAF8-E61D-0B46-924F-2F9FF71FD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AADE7-BA1A-8040-B08D-8ED248F76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CA2E8-B05A-B741-BC57-59FB116C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E584A-B0C1-ED44-9E7B-735F3DD5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5438E-AD8E-B242-8E9E-2006EACD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00448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10BF-2EC1-C043-B25D-8C740936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CD703-36EB-9341-AF91-97A7B7C9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7C5F7-55EB-ED49-98D3-CDC08742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FE9FF-F69B-5842-B941-E37A351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49580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4A26-AF15-9542-B1C2-39158DA3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AB05-B0D0-AE43-B24C-D2BCAA858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A90FB-0A18-0444-9F55-81E828760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0C4E6-3849-5E4B-BE52-0FA7B530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A88B2-BF8C-F646-952C-00D9963E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D226D-EB9F-3F43-A03D-853E31E0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8306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86DB-A7D8-B04F-909C-C261E85E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4210F-93E9-D445-863A-1AEAB3FD6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7F808-556E-A747-BAD9-DFBF01578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9FF68-396B-8B4F-850B-3A54075A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E9903-B247-5845-B561-29D775FD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CBCC4-1CED-ED46-A764-998C7ED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47149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9405-6004-2E42-8A61-0F0300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2A380-F028-CF47-A4E8-946D48BE9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7E4E-D88F-9F48-894B-383303E6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DB6FA-DC4F-4141-8B31-51D7A88A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C99D5-FABE-6D48-A176-C6CFA699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05354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F7327-9F4B-274B-9F58-CA9D8B43D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16DF2-9767-F540-BA85-DC9586315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9807-5DD5-524D-8271-DA84F56F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4F536-8B6A-FB47-8A2E-A3CFE8D9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84957-ED4C-C54C-B662-77CCC353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885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403C-E9E1-664D-9728-1823F00A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38005-4ECA-5D4A-AAD8-B49A3D1EA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705B-11F7-C64B-BB77-B17F2975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7ED06-4134-6E48-A1F9-82562899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FB975-4B76-EC44-9A2F-0CF2B033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8708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1562-D5F4-EF42-B902-26E7060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8E2DD-DED0-DB4D-BA76-F5D8D329D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7A212-D55C-0D49-B6CA-8A265589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3D11-B252-4146-9BA3-28DFDA9D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8D30-A9CD-9745-AF87-BEC160EA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223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786B-51EF-5348-BDC2-A535DCBA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ADEE-4CCF-EB42-9FAB-71075AF18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0477-EFFC-AB4E-AE6B-5E3A83A7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05F4E-4C30-2E46-85C1-123CD6AB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85922-49CC-2749-83E2-71CA96EA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DFF9A-ED25-8D47-ADF7-A9131CF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9305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BD5B-C74F-004B-84FD-CDDD2F06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9BDA-B898-4146-B226-A5F6E42B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DCCCE-7522-0C4F-8C76-33F5836D6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7BAF8-E61D-0B46-924F-2F9FF71FD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AADE7-BA1A-8040-B08D-8ED248F76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CA2E8-B05A-B741-BC57-59FB116C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E584A-B0C1-ED44-9E7B-735F3DD5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5438E-AD8E-B242-8E9E-2006EACD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7371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10BF-2EC1-C043-B25D-8C740936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CD703-36EB-9341-AF91-97A7B7C9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7C5F7-55EB-ED49-98D3-CDC08742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FE9FF-F69B-5842-B941-E37A3519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8264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4A26-AF15-9542-B1C2-39158DA3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AB05-B0D0-AE43-B24C-D2BCAA858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A90FB-0A18-0444-9F55-81E828760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0C4E6-3849-5E4B-BE52-0FA7B530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A88B2-BF8C-F646-952C-00D9963E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D226D-EB9F-3F43-A03D-853E31E0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0184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43473-2D91-3540-9323-2B1FE7CE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4EA5F-354B-1A4A-984F-1A4574D4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FCC81-164E-5F4B-8B74-FE04BF55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2197-369D-6646-9E1D-22C38D3DF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3E242-BDF2-7B4E-8D46-1C2003D64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  <p:sp>
        <p:nvSpPr>
          <p:cNvPr id="7" name="MSIPCMContentMarking" descr="{&quot;HashCode&quot;:777114250,&quot;Placement&quot;:&quot;Footer&quot;,&quot;Top&quot;:520.68866,&quot;Left&quot;:0.0,&quot;SlideWidth&quot;:960,&quot;SlideHeight&quot;:540}">
            <a:extLst>
              <a:ext uri="{FF2B5EF4-FFF2-40B4-BE49-F238E27FC236}">
                <a16:creationId xmlns:a16="http://schemas.microsoft.com/office/drawing/2014/main" id="{A668B53C-264F-4714-BC7D-041AB637A2EB}"/>
              </a:ext>
            </a:extLst>
          </p:cNvPr>
          <p:cNvSpPr txBox="1"/>
          <p:nvPr userDrawn="1"/>
        </p:nvSpPr>
        <p:spPr>
          <a:xfrm>
            <a:off x="0" y="6612746"/>
            <a:ext cx="116471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900">
                <a:solidFill>
                  <a:srgbClr val="000000"/>
                </a:solidFill>
                <a:latin typeface="Calibri" panose="020F0502020204030204" pitchFamily="34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88348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43473-2D91-3540-9323-2B1FE7CE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4EA5F-354B-1A4A-984F-1A4574D4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FCC81-164E-5F4B-8B74-FE04BF55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2197-369D-6646-9E1D-22C38D3DF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3E242-BDF2-7B4E-8D46-1C2003D64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  <p:sp>
        <p:nvSpPr>
          <p:cNvPr id="7" name="MSIPCMContentMarking" descr="{&quot;HashCode&quot;:777114250,&quot;Placement&quot;:&quot;Footer&quot;,&quot;Top&quot;:520.68866,&quot;Left&quot;:0.0,&quot;SlideWidth&quot;:960,&quot;SlideHeight&quot;:540}">
            <a:extLst>
              <a:ext uri="{FF2B5EF4-FFF2-40B4-BE49-F238E27FC236}">
                <a16:creationId xmlns:a16="http://schemas.microsoft.com/office/drawing/2014/main" id="{CC7CC9E9-8E4F-4BF1-9C21-8F42D60E85B3}"/>
              </a:ext>
            </a:extLst>
          </p:cNvPr>
          <p:cNvSpPr txBox="1"/>
          <p:nvPr userDrawn="1"/>
        </p:nvSpPr>
        <p:spPr>
          <a:xfrm>
            <a:off x="0" y="6612746"/>
            <a:ext cx="116471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900">
                <a:solidFill>
                  <a:srgbClr val="000000"/>
                </a:solidFill>
                <a:latin typeface="Calibri" panose="020F0502020204030204" pitchFamily="34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330388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43473-2D91-3540-9323-2B1FE7CE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4EA5F-354B-1A4A-984F-1A4574D4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FCC81-164E-5F4B-8B74-FE04BF55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80EC-79C8-A94B-A7B7-179A6F263C26}" type="datetimeFigureOut">
              <a:rPr lang="en-NO" smtClean="0"/>
              <a:t>06/25/2021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2197-369D-6646-9E1D-22C38D3DF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3E242-BDF2-7B4E-8D46-1C2003D64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DC2E1-3F75-2445-91EB-06BBC817B7EB}" type="slidenum">
              <a:rPr lang="en-NO" smtClean="0"/>
              <a:t>‹#›</a:t>
            </a:fld>
            <a:endParaRPr lang="en-NO"/>
          </a:p>
        </p:txBody>
      </p:sp>
      <p:sp>
        <p:nvSpPr>
          <p:cNvPr id="7" name="MSIPCMContentMarking" descr="{&quot;HashCode&quot;:777114250,&quot;Placement&quot;:&quot;Footer&quot;,&quot;Top&quot;:520.68866,&quot;Left&quot;:0.0,&quot;SlideWidth&quot;:960,&quot;SlideHeight&quot;:540}">
            <a:extLst>
              <a:ext uri="{FF2B5EF4-FFF2-40B4-BE49-F238E27FC236}">
                <a16:creationId xmlns:a16="http://schemas.microsoft.com/office/drawing/2014/main" id="{323F765C-9627-4BEF-8F4B-21703D970067}"/>
              </a:ext>
            </a:extLst>
          </p:cNvPr>
          <p:cNvSpPr txBox="1"/>
          <p:nvPr userDrawn="1"/>
        </p:nvSpPr>
        <p:spPr>
          <a:xfrm>
            <a:off x="0" y="6612746"/>
            <a:ext cx="1164714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900">
                <a:solidFill>
                  <a:srgbClr val="000000"/>
                </a:solidFill>
                <a:latin typeface="Calibri" panose="020F0502020204030204" pitchFamily="34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270747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0C99F475-784A-F945-B31C-5A32A85B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0D2D6B3-D88F-4424-905A-82833DB7A5C5}"/>
              </a:ext>
            </a:extLst>
          </p:cNvPr>
          <p:cNvSpPr txBox="1"/>
          <p:nvPr/>
        </p:nvSpPr>
        <p:spPr>
          <a:xfrm>
            <a:off x="1977265" y="4754880"/>
            <a:ext cx="84965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</a:rPr>
              <a:t>Møte i styret for Kristiansandsregionen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</a:rPr>
              <a:t>25.06.2021</a:t>
            </a:r>
          </a:p>
          <a:p>
            <a:pPr algn="ctr"/>
            <a:r>
              <a:rPr lang="nb-NO" sz="2000" b="1" dirty="0">
                <a:solidFill>
                  <a:schemeClr val="bg1"/>
                </a:solidFill>
              </a:rPr>
              <a:t>Kjell O. </a:t>
            </a:r>
            <a:r>
              <a:rPr lang="nb-NO" sz="2000" b="1">
                <a:solidFill>
                  <a:schemeClr val="bg1"/>
                </a:solidFill>
              </a:rPr>
              <a:t>Johannessen</a:t>
            </a:r>
            <a:endParaRPr lang="nb-NO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1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4825F3-F96B-6448-B042-C6D4AC169742}"/>
              </a:ext>
            </a:extLst>
          </p:cNvPr>
          <p:cNvSpPr txBox="1">
            <a:spLocks/>
          </p:cNvSpPr>
          <p:nvPr/>
        </p:nvSpPr>
        <p:spPr>
          <a:xfrm>
            <a:off x="1703388" y="765175"/>
            <a:ext cx="4341395" cy="663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ston Bold" pitchFamily="2" charset="77"/>
                <a:ea typeface="+mj-ea"/>
                <a:cs typeface="+mj-cs"/>
              </a:rPr>
              <a:t>Deltakere i prosjektet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49FAC-A018-3D41-935B-9EBEFF48CFF5}"/>
              </a:ext>
            </a:extLst>
          </p:cNvPr>
          <p:cNvGrpSpPr/>
          <p:nvPr/>
        </p:nvGrpSpPr>
        <p:grpSpPr>
          <a:xfrm>
            <a:off x="1703388" y="2088450"/>
            <a:ext cx="10392492" cy="2933406"/>
            <a:chOff x="1703388" y="2088450"/>
            <a:chExt cx="10392492" cy="29334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AEB3E9-8B7A-444B-B52C-0C3B32380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3388" y="2088450"/>
              <a:ext cx="7340600" cy="2032000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BEABF3B2-7811-C646-A842-C293B478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1672" y="2426677"/>
              <a:ext cx="2834208" cy="2595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99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104541-E16D-0F41-8FE5-7277C0603B67}"/>
              </a:ext>
            </a:extLst>
          </p:cNvPr>
          <p:cNvSpPr txBox="1">
            <a:spLocks/>
          </p:cNvSpPr>
          <p:nvPr/>
        </p:nvSpPr>
        <p:spPr>
          <a:xfrm>
            <a:off x="1561172" y="1966603"/>
            <a:ext cx="10136458" cy="34154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2400">
              <a:latin typeface="Boston" pitchFamily="2" charset="77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61EE65D8-3175-4E04-902B-7487A8966C49}"/>
              </a:ext>
            </a:extLst>
          </p:cNvPr>
          <p:cNvSpPr txBox="1">
            <a:spLocks/>
          </p:cNvSpPr>
          <p:nvPr/>
        </p:nvSpPr>
        <p:spPr>
          <a:xfrm>
            <a:off x="1594625" y="569740"/>
            <a:ext cx="9742506" cy="5546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83D5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Hvordan jobber vi?</a:t>
            </a:r>
            <a:endParaRPr kumimoji="0" lang="nb-NO" sz="3200" b="1" i="0" u="none" strike="noStrike" kern="1200" cap="none" spc="0" normalizeH="0" baseline="0" noProof="0">
              <a:ln>
                <a:noFill/>
              </a:ln>
              <a:solidFill>
                <a:srgbClr val="183D55"/>
              </a:solidFill>
              <a:effectLst/>
              <a:uLnTx/>
              <a:uFillTx/>
              <a:latin typeface="Boston Bold" pitchFamily="2" charset="77"/>
              <a:ea typeface="+mj-ea"/>
              <a:cs typeface="+mj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8F81702-DDD0-4E66-9F31-908978CAB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4" y="1385886"/>
            <a:ext cx="7798054" cy="4385765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46D3E9B-EF0A-476E-9912-7B9E2AE088C3}"/>
              </a:ext>
            </a:extLst>
          </p:cNvPr>
          <p:cNvSpPr txBox="1">
            <a:spLocks/>
          </p:cNvSpPr>
          <p:nvPr/>
        </p:nvSpPr>
        <p:spPr>
          <a:xfrm>
            <a:off x="8908256" y="1582229"/>
            <a:ext cx="2914650" cy="4385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18 arbeidspakker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183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Høy deltagelse blant bedriftene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Bidrar til å synliggjøre muligheter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Prosjektet knytter sammen ulike aktører for å utvikle nye løsninger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Arena/nettverk for nye forretninger og nye samarbeid skapes.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183D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3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104541-E16D-0F41-8FE5-7277C0603B67}"/>
              </a:ext>
            </a:extLst>
          </p:cNvPr>
          <p:cNvSpPr txBox="1">
            <a:spLocks/>
          </p:cNvSpPr>
          <p:nvPr/>
        </p:nvSpPr>
        <p:spPr>
          <a:xfrm>
            <a:off x="1561172" y="1966603"/>
            <a:ext cx="10136458" cy="34154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ton" pitchFamily="2" charset="77"/>
              <a:ea typeface="+mn-ea"/>
              <a:cs typeface="+mn-cs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0C526483-5238-4A0F-A67C-F5E0313F6CAE}"/>
              </a:ext>
            </a:extLst>
          </p:cNvPr>
          <p:cNvSpPr txBox="1">
            <a:spLocks/>
          </p:cNvSpPr>
          <p:nvPr/>
        </p:nvSpPr>
        <p:spPr>
          <a:xfrm>
            <a:off x="1594625" y="1481444"/>
            <a:ext cx="10002817" cy="4385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>
                <a:solidFill>
                  <a:srgbClr val="183D55"/>
                </a:solidFill>
                <a:latin typeface="Calibri" panose="020F0502020204030204"/>
              </a:rPr>
              <a:t>Arbeidet med å bygge en regional samhandlingsarena er begynt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Styrke samhandling mellom næringsliv, offentlig og akademia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>
                <a:solidFill>
                  <a:srgbClr val="183D55"/>
                </a:solidFill>
                <a:latin typeface="Calibri" panose="020F0502020204030204"/>
              </a:rPr>
              <a:t>Prosjektet er et viktig bidrag i Electric Region strategien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err="1">
                <a:solidFill>
                  <a:srgbClr val="183D55"/>
                </a:solidFill>
                <a:latin typeface="Calibri" panose="020F0502020204030204"/>
              </a:rPr>
              <a:t>Ca</a:t>
            </a:r>
            <a:r>
              <a:rPr lang="nb-NO" sz="2400">
                <a:solidFill>
                  <a:srgbClr val="183D55"/>
                </a:solidFill>
                <a:latin typeface="Calibri" panose="020F0502020204030204"/>
              </a:rPr>
              <a:t> 45 personer fra bedrifter, offentlig og akademia bidrar direkte i prosjektet. I tillegg et betydelig antall interne ressurser ute i bedriftene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>
                <a:solidFill>
                  <a:srgbClr val="183D55"/>
                </a:solidFill>
                <a:latin typeface="Calibri" panose="020F0502020204030204"/>
              </a:rPr>
              <a:t>Prosjektet bidrar til at regionen tar posisjon og blir synlig i det Regjeringsoppnevnte havvind prosjektet til Norsk Industri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Kan påvirke nasjonale lover og retningslinjer som er viktige for havvind satsingen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2000">
                <a:solidFill>
                  <a:srgbClr val="183D55"/>
                </a:solidFill>
                <a:latin typeface="Calibri" panose="020F0502020204030204"/>
              </a:rPr>
              <a:t>3 personer i 4 sentrale posisjoner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>
                <a:solidFill>
                  <a:srgbClr val="183D55"/>
                </a:solidFill>
                <a:latin typeface="Calibri" panose="020F0502020204030204"/>
              </a:rPr>
              <a:t>Utvikler et nettverk av offentlige og private aktører med havner og tjenester for montasje, drift og vedlikehold mot hele Nordsjøbassenget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F76EC3B5-08EE-472D-9D66-0D574A812D1C}"/>
              </a:ext>
            </a:extLst>
          </p:cNvPr>
          <p:cNvSpPr txBox="1">
            <a:spLocks/>
          </p:cNvSpPr>
          <p:nvPr/>
        </p:nvSpPr>
        <p:spPr>
          <a:xfrm>
            <a:off x="1594625" y="569740"/>
            <a:ext cx="9742506" cy="5546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83D5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Hvor er vi nå?</a:t>
            </a:r>
            <a:endParaRPr kumimoji="0" lang="nb-NO" sz="3200" b="1" i="0" u="none" strike="noStrike" kern="1200" cap="none" spc="0" normalizeH="0" baseline="0" noProof="0">
              <a:ln>
                <a:noFill/>
              </a:ln>
              <a:solidFill>
                <a:srgbClr val="183D55"/>
              </a:solidFill>
              <a:effectLst/>
              <a:uLnTx/>
              <a:uFillTx/>
              <a:latin typeface="Boston Bold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62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104541-E16D-0F41-8FE5-7277C0603B67}"/>
              </a:ext>
            </a:extLst>
          </p:cNvPr>
          <p:cNvSpPr txBox="1">
            <a:spLocks/>
          </p:cNvSpPr>
          <p:nvPr/>
        </p:nvSpPr>
        <p:spPr>
          <a:xfrm>
            <a:off x="1561172" y="1966603"/>
            <a:ext cx="10136458" cy="34154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ton" pitchFamily="2" charset="77"/>
              <a:ea typeface="+mn-ea"/>
              <a:cs typeface="+mn-cs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0C526483-5238-4A0F-A67C-F5E0313F6CAE}"/>
              </a:ext>
            </a:extLst>
          </p:cNvPr>
          <p:cNvSpPr txBox="1">
            <a:spLocks/>
          </p:cNvSpPr>
          <p:nvPr/>
        </p:nvSpPr>
        <p:spPr>
          <a:xfrm>
            <a:off x="1627992" y="1124436"/>
            <a:ext cx="10002817" cy="487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Utviklet en pedagogisk avansert presentasjon som benyttes av våre bedrifter til å få en forståelse av hva havvind er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2000" dirty="0">
                <a:solidFill>
                  <a:srgbClr val="183D55"/>
                </a:solidFill>
                <a:latin typeface="Calibri" panose="020F0502020204030204"/>
              </a:rPr>
              <a:t>Benyttes også av nasjonale organisasjoner som NHO, Norsk Olje og gass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Samhandlingsprosjekt med </a:t>
            </a:r>
            <a:r>
              <a:rPr lang="nb-NO" sz="2400" dirty="0" err="1">
                <a:solidFill>
                  <a:srgbClr val="183D55"/>
                </a:solidFill>
                <a:latin typeface="Calibri" panose="020F0502020204030204"/>
              </a:rPr>
              <a:t>UiA</a:t>
            </a: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 som bidrar til kompetanseheving både til bedrifter og studenter innen havvind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2000" dirty="0">
                <a:solidFill>
                  <a:srgbClr val="183D55"/>
                </a:solidFill>
                <a:latin typeface="Calibri" panose="020F0502020204030204"/>
              </a:rPr>
              <a:t>Nye relevante studier i samhandling med batterisatsing og havvind i Agder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Bidrar til at Agder kan bygge opp en komplett næringskjede innen havvind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Bygger et nettverk av bedrifter på Agder mot det globale havvindmarkedet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Utvikler nye forretnings- og samarbeidsmodeller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dirty="0">
                <a:solidFill>
                  <a:srgbClr val="183D55"/>
                </a:solidFill>
                <a:latin typeface="Calibri" panose="020F0502020204030204"/>
              </a:rPr>
              <a:t>Arrangerer egen minikonferanse under </a:t>
            </a:r>
            <a:r>
              <a:rPr lang="nb-NO" sz="2400" dirty="0" err="1">
                <a:solidFill>
                  <a:srgbClr val="183D55"/>
                </a:solidFill>
                <a:latin typeface="Calibri" panose="020F0502020204030204"/>
              </a:rPr>
              <a:t>Arendalsuka</a:t>
            </a:r>
            <a:endParaRPr lang="nb-NO" sz="2400" dirty="0">
              <a:solidFill>
                <a:srgbClr val="183D55"/>
              </a:solidFill>
              <a:latin typeface="Calibri" panose="020F0502020204030204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F76EC3B5-08EE-472D-9D66-0D574A812D1C}"/>
              </a:ext>
            </a:extLst>
          </p:cNvPr>
          <p:cNvSpPr txBox="1">
            <a:spLocks/>
          </p:cNvSpPr>
          <p:nvPr/>
        </p:nvSpPr>
        <p:spPr>
          <a:xfrm>
            <a:off x="1594625" y="569740"/>
            <a:ext cx="9742506" cy="5546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83D5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Hvor er vi nå?</a:t>
            </a:r>
            <a:endParaRPr kumimoji="0" lang="nb-NO" sz="3200" b="1" i="0" u="none" strike="noStrike" kern="1200" cap="none" spc="0" normalizeH="0" baseline="0" noProof="0">
              <a:ln>
                <a:noFill/>
              </a:ln>
              <a:solidFill>
                <a:srgbClr val="183D55"/>
              </a:solidFill>
              <a:effectLst/>
              <a:uLnTx/>
              <a:uFillTx/>
              <a:latin typeface="Boston Bold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13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104541-E16D-0F41-8FE5-7277C0603B67}"/>
              </a:ext>
            </a:extLst>
          </p:cNvPr>
          <p:cNvSpPr txBox="1">
            <a:spLocks/>
          </p:cNvSpPr>
          <p:nvPr/>
        </p:nvSpPr>
        <p:spPr>
          <a:xfrm>
            <a:off x="1561172" y="1966603"/>
            <a:ext cx="10136458" cy="34154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ton" pitchFamily="2" charset="77"/>
              <a:ea typeface="+mn-ea"/>
              <a:cs typeface="+mn-cs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0C526483-5238-4A0F-A67C-F5E0313F6CAE}"/>
              </a:ext>
            </a:extLst>
          </p:cNvPr>
          <p:cNvSpPr txBox="1">
            <a:spLocks/>
          </p:cNvSpPr>
          <p:nvPr/>
        </p:nvSpPr>
        <p:spPr>
          <a:xfrm>
            <a:off x="1627992" y="1124436"/>
            <a:ext cx="10002817" cy="487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sz="2400" dirty="0">
              <a:solidFill>
                <a:srgbClr val="183D55"/>
              </a:solidFill>
              <a:latin typeface="Calibri" panose="020F0502020204030204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F76EC3B5-08EE-472D-9D66-0D574A812D1C}"/>
              </a:ext>
            </a:extLst>
          </p:cNvPr>
          <p:cNvSpPr txBox="1">
            <a:spLocks/>
          </p:cNvSpPr>
          <p:nvPr/>
        </p:nvSpPr>
        <p:spPr>
          <a:xfrm>
            <a:off x="1594625" y="569740"/>
            <a:ext cx="9742506" cy="5546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1" i="0" u="none" strike="noStrike" kern="1200" cap="none" spc="0" normalizeH="0" baseline="0" noProof="0" dirty="0">
              <a:ln>
                <a:noFill/>
              </a:ln>
              <a:solidFill>
                <a:srgbClr val="183D55"/>
              </a:solidFill>
              <a:effectLst/>
              <a:uLnTx/>
              <a:uFillTx/>
              <a:latin typeface="Boston Bold" pitchFamily="2" charset="77"/>
              <a:ea typeface="+mj-ea"/>
              <a:cs typeface="+mj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AAE2EB0-EA28-482C-A324-FB98082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0824"/>
          </a:xfrm>
        </p:spPr>
        <p:txBody>
          <a:bodyPr>
            <a:normAutofit/>
          </a:bodyPr>
          <a:lstStyle/>
          <a:p>
            <a:r>
              <a:rPr lang="nb-NO" sz="2800" dirty="0"/>
              <a:t>Hva skal til for at Agder og Norge skal lykkes?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407AE54-A77B-4ECE-8FE6-A12496B85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298"/>
            <a:ext cx="10825976" cy="4872134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Norge og Agder melder seg sent på. </a:t>
            </a:r>
          </a:p>
          <a:p>
            <a:r>
              <a:rPr lang="nb-NO" dirty="0"/>
              <a:t>Det må tas mange viktige politiske beslutninger raskt.</a:t>
            </a:r>
          </a:p>
          <a:p>
            <a:pPr lvl="1"/>
            <a:r>
              <a:rPr lang="nb-NO" sz="1800" dirty="0"/>
              <a:t>Det må settes et GW mål</a:t>
            </a:r>
          </a:p>
          <a:p>
            <a:pPr lvl="2"/>
            <a:r>
              <a:rPr lang="nb-NO" sz="1400" dirty="0"/>
              <a:t>THEMA </a:t>
            </a:r>
            <a:r>
              <a:rPr lang="nb-NO" sz="1400" dirty="0" err="1"/>
              <a:t>Consulting</a:t>
            </a:r>
            <a:r>
              <a:rPr lang="nb-NO" sz="1400" dirty="0"/>
              <a:t> har utarbeidet en rapport på vegne av Agder Energi og Vårgrønn på 50 GW i sørlig del Nordsjøen innen 2050 </a:t>
            </a:r>
          </a:p>
          <a:p>
            <a:pPr lvl="1"/>
            <a:r>
              <a:rPr lang="nb-NO" sz="1800" dirty="0"/>
              <a:t>Stimulere konkurranse og mangfold</a:t>
            </a:r>
          </a:p>
          <a:p>
            <a:pPr lvl="2"/>
            <a:r>
              <a:rPr lang="nb-NO" sz="1400" dirty="0"/>
              <a:t>Akselerert og forutsigbar plan for utlysning av nye arealer</a:t>
            </a:r>
          </a:p>
          <a:p>
            <a:pPr lvl="2"/>
            <a:r>
              <a:rPr lang="nb-NO" sz="1400" dirty="0"/>
              <a:t>Øke kapasiteten på SN2 fra 3 til 6 GW </a:t>
            </a:r>
          </a:p>
          <a:p>
            <a:pPr lvl="1"/>
            <a:r>
              <a:rPr lang="nb-NO" sz="1800" dirty="0"/>
              <a:t>Sikre optimal nettutvikling</a:t>
            </a:r>
          </a:p>
          <a:p>
            <a:pPr lvl="2"/>
            <a:r>
              <a:rPr lang="nb-NO" sz="1400" dirty="0"/>
              <a:t>Kommersiell storskala utbygging forutsetter nett som bringer kraft til Europa. Norges konkurransekraft avhenger av at det kommer på plass infrastruktur</a:t>
            </a:r>
          </a:p>
          <a:p>
            <a:pPr lvl="2"/>
            <a:r>
              <a:rPr lang="nb-NO" sz="1400" dirty="0"/>
              <a:t>Utvikling av rammeverk for hybridnett er kritisk og den største tidsrisikoen.</a:t>
            </a:r>
          </a:p>
          <a:p>
            <a:pPr lvl="2"/>
            <a:r>
              <a:rPr lang="nb-NO" sz="1400" dirty="0"/>
              <a:t>Dette krever samarbeid med EU og landene rundt Nordsjøen</a:t>
            </a:r>
          </a:p>
          <a:p>
            <a:pPr lvl="1"/>
            <a:r>
              <a:rPr lang="nb-NO" sz="1800" dirty="0"/>
              <a:t>Legge til rette for norsk verdiskaping</a:t>
            </a:r>
          </a:p>
          <a:p>
            <a:pPr lvl="2"/>
            <a:r>
              <a:rPr lang="nb-NO" sz="1400" dirty="0"/>
              <a:t>Bygge ny norsk leverandørindustri</a:t>
            </a:r>
          </a:p>
          <a:p>
            <a:pPr lvl="2"/>
            <a:r>
              <a:rPr lang="nb-NO" sz="1400" dirty="0"/>
              <a:t>Leverandørplan etter modell fra Skottland</a:t>
            </a:r>
          </a:p>
          <a:p>
            <a:pPr lvl="1"/>
            <a:r>
              <a:rPr lang="nb-NO" sz="1800" dirty="0"/>
              <a:t>Er auksjon rett modell?</a:t>
            </a:r>
          </a:p>
          <a:p>
            <a:pPr lvl="2"/>
            <a:r>
              <a:rPr lang="nb-NO" sz="1400" dirty="0"/>
              <a:t>Sikrer det bygging av norsk leverandørindustri</a:t>
            </a:r>
          </a:p>
          <a:p>
            <a:pPr lvl="2"/>
            <a:r>
              <a:rPr lang="nb-NO" sz="1400" dirty="0"/>
              <a:t>Bygger det opp under norsk teknologiutvikling inne bunnfast og mulighetene for å ta posisjon i det globale markedet?  </a:t>
            </a:r>
          </a:p>
          <a:p>
            <a:pPr lvl="2"/>
            <a:r>
              <a:rPr lang="nb-NO" sz="1400" dirty="0"/>
              <a:t>Vil rammeverk for hybridnett være klart for en evt. auksjon? Passer auksjon bedre i neste utlysing</a:t>
            </a:r>
          </a:p>
          <a:p>
            <a:r>
              <a:rPr lang="nb-NO" sz="2200" dirty="0"/>
              <a:t>Dere som lokale politikere har en viktig oppgave i å være pådrivere i en nasjonal kamp</a:t>
            </a:r>
          </a:p>
        </p:txBody>
      </p:sp>
    </p:spTree>
    <p:extLst>
      <p:ext uri="{BB962C8B-B14F-4D97-AF65-F5344CB8AC3E}">
        <p14:creationId xmlns:p14="http://schemas.microsoft.com/office/powerpoint/2010/main" val="11183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1D5E4-CE2D-434C-A04F-77E740B0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368550"/>
            <a:ext cx="86106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6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76B19B318FC14E97B9E6DBF53BE93D" ma:contentTypeVersion="12" ma:contentTypeDescription="Opprett et nytt dokument." ma:contentTypeScope="" ma:versionID="c5ac523067e84334c1b2abb36a07a88f">
  <xsd:schema xmlns:xsd="http://www.w3.org/2001/XMLSchema" xmlns:xs="http://www.w3.org/2001/XMLSchema" xmlns:p="http://schemas.microsoft.com/office/2006/metadata/properties" xmlns:ns2="52320414-34bd-4c2f-ae2d-ff69ebc84ce6" xmlns:ns3="a3938e04-e355-4c1b-9115-c1625c31b11b" targetNamespace="http://schemas.microsoft.com/office/2006/metadata/properties" ma:root="true" ma:fieldsID="471c9bb67f93595d3d8a7645d3a3efa5" ns2:_="" ns3:_="">
    <xsd:import namespace="52320414-34bd-4c2f-ae2d-ff69ebc84ce6"/>
    <xsd:import namespace="a3938e04-e355-4c1b-9115-c1625c31b1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20414-34bd-4c2f-ae2d-ff69ebc84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38e04-e355-4c1b-9115-c1625c31b11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Presentasjon - NHO" ma:contentTypeID="0x01010024A2C8D6A070534B9CF4AD2589879B1E04050094F596BFE8298E4698C880E754ABBEEA" ma:contentTypeVersion="13" ma:contentTypeDescription="Opprett et nytt dokument." ma:contentTypeScope="" ma:versionID="1642a2d4e8ddf34fd9088086498e3695">
  <xsd:schema xmlns:xsd="http://www.w3.org/2001/XMLSchema" xmlns:xs="http://www.w3.org/2001/XMLSchema" xmlns:p="http://schemas.microsoft.com/office/2006/metadata/properties" xmlns:ns2="f909def9-6662-4ec9-b2d2-41be86eee7c4" xmlns:ns3="749ab8b6-ff35-4a4f-9f18-9cef83ce6420" xmlns:ns4="99a3738e-5388-4b66-8f1a-a0f5c72f9dd8" targetNamespace="http://schemas.microsoft.com/office/2006/metadata/properties" ma:root="true" ma:fieldsID="c1e8c4c620d6f102d2b358e412cd01ed" ns2:_="" ns3:_="" ns4:_="">
    <xsd:import namespace="f909def9-6662-4ec9-b2d2-41be86eee7c4"/>
    <xsd:import namespace="749ab8b6-ff35-4a4f-9f18-9cef83ce6420"/>
    <xsd:import namespace="99a3738e-5388-4b66-8f1a-a0f5c72f9dd8"/>
    <xsd:element name="properties">
      <xsd:complexType>
        <xsd:sequence>
          <xsd:element name="documentManagement">
            <xsd:complexType>
              <xsd:all>
                <xsd:element ref="ns2:NHO_DocumentStatus" minOccurs="0"/>
                <xsd:element ref="ns2:NHO_DocumentProperty" minOccurs="0"/>
                <xsd:element ref="ns2:NHO_DocumentDate" minOccurs="0"/>
                <xsd:element ref="ns2:c33924c3673147c88830f2707c1978bc" minOccurs="0"/>
                <xsd:element ref="ns3:TaxCatchAll" minOccurs="0"/>
                <xsd:element ref="ns3:TaxCatchAllLabel" minOccurs="0"/>
                <xsd:element ref="ns2:p8a47c7619634ae9930087b62d76e394" minOccurs="0"/>
                <xsd:element ref="ns3:TaxKeywordTaxHTField" minOccurs="0"/>
                <xsd:element ref="ns2:ARENA_DocumentReference" minOccurs="0"/>
                <xsd:element ref="ns2:ARENA_DocumentRecipient" minOccurs="0"/>
                <xsd:element ref="ns2:ARENA_DocumentSender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9def9-6662-4ec9-b2d2-41be86eee7c4" elementFormDefault="qualified">
    <xsd:import namespace="http://schemas.microsoft.com/office/2006/documentManagement/types"/>
    <xsd:import namespace="http://schemas.microsoft.com/office/infopath/2007/PartnerControls"/>
    <xsd:element name="NHO_DocumentStatus" ma:index="8" nillable="true" ma:displayName="Status" ma:default="Under behandling" ma:description="Status" ma:format="Dropdown" ma:internalName="NHO_DocumentStatus" ma:readOnly="false">
      <xsd:simpleType>
        <xsd:restriction base="dms:Choice">
          <xsd:enumeration value="Under behandling"/>
          <xsd:enumeration value="Til fordeling"/>
          <xsd:enumeration value="Arkivert"/>
        </xsd:restriction>
      </xsd:simpleType>
    </xsd:element>
    <xsd:element name="NHO_DocumentProperty" ma:index="9" nillable="true" ma:displayName="Inn/ut/internt" ma:default="Internt" ma:description="Inn/ut/internt" ma:format="Dropdown" ma:internalName="NHO_DocumentProperty" ma:readOnly="false">
      <xsd:simpleType>
        <xsd:restriction base="dms:Choice">
          <xsd:enumeration value="Internt"/>
          <xsd:enumeration value="Ut"/>
          <xsd:enumeration value="Inn"/>
        </xsd:restriction>
      </xsd:simpleType>
    </xsd:element>
    <xsd:element name="NHO_DocumentDate" ma:index="10" nillable="true" ma:displayName="Dokumentdato" ma:description="Dokumentdato" ma:format="DateOnly" ma:internalName="NHO_DocumentDate" ma:readOnly="false">
      <xsd:simpleType>
        <xsd:restriction base="dms:DateTime"/>
      </xsd:simpleType>
    </xsd:element>
    <xsd:element name="c33924c3673147c88830f2707c1978bc" ma:index="11" nillable="true" ma:taxonomy="true" ma:internalName="c33924c3673147c88830f2707c1978bc" ma:taxonomyFieldName="NhoMmdCaseWorker" ma:displayName="Saksbehandler" ma:readOnly="false" ma:fieldId="{c33924c3-6731-47c8-8830-f2707c1978bc}" ma:sspId="9119b49b-2cc3-444e-b755-8692f4554da6" ma:termSetId="a75e361f-3881-449b-8e3a-eada1710eb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a47c7619634ae9930087b62d76e394" ma:index="15" nillable="true" ma:taxonomy="true" ma:internalName="p8a47c7619634ae9930087b62d76e394" ma:taxonomyFieldName="NHO_OrganisationUnit" ma:displayName="Organisasjonsenhet" ma:readOnly="false" ma:fieldId="{98a47c76-1963-4ae9-9300-87b62d76e394}" ma:sspId="9119b49b-2cc3-444e-b755-8692f4554da6" ma:termSetId="4686cc46-fb62-423b-8caf-c5de8864a4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RENA_DocumentReference" ma:index="19" nillable="true" ma:displayName="Deres referanse" ma:description="Deres referanse" ma:internalName="ARENA_DocumentReference" ma:readOnly="false">
      <xsd:simpleType>
        <xsd:restriction base="dms:Text"/>
      </xsd:simpleType>
    </xsd:element>
    <xsd:element name="ARENA_DocumentRecipient" ma:index="20" nillable="true" ma:displayName="Mottaker" ma:description="Mottaker" ma:internalName="ARENA_DocumentRecipient" ma:readOnly="false">
      <xsd:simpleType>
        <xsd:restriction base="dms:Text"/>
      </xsd:simpleType>
    </xsd:element>
    <xsd:element name="ARENA_DocumentSender" ma:index="21" nillable="true" ma:displayName="Avsender" ma:description="Avsender" ma:internalName="ARENA_DocumentSend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5af8cb2b-5fad-4fb8-9979-1a815c436ba6}" ma:internalName="TaxCatchAll" ma:showField="CatchAllData" ma:web="99a3738e-5388-4b66-8f1a-a0f5c72f9d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5af8cb2b-5fad-4fb8-9979-1a815c436ba6}" ma:internalName="TaxCatchAllLabel" ma:readOnly="true" ma:showField="CatchAllDataLabel" ma:web="99a3738e-5388-4b66-8f1a-a0f5c72f9d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Organisasjonsnøkkelord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3738e-5388-4b66-8f1a-a0f5c72f9dd8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3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Fast ID" ma:description="Behold IDen ved tilleggin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14490B-8079-4523-BD56-3F444AE8CC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7713BC-BD27-4C0D-B8A5-02C5FB974F52}">
  <ds:schemaRefs>
    <ds:schemaRef ds:uri="http://www.w3.org/XML/1998/namespace"/>
    <ds:schemaRef ds:uri="99a3738e-5388-4b66-8f1a-a0f5c72f9dd8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49ab8b6-ff35-4a4f-9f18-9cef83ce6420"/>
    <ds:schemaRef ds:uri="f909def9-6662-4ec9-b2d2-41be86eee7c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B501A0-7F65-4CE2-A91C-78D951314A8C}"/>
</file>

<file path=customXml/itemProps4.xml><?xml version="1.0" encoding="utf-8"?>
<ds:datastoreItem xmlns:ds="http://schemas.openxmlformats.org/officeDocument/2006/customXml" ds:itemID="{94AFD546-6C06-4785-8449-37A773AC01A5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6DB9FE5F-B979-4CB0-BDCE-4FDF54D6D41B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45D5DEF2-242C-402D-B235-D5E859CD6BF0}">
  <ds:schemaRefs>
    <ds:schemaRef ds:uri="749ab8b6-ff35-4a4f-9f18-9cef83ce6420"/>
    <ds:schemaRef ds:uri="99a3738e-5388-4b66-8f1a-a0f5c72f9dd8"/>
    <ds:schemaRef ds:uri="f909def9-6662-4ec9-b2d2-41be86eee7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459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7</vt:i4>
      </vt:variant>
    </vt:vector>
  </HeadingPairs>
  <TitlesOfParts>
    <vt:vector size="15" baseType="lpstr">
      <vt:lpstr>Arial</vt:lpstr>
      <vt:lpstr>Boston</vt:lpstr>
      <vt:lpstr>Boston Bold</vt:lpstr>
      <vt:lpstr>Calibri</vt:lpstr>
      <vt:lpstr>Calibri Light</vt:lpstr>
      <vt:lpstr>Office Theme</vt:lpstr>
      <vt:lpstr>1_Office Theme</vt:lpstr>
      <vt:lpstr>2_Office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skal til for at Agder og Norge skal lykkes?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Line Hjertås</dc:creator>
  <cp:lastModifiedBy>Kjell O. Johannessen</cp:lastModifiedBy>
  <cp:revision>6</cp:revision>
  <cp:lastPrinted>2021-05-27T21:14:53Z</cp:lastPrinted>
  <dcterms:created xsi:type="dcterms:W3CDTF">2020-09-26T11:55:40Z</dcterms:created>
  <dcterms:modified xsi:type="dcterms:W3CDTF">2021-06-25T05:37:33Z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0x0101004776B19B318FC14E97B9E6DBF53BE93D</vt:lpwstr>
  </property>
  <property fmtid="{D5CDD505-2E9C-101B-9397-08002B2CF9AE}" pid="3" name="TaxKeyword">
    <vt:lpwstr/>
  </property>
  <property fmtid="{D5CDD505-2E9C-101B-9397-08002B2CF9AE}" pid="4" name="NhoMmdCaseWorker">
    <vt:lpwstr/>
  </property>
  <property fmtid="{D5CDD505-2E9C-101B-9397-08002B2CF9AE}" pid="5" name="_dlc_DocIdItemGuid">
    <vt:lpwstr>a540e662-6dc9-4035-92cf-c2b32dde22a0</vt:lpwstr>
  </property>
  <property fmtid="{D5CDD505-2E9C-101B-9397-08002B2CF9AE}" pid="6" name="NHO_OrganisationUnit">
    <vt:lpwstr/>
  </property>
  <property fmtid="{D5CDD505-2E9C-101B-9397-08002B2CF9AE}" pid="7" name="MSIP_Label_0b9f4afd-f22f-4e0c-9866-08e785c7ee22_Enabled">
    <vt:lpwstr>true</vt:lpwstr>
  </property>
  <property fmtid="{D5CDD505-2E9C-101B-9397-08002B2CF9AE}" pid="8" name="MSIP_Label_0b9f4afd-f22f-4e0c-9866-08e785c7ee22_SetDate">
    <vt:lpwstr>2021-06-24T11:12:45Z</vt:lpwstr>
  </property>
  <property fmtid="{D5CDD505-2E9C-101B-9397-08002B2CF9AE}" pid="9" name="MSIP_Label_0b9f4afd-f22f-4e0c-9866-08e785c7ee22_Method">
    <vt:lpwstr>Standard</vt:lpwstr>
  </property>
  <property fmtid="{D5CDD505-2E9C-101B-9397-08002B2CF9AE}" pid="10" name="MSIP_Label_0b9f4afd-f22f-4e0c-9866-08e785c7ee22_Name">
    <vt:lpwstr>Internal</vt:lpwstr>
  </property>
  <property fmtid="{D5CDD505-2E9C-101B-9397-08002B2CF9AE}" pid="11" name="MSIP_Label_0b9f4afd-f22f-4e0c-9866-08e785c7ee22_SiteId">
    <vt:lpwstr>35de1f6f-7463-4230-b310-c6161e75518a</vt:lpwstr>
  </property>
  <property fmtid="{D5CDD505-2E9C-101B-9397-08002B2CF9AE}" pid="12" name="MSIP_Label_0b9f4afd-f22f-4e0c-9866-08e785c7ee22_ActionId">
    <vt:lpwstr>4c952b8d-d0d6-4af8-83d8-9988a6460c61</vt:lpwstr>
  </property>
  <property fmtid="{D5CDD505-2E9C-101B-9397-08002B2CF9AE}" pid="13" name="MSIP_Label_0b9f4afd-f22f-4e0c-9866-08e785c7ee22_ContentBits">
    <vt:lpwstr>2</vt:lpwstr>
  </property>
</Properties>
</file>