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258" r:id="rId6"/>
    <p:sldId id="261" r:id="rId7"/>
    <p:sldId id="265" r:id="rId8"/>
    <p:sldId id="264" r:id="rId9"/>
    <p:sldId id="266" r:id="rId10"/>
    <p:sldId id="262" r:id="rId11"/>
    <p:sldId id="267" r:id="rId12"/>
    <p:sldId id="263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21CBB-40DD-4521-ACAB-FDB9569265EF}" v="15" dt="2021-06-23T10:01:52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99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o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750BF-4251-4AB7-901A-ABC6EFBA27F6}" type="datetimeFigureOut">
              <a:rPr lang="no-NO" smtClean="0"/>
              <a:t>28.06.2021</a:t>
            </a:fld>
            <a:endParaRPr lang="no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o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o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E28CF-FF02-435D-B823-14709EDD49CE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40018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38892" cy="688437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442015" y="2280051"/>
            <a:ext cx="4398464" cy="1731295"/>
          </a:xfrm>
          <a:prstGeom prst="rect">
            <a:avLst/>
          </a:prstGeom>
        </p:spPr>
        <p:txBody>
          <a:bodyPr/>
          <a:lstStyle>
            <a:lvl1pPr algn="l">
              <a:defRPr sz="4000" baseline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VI LIGGER TETT</a:t>
            </a:r>
            <a:br>
              <a:rPr lang="en-US" dirty="0"/>
            </a:br>
            <a:r>
              <a:rPr lang="en-US" dirty="0"/>
              <a:t>OG SAMMEN </a:t>
            </a:r>
            <a:br>
              <a:rPr lang="en-US" dirty="0"/>
            </a:br>
            <a:r>
              <a:rPr lang="en-US" dirty="0"/>
              <a:t>ER VI STERKE.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3227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84194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et standard slide </a:t>
            </a:r>
            <a:r>
              <a:rPr lang="en-US" dirty="0" err="1"/>
              <a:t>hvor</a:t>
            </a:r>
            <a:r>
              <a:rPr lang="en-US" dirty="0"/>
              <a:t> man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sette</a:t>
            </a:r>
            <a:r>
              <a:rPr lang="en-US" dirty="0"/>
              <a:t> inn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bilder</a:t>
            </a:r>
            <a:r>
              <a:rPr lang="en-US" dirty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990850"/>
            <a:ext cx="10515600" cy="21018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her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 setter man inn </a:t>
            </a:r>
            <a:r>
              <a:rPr lang="en-US" sz="2400" baseline="0" dirty="0" err="1">
                <a:latin typeface="Franklin Gothic Book" charset="0"/>
                <a:ea typeface="Franklin Gothic Book" charset="0"/>
                <a:cs typeface="Franklin Gothic Book" charset="0"/>
              </a:rPr>
              <a:t>brødtekst</a:t>
            </a:r>
            <a:r>
              <a:rPr lang="en-US" sz="2400" baseline="0" dirty="0"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  <a:endParaRPr lang="en-US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7001" y="1332279"/>
            <a:ext cx="11553478" cy="3110767"/>
          </a:xfrm>
          <a:prstGeom prst="rect">
            <a:avLst/>
          </a:prstGeom>
        </p:spPr>
        <p:txBody>
          <a:bodyPr/>
          <a:lstStyle>
            <a:lvl1pPr algn="ctr">
              <a:defRPr sz="7200" baseline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VI LIGGER TETT</a:t>
            </a:r>
            <a:br>
              <a:rPr lang="en-US" dirty="0"/>
            </a:br>
            <a:r>
              <a:rPr lang="en-US" dirty="0"/>
              <a:t>OG SAMMEN </a:t>
            </a:r>
            <a:br>
              <a:rPr lang="en-US" dirty="0"/>
            </a:br>
            <a:r>
              <a:rPr lang="en-US" dirty="0"/>
              <a:t>ER VI STERKE.</a:t>
            </a:r>
          </a:p>
        </p:txBody>
      </p:sp>
    </p:spTree>
    <p:extLst>
      <p:ext uri="{BB962C8B-B14F-4D97-AF65-F5344CB8AC3E}">
        <p14:creationId xmlns:p14="http://schemas.microsoft.com/office/powerpoint/2010/main" val="197208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398542" y="2502371"/>
            <a:ext cx="3608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chemeClr val="bg1"/>
                </a:solidFill>
              </a:rPr>
              <a:t>VI LIGGER TETT OG SAMMEN ER VI STERKE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875D821-CE95-425C-B830-EC0F10CBBCA7}"/>
              </a:ext>
            </a:extLst>
          </p:cNvPr>
          <p:cNvSpPr txBox="1"/>
          <p:nvPr/>
        </p:nvSpPr>
        <p:spPr>
          <a:xfrm>
            <a:off x="4634144" y="6329779"/>
            <a:ext cx="7466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146939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01" y="1332279"/>
            <a:ext cx="11553478" cy="4497998"/>
          </a:xfrm>
        </p:spPr>
        <p:txBody>
          <a:bodyPr/>
          <a:lstStyle/>
          <a:p>
            <a:pPr lvl="0" algn="l"/>
            <a:r>
              <a:rPr lang="en-US" sz="2800" dirty="0" err="1"/>
              <a:t>Prioriterte</a:t>
            </a:r>
            <a:r>
              <a:rPr lang="en-US" sz="2800" dirty="0"/>
              <a:t> </a:t>
            </a:r>
            <a:r>
              <a:rPr lang="en-US" sz="2800" dirty="0" err="1"/>
              <a:t>valgkampsaker</a:t>
            </a:r>
            <a:r>
              <a:rPr lang="en-US" sz="2800" dirty="0"/>
              <a:t>:</a:t>
            </a:r>
            <a:br>
              <a:rPr lang="en-US" sz="2800" dirty="0"/>
            </a:br>
            <a:br>
              <a:rPr lang="en-US" sz="2800" dirty="0"/>
            </a:b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Psykologistudiet til </a:t>
            </a:r>
            <a:r>
              <a:rPr lang="nb-NO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UiA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finansiering</a:t>
            </a:r>
            <a:br>
              <a:rPr lang="no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Kvinne/ barneavdeling på Sørlandet sykehus Kristiansand (brev til helseminister utgjør faktaarket her)</a:t>
            </a:r>
            <a:br>
              <a:rPr lang="no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Levekårprosjekter – sikre økonomisk ramme</a:t>
            </a:r>
            <a:br>
              <a:rPr lang="no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Lønnstilskudd i NAV – økt ramme</a:t>
            </a:r>
            <a:br>
              <a:rPr lang="no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Byvekstavtaler – øke ramme</a:t>
            </a:r>
            <a:br>
              <a:rPr lang="no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Karbonfangst – øke tilskudd</a:t>
            </a:r>
            <a:b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nb-NO" sz="18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nb-NO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Barnevernsreform - sikre fullfinansiering</a:t>
            </a:r>
            <a:b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Kraft fra sentralnettet – øke mulighet for tilkobling</a:t>
            </a:r>
            <a:b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Kriminelle, syke og skyldfri – endring av lovverket</a:t>
            </a:r>
            <a:b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Vindkraft – sikre vertskommunene gjenytelse</a:t>
            </a:r>
            <a:br>
              <a:rPr lang="no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708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Franklin Gothic Medium"/>
              </a:rPr>
              <a:t>Handlingsplan for Region Kristiansand</a:t>
            </a:r>
            <a:br>
              <a:rPr lang="en-US" dirty="0">
                <a:latin typeface="Franklin Gothic Medium"/>
              </a:rPr>
            </a:br>
            <a:br>
              <a:rPr lang="en-US" dirty="0">
                <a:latin typeface="Franklin Gothic Medium"/>
              </a:rPr>
            </a:br>
            <a:br>
              <a:rPr lang="en-US" dirty="0"/>
            </a:br>
            <a:r>
              <a:rPr lang="en-US" sz="3200" dirty="0" err="1">
                <a:latin typeface="Franklin Gothic Medium"/>
              </a:rPr>
              <a:t>Vurdering</a:t>
            </a:r>
            <a:r>
              <a:rPr lang="en-US" sz="3200" dirty="0">
                <a:latin typeface="Franklin Gothic Medium"/>
              </a:rPr>
              <a:t> av </a:t>
            </a:r>
            <a:r>
              <a:rPr lang="en-US" sz="3200" dirty="0" err="1">
                <a:latin typeface="Franklin Gothic Medium"/>
              </a:rPr>
              <a:t>høringinnspill</a:t>
            </a:r>
            <a:r>
              <a:rPr lang="en-US" sz="3200" dirty="0">
                <a:latin typeface="Franklin Gothic Medium"/>
              </a:rPr>
              <a:t> </a:t>
            </a:r>
            <a:r>
              <a:rPr lang="en-US" sz="3200" dirty="0" err="1">
                <a:latin typeface="Franklin Gothic Medium"/>
              </a:rPr>
              <a:t>og</a:t>
            </a:r>
            <a:r>
              <a:rPr lang="en-US" sz="3200" dirty="0">
                <a:latin typeface="Franklin Gothic Medium"/>
              </a:rPr>
              <a:t> </a:t>
            </a:r>
            <a:r>
              <a:rPr lang="en-US" sz="3200" dirty="0" err="1">
                <a:latin typeface="Franklin Gothic Medium"/>
              </a:rPr>
              <a:t>forslag</a:t>
            </a:r>
            <a:r>
              <a:rPr lang="en-US" sz="3200" dirty="0">
                <a:latin typeface="Franklin Gothic Medium"/>
              </a:rPr>
              <a:t> </a:t>
            </a:r>
            <a:r>
              <a:rPr lang="en-US" sz="3200" dirty="0" err="1">
                <a:latin typeface="Franklin Gothic Medium"/>
              </a:rPr>
              <a:t>til</a:t>
            </a:r>
            <a:r>
              <a:rPr lang="en-US" sz="3200" dirty="0">
                <a:latin typeface="Franklin Gothic Medium"/>
              </a:rPr>
              <a:t> </a:t>
            </a:r>
            <a:r>
              <a:rPr lang="en-US" sz="3200" dirty="0" err="1">
                <a:latin typeface="Franklin Gothic Medium"/>
              </a:rPr>
              <a:t>vedtak</a:t>
            </a:r>
            <a:br>
              <a:rPr lang="en-US" dirty="0">
                <a:latin typeface="Franklin Gothic Medium"/>
              </a:rPr>
            </a:br>
            <a:br>
              <a:rPr lang="en-US" dirty="0">
                <a:latin typeface="Franklin Gothic Medium"/>
              </a:rPr>
            </a:br>
            <a:br>
              <a:rPr lang="en-US" dirty="0">
                <a:latin typeface="Franklin Gothic Medium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247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1EF0A40-D7A2-4171-AAF2-B4E66BF2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495"/>
            <a:ext cx="10515600" cy="433997"/>
          </a:xfrm>
        </p:spPr>
        <p:txBody>
          <a:bodyPr/>
          <a:lstStyle/>
          <a:p>
            <a:r>
              <a:rPr lang="nb-NO" sz="2400" b="1" cap="all" dirty="0"/>
              <a:t>Vurdering av innspill</a:t>
            </a:r>
            <a:br>
              <a:rPr lang="no-NO" sz="2400" b="1" cap="all" dirty="0"/>
            </a:br>
            <a:endParaRPr lang="no-NO" sz="2400" dirty="0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FE12D5F4-2D85-49A3-B1DB-9567F835F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698716"/>
              </p:ext>
            </p:extLst>
          </p:nvPr>
        </p:nvGraphicFramePr>
        <p:xfrm>
          <a:off x="961292" y="2805724"/>
          <a:ext cx="9750250" cy="1922584"/>
        </p:xfrm>
        <a:graphic>
          <a:graphicData uri="http://schemas.openxmlformats.org/drawingml/2006/table">
            <a:tbl>
              <a:tblPr/>
              <a:tblGrid>
                <a:gridCol w="1781163">
                  <a:extLst>
                    <a:ext uri="{9D8B030D-6E8A-4147-A177-3AD203B41FA5}">
                      <a16:colId xmlns:a16="http://schemas.microsoft.com/office/drawing/2014/main" val="904238296"/>
                    </a:ext>
                  </a:extLst>
                </a:gridCol>
                <a:gridCol w="4364811">
                  <a:extLst>
                    <a:ext uri="{9D8B030D-6E8A-4147-A177-3AD203B41FA5}">
                      <a16:colId xmlns:a16="http://schemas.microsoft.com/office/drawing/2014/main" val="2991029648"/>
                    </a:ext>
                  </a:extLst>
                </a:gridCol>
                <a:gridCol w="3604276">
                  <a:extLst>
                    <a:ext uri="{9D8B030D-6E8A-4147-A177-3AD203B41FA5}">
                      <a16:colId xmlns:a16="http://schemas.microsoft.com/office/drawing/2014/main" val="1341382098"/>
                    </a:ext>
                  </a:extLst>
                </a:gridCol>
              </a:tblGrid>
              <a:tr h="1922584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Prosessen rundt rullering av handlingsplanen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Politisk medvirkning og forankring rundt valg av satsinger  </a:t>
                      </a:r>
                    </a:p>
                    <a:p>
                      <a:pPr algn="l" rtl="0" fontAlgn="base"/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Metode for utvelgelse av prosjekter med begrunnelse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Se forslag til ny rulleringsprosess. 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base"/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Satsinger er valgt da de er prosjekter med, eller med behov for, statlig finansiering. </a:t>
                      </a:r>
                      <a:endParaRPr lang="nb-NO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0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89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6186DFBA-2C16-4D04-8372-045772E40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329158"/>
              </p:ext>
            </p:extLst>
          </p:nvPr>
        </p:nvGraphicFramePr>
        <p:xfrm>
          <a:off x="1031630" y="375139"/>
          <a:ext cx="10410093" cy="5923494"/>
        </p:xfrm>
        <a:graphic>
          <a:graphicData uri="http://schemas.openxmlformats.org/drawingml/2006/table">
            <a:tbl>
              <a:tblPr/>
              <a:tblGrid>
                <a:gridCol w="2224669">
                  <a:extLst>
                    <a:ext uri="{9D8B030D-6E8A-4147-A177-3AD203B41FA5}">
                      <a16:colId xmlns:a16="http://schemas.microsoft.com/office/drawing/2014/main" val="782610785"/>
                    </a:ext>
                  </a:extLst>
                </a:gridCol>
                <a:gridCol w="4483303">
                  <a:extLst>
                    <a:ext uri="{9D8B030D-6E8A-4147-A177-3AD203B41FA5}">
                      <a16:colId xmlns:a16="http://schemas.microsoft.com/office/drawing/2014/main" val="2720862445"/>
                    </a:ext>
                  </a:extLst>
                </a:gridCol>
                <a:gridCol w="3702121">
                  <a:extLst>
                    <a:ext uri="{9D8B030D-6E8A-4147-A177-3AD203B41FA5}">
                      <a16:colId xmlns:a16="http://schemas.microsoft.com/office/drawing/2014/main" val="4260171946"/>
                    </a:ext>
                  </a:extLst>
                </a:gridCol>
              </a:tblGrid>
              <a:tr h="3053862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Bakgrunnsdata og sammenheng med andre planer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</a:txBody>
                  <a:tcPr marL="71333" marR="71333" marT="35667" marB="35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RKs konkretisering og forankring i overordnede mål for Agder 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Sammenheng mellom Handlingsplan Region Kristiansand og andre planer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Sammenheng mellom Handlingsplan Region Kristiansand og strategisk næringsplan </a:t>
                      </a:r>
                      <a:endParaRPr lang="nb-NO" sz="1600" b="0" i="0" dirty="0">
                        <a:effectLst/>
                      </a:endParaRPr>
                    </a:p>
                    <a:p>
                      <a:pPr lvl="1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Endring og harmonisering av satsingsområder med strategisk næringsplan og tilhørende handlingsplan </a:t>
                      </a: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Data fra folkehelse- og levekårsstatus i regionen </a:t>
                      </a:r>
                      <a:endParaRPr lang="nb-NO" sz="1600" b="0" i="0" dirty="0">
                        <a:effectLst/>
                      </a:endParaRPr>
                    </a:p>
                    <a:p>
                      <a:pPr lvl="1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Involvering av folkehelsenettverket  </a:t>
                      </a: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Pågående satsinger og prioriterte </a:t>
                      </a:r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områder for de enkelte kommunene i regionen og Region Kristiansands rolle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Kunnskapsgrunnlag, vedtatte strategier og mål innen klima og miljø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Vedtak i den nasjonale transportplanen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</a:txBody>
                  <a:tcPr marL="71333" marR="71333" marT="35667" marB="35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Planen bygger primært på kommunenes innspill til viktige interessepolitiske satsingsområder og innspill fra samarbeidspartnere. 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Handlingsplanen er ikke tenkt inn som en del av annet kommunalt planhierarki, men er områder Region Kristiansand ønsker å løfte i felleskap. Den enkelte kommune spiller inn saker som er begrunnet og ordførere/ kommunedirektører sikrer at det, om nødvendig, har forankring i plan. Se forslag til ny rullering. 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Ved forslag om og oppfølging av satsingsområdene vil daglig leder samarbeide med AU, kommunedirektørutvalget, fagpersoner i kommunene/ nettverkene eller eksterne samarbeidspartnere. </a:t>
                      </a:r>
                      <a:endParaRPr lang="nb-NO" sz="1600" b="0" i="0" dirty="0">
                        <a:effectLst/>
                      </a:endParaRPr>
                    </a:p>
                  </a:txBody>
                  <a:tcPr marL="71333" marR="71333" marT="35667" marB="3566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238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88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EDC53E46-EB88-4F91-B84C-14649E28E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00674"/>
              </p:ext>
            </p:extLst>
          </p:nvPr>
        </p:nvGraphicFramePr>
        <p:xfrm>
          <a:off x="662473" y="1436914"/>
          <a:ext cx="9797143" cy="2659225"/>
        </p:xfrm>
        <a:graphic>
          <a:graphicData uri="http://schemas.openxmlformats.org/drawingml/2006/table">
            <a:tbl>
              <a:tblPr/>
              <a:tblGrid>
                <a:gridCol w="2093680">
                  <a:extLst>
                    <a:ext uri="{9D8B030D-6E8A-4147-A177-3AD203B41FA5}">
                      <a16:colId xmlns:a16="http://schemas.microsoft.com/office/drawing/2014/main" val="531995031"/>
                    </a:ext>
                  </a:extLst>
                </a:gridCol>
                <a:gridCol w="4219325">
                  <a:extLst>
                    <a:ext uri="{9D8B030D-6E8A-4147-A177-3AD203B41FA5}">
                      <a16:colId xmlns:a16="http://schemas.microsoft.com/office/drawing/2014/main" val="182305490"/>
                    </a:ext>
                  </a:extLst>
                </a:gridCol>
                <a:gridCol w="3484138">
                  <a:extLst>
                    <a:ext uri="{9D8B030D-6E8A-4147-A177-3AD203B41FA5}">
                      <a16:colId xmlns:a16="http://schemas.microsoft.com/office/drawing/2014/main" val="1293250613"/>
                    </a:ext>
                  </a:extLst>
                </a:gridCol>
              </a:tblGrid>
              <a:tr h="2659225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Utforming av planen </a:t>
                      </a:r>
                      <a:endParaRPr lang="nb-NO" sz="1600" b="0" i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Beskrivelse av tiltak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endParaRPr lang="nb-NO" sz="1600" b="0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endParaRPr lang="nb-NO" sz="1600" b="0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Egen handlingsdel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Tiltakene bør beskrives mer utfyllende med korte faktaark for hvert tiltak i ny rullering.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AU er presentert for enkel tiltaksplan (i Excel) med satsingsområde, ansvarlig, aktører, aktiviteter og kommentar/ resultat. Det er tenkt å rapporteres på til hvert AU. </a:t>
                      </a:r>
                      <a:endParaRPr lang="nb-NO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97561"/>
                  </a:ext>
                </a:extLst>
              </a:tr>
            </a:tbl>
          </a:graphicData>
        </a:graphic>
      </p:graphicFrame>
      <p:pic>
        <p:nvPicPr>
          <p:cNvPr id="10" name="Bilde 9">
            <a:extLst>
              <a:ext uri="{FF2B5EF4-FFF2-40B4-BE49-F238E27FC236}">
                <a16:creationId xmlns:a16="http://schemas.microsoft.com/office/drawing/2014/main" id="{942F5387-483B-4106-8867-8EB992A9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238" y="3122771"/>
            <a:ext cx="3718443" cy="31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6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FA9065B-2E6B-4586-9F16-3A1673491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151164"/>
              </p:ext>
            </p:extLst>
          </p:nvPr>
        </p:nvGraphicFramePr>
        <p:xfrm>
          <a:off x="856104" y="341442"/>
          <a:ext cx="9937101" cy="6175116"/>
        </p:xfrm>
        <a:graphic>
          <a:graphicData uri="http://schemas.openxmlformats.org/drawingml/2006/table">
            <a:tbl>
              <a:tblPr/>
              <a:tblGrid>
                <a:gridCol w="2123589">
                  <a:extLst>
                    <a:ext uri="{9D8B030D-6E8A-4147-A177-3AD203B41FA5}">
                      <a16:colId xmlns:a16="http://schemas.microsoft.com/office/drawing/2014/main" val="3338231748"/>
                    </a:ext>
                  </a:extLst>
                </a:gridCol>
                <a:gridCol w="4279600">
                  <a:extLst>
                    <a:ext uri="{9D8B030D-6E8A-4147-A177-3AD203B41FA5}">
                      <a16:colId xmlns:a16="http://schemas.microsoft.com/office/drawing/2014/main" val="2855531393"/>
                    </a:ext>
                  </a:extLst>
                </a:gridCol>
                <a:gridCol w="3533912">
                  <a:extLst>
                    <a:ext uri="{9D8B030D-6E8A-4147-A177-3AD203B41FA5}">
                      <a16:colId xmlns:a16="http://schemas.microsoft.com/office/drawing/2014/main" val="2681483606"/>
                    </a:ext>
                  </a:extLst>
                </a:gridCol>
              </a:tblGrid>
              <a:tr h="3797559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Forsterking av enkelte satsingsområder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</a:txBody>
                  <a:tcPr marL="79115" marR="79115" marT="39558" marB="3955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Utbygging av bredbånd </a:t>
                      </a:r>
                      <a:endParaRPr lang="nb-NO" sz="1600" b="0" i="0" dirty="0">
                        <a:effectLst/>
                      </a:endParaRP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endParaRPr lang="nb-NO" sz="1600" b="0" i="0" dirty="0">
                        <a:effectLst/>
                      </a:endParaRP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Tiltak som har betydning for næringsutvikling og miljøutfordringer </a:t>
                      </a:r>
                      <a:endParaRPr lang="nb-NO" sz="1600" b="0" i="0" dirty="0">
                        <a:effectLst/>
                      </a:endParaRP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endParaRPr lang="nb-NO" sz="1600" b="0" i="0" dirty="0">
                        <a:effectLst/>
                      </a:endParaRP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Arbeid og jobbskaping  </a:t>
                      </a:r>
                      <a:endParaRPr lang="nb-NO" sz="1600" b="0" i="0" dirty="0">
                        <a:effectLst/>
                      </a:endParaRP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endParaRPr lang="nb-NO" sz="1600" b="0" i="0" dirty="0">
                        <a:effectLst/>
                      </a:endParaRP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Satsing mot havvindindustrien </a:t>
                      </a:r>
                      <a:endParaRPr lang="nb-NO" sz="1600" b="0" i="0" dirty="0">
                        <a:effectLst/>
                      </a:endParaRP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endParaRPr lang="nb-NO" sz="1600" b="0" i="0" dirty="0">
                        <a:effectLst/>
                      </a:endParaRP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Bærekraftig turist- og reiseliv </a:t>
                      </a:r>
                      <a:endParaRPr lang="nb-NO" sz="1600" b="0" i="0" dirty="0">
                        <a:effectLst/>
                      </a:endParaRP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endParaRPr lang="nb-NO" sz="1600" b="0" i="0" dirty="0">
                        <a:effectLst/>
                      </a:endParaRP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Samordnet næringsarbeid </a:t>
                      </a:r>
                      <a:endParaRPr lang="nb-NO" sz="1600" b="0" i="0" dirty="0">
                        <a:effectLst/>
                      </a:endParaRP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endParaRPr lang="nb-NO" sz="1600" b="0" i="0" dirty="0">
                        <a:effectLst/>
                      </a:endParaRP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r>
                        <a:rPr lang="nb-NO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Saker som ønskes tatt med (se innspill fra Lindesnes):</a:t>
                      </a:r>
                      <a:r>
                        <a:rPr lang="nb-NO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Strategiske innovasjonsprogrammer  </a:t>
                      </a:r>
                      <a:endParaRPr lang="nb-NO" sz="1600" b="0" i="0" dirty="0">
                        <a:effectLst/>
                      </a:endParaRP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endParaRPr lang="nb-NO" sz="1600" b="0" i="0" dirty="0">
                        <a:effectLst/>
                      </a:endParaRP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Norge med i EUs Green </a:t>
                      </a:r>
                      <a:r>
                        <a:rPr lang="nb-NO" sz="16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Deal</a:t>
                      </a:r>
                      <a:r>
                        <a:rPr lang="nb-NO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  <a:endParaRPr lang="nb-NO" sz="1600" b="0" i="0" dirty="0">
                        <a:effectLst/>
                      </a:endParaRP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endParaRPr lang="nb-NO" sz="1600" b="0" i="0" dirty="0">
                        <a:effectLst/>
                      </a:endParaRP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Lokaltogforbindelse mellom Vennesla, Kristiansand og Lindesnes kommune  </a:t>
                      </a:r>
                      <a:endParaRPr lang="nb-NO" sz="1600" b="0" i="0" dirty="0">
                        <a:effectLst/>
                      </a:endParaRPr>
                    </a:p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endParaRPr lang="nb-NO" sz="1600" b="0" i="0" dirty="0">
                        <a:effectLst/>
                      </a:endParaRP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Bærekraftig utvikling av fiskeri- og oppdrettsnæring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</a:txBody>
                  <a:tcPr marL="79115" marR="79115" marT="39558" marB="3955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De øverste sakene er tatt med i Handlingsplan for Region Kristiansand og kan forsterkes ved å flyttes “opp” i oversikten. En slik prioritering har mindre verdi da det er uforutsigbart når det er åpning for påvirkning i den enkelte sak. 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Sakene spilt inn fra Lindesnes er saker som tidligere er spilt inn og nye saker. Styret konkluderer i møtet om disse skal med i planen.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</a:txBody>
                  <a:tcPr marL="79115" marR="79115" marT="39558" marB="3955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43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20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7F38B77E-372F-438E-9212-9A911BBE0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490199"/>
              </p:ext>
            </p:extLst>
          </p:nvPr>
        </p:nvGraphicFramePr>
        <p:xfrm>
          <a:off x="942393" y="849085"/>
          <a:ext cx="9825133" cy="3349691"/>
        </p:xfrm>
        <a:graphic>
          <a:graphicData uri="http://schemas.openxmlformats.org/drawingml/2006/table">
            <a:tbl>
              <a:tblPr/>
              <a:tblGrid>
                <a:gridCol w="2099661">
                  <a:extLst>
                    <a:ext uri="{9D8B030D-6E8A-4147-A177-3AD203B41FA5}">
                      <a16:colId xmlns:a16="http://schemas.microsoft.com/office/drawing/2014/main" val="3338562256"/>
                    </a:ext>
                  </a:extLst>
                </a:gridCol>
                <a:gridCol w="4231379">
                  <a:extLst>
                    <a:ext uri="{9D8B030D-6E8A-4147-A177-3AD203B41FA5}">
                      <a16:colId xmlns:a16="http://schemas.microsoft.com/office/drawing/2014/main" val="861955990"/>
                    </a:ext>
                  </a:extLst>
                </a:gridCol>
                <a:gridCol w="3494093">
                  <a:extLst>
                    <a:ext uri="{9D8B030D-6E8A-4147-A177-3AD203B41FA5}">
                      <a16:colId xmlns:a16="http://schemas.microsoft.com/office/drawing/2014/main" val="3655897002"/>
                    </a:ext>
                  </a:extLst>
                </a:gridCol>
              </a:tblGrid>
              <a:tr h="3349691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6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Kristiansands arbeidsform og samarbeid </a:t>
                      </a:r>
                      <a:endParaRPr lang="nn-NO" sz="1600" b="0" i="0">
                        <a:effectLst/>
                      </a:endParaRPr>
                    </a:p>
                    <a:p>
                      <a:pPr algn="l" rtl="0" fontAlgn="base"/>
                      <a:r>
                        <a:rPr lang="nn-NO" sz="16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n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Drøfting av fremtidig rolle til Region Kristiansand (i den regionale samhandlingsstrukturen) 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Spesifisering av hva RK skal gjøre for å fremme næringsutvikling og etablering av nye arbeidsplasser 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Medvirkning fra kommunene i valgte prosjekt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Fremtidig rolle til RK er drøftinger som involverer andre strukturer på Agder og som bør tas i annen prosess. Dette vil komme som egen sak til styret når det er aktuelt.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 err="1">
                          <a:effectLst/>
                          <a:latin typeface="Calibri" panose="020F0502020204030204" pitchFamily="34" charset="0"/>
                        </a:rPr>
                        <a:t>BRKrs</a:t>
                      </a:r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og RKs rolle i næringsarbeid bør være en del av sak om næringssamarbeid til høsten. 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Medvirkning, se forslag til plan for rullering. </a:t>
                      </a:r>
                      <a:endParaRPr lang="nb-NO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27494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8E70605F-0660-47A2-8F0F-5BDB9E317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582108"/>
              </p:ext>
            </p:extLst>
          </p:nvPr>
        </p:nvGraphicFramePr>
        <p:xfrm>
          <a:off x="942393" y="4544008"/>
          <a:ext cx="9825133" cy="1222310"/>
        </p:xfrm>
        <a:graphic>
          <a:graphicData uri="http://schemas.openxmlformats.org/drawingml/2006/table">
            <a:tbl>
              <a:tblPr/>
              <a:tblGrid>
                <a:gridCol w="2099661">
                  <a:extLst>
                    <a:ext uri="{9D8B030D-6E8A-4147-A177-3AD203B41FA5}">
                      <a16:colId xmlns:a16="http://schemas.microsoft.com/office/drawing/2014/main" val="4074432305"/>
                    </a:ext>
                  </a:extLst>
                </a:gridCol>
                <a:gridCol w="4231378">
                  <a:extLst>
                    <a:ext uri="{9D8B030D-6E8A-4147-A177-3AD203B41FA5}">
                      <a16:colId xmlns:a16="http://schemas.microsoft.com/office/drawing/2014/main" val="614914883"/>
                    </a:ext>
                  </a:extLst>
                </a:gridCol>
                <a:gridCol w="3494094">
                  <a:extLst>
                    <a:ext uri="{9D8B030D-6E8A-4147-A177-3AD203B41FA5}">
                      <a16:colId xmlns:a16="http://schemas.microsoft.com/office/drawing/2014/main" val="3084292320"/>
                    </a:ext>
                  </a:extLst>
                </a:gridCol>
              </a:tblGrid>
              <a:tr h="1222310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Begrepsbruk </a:t>
                      </a:r>
                      <a:endParaRPr lang="nb-NO" sz="1600" b="0" i="0">
                        <a:effectLst/>
                      </a:endParaRPr>
                    </a:p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Bruk av begrepene Electric Region og Battery </a:t>
                      </a:r>
                      <a:r>
                        <a:rPr lang="nb-NO" sz="1600" b="0" i="0" dirty="0" err="1">
                          <a:effectLst/>
                          <a:latin typeface="Calibri" panose="020F0502020204030204" pitchFamily="34" charset="0"/>
                        </a:rPr>
                        <a:t>Coast</a:t>
                      </a:r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Electric Region er noe mer enn Battery </a:t>
                      </a:r>
                      <a:r>
                        <a:rPr lang="nb-NO" sz="1600" b="0" i="0" dirty="0" err="1">
                          <a:effectLst/>
                          <a:latin typeface="Calibri" panose="020F0502020204030204" pitchFamily="34" charset="0"/>
                        </a:rPr>
                        <a:t>Coast</a:t>
                      </a:r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. Alternativt kan vi bruke batterisatsing og batteriverdikjeden i stedet for Battery </a:t>
                      </a:r>
                      <a:r>
                        <a:rPr lang="nb-NO" sz="1600" b="0" i="0" dirty="0" err="1">
                          <a:effectLst/>
                          <a:latin typeface="Calibri" panose="020F0502020204030204" pitchFamily="34" charset="0"/>
                        </a:rPr>
                        <a:t>Coast</a:t>
                      </a:r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565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34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1E115C24-0E5F-4020-A9CA-53ECA6F7B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31241"/>
              </p:ext>
            </p:extLst>
          </p:nvPr>
        </p:nvGraphicFramePr>
        <p:xfrm>
          <a:off x="1772815" y="2015413"/>
          <a:ext cx="9227973" cy="4107828"/>
        </p:xfrm>
        <a:graphic>
          <a:graphicData uri="http://schemas.openxmlformats.org/drawingml/2006/table">
            <a:tbl>
              <a:tblPr/>
              <a:tblGrid>
                <a:gridCol w="1993604">
                  <a:extLst>
                    <a:ext uri="{9D8B030D-6E8A-4147-A177-3AD203B41FA5}">
                      <a16:colId xmlns:a16="http://schemas.microsoft.com/office/drawing/2014/main" val="151563356"/>
                    </a:ext>
                  </a:extLst>
                </a:gridCol>
                <a:gridCol w="3987209">
                  <a:extLst>
                    <a:ext uri="{9D8B030D-6E8A-4147-A177-3AD203B41FA5}">
                      <a16:colId xmlns:a16="http://schemas.microsoft.com/office/drawing/2014/main" val="3520549845"/>
                    </a:ext>
                  </a:extLst>
                </a:gridCol>
                <a:gridCol w="3247160">
                  <a:extLst>
                    <a:ext uri="{9D8B030D-6E8A-4147-A177-3AD203B41FA5}">
                      <a16:colId xmlns:a16="http://schemas.microsoft.com/office/drawing/2014/main" val="3139081082"/>
                    </a:ext>
                  </a:extLst>
                </a:gridCol>
              </a:tblGrid>
              <a:tr h="35327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1" i="0">
                          <a:effectLst/>
                          <a:latin typeface="Calibri" panose="020F0502020204030204" pitchFamily="34" charset="0"/>
                        </a:rPr>
                        <a:t>Måned</a:t>
                      </a:r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1" i="0">
                          <a:effectLst/>
                          <a:latin typeface="Calibri" panose="020F0502020204030204" pitchFamily="34" charset="0"/>
                        </a:rPr>
                        <a:t>Oppgave</a:t>
                      </a:r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1" i="0">
                          <a:effectLst/>
                          <a:latin typeface="Calibri" panose="020F0502020204030204" pitchFamily="34" charset="0"/>
                        </a:rPr>
                        <a:t>Ansvar</a:t>
                      </a:r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87921"/>
                  </a:ext>
                </a:extLst>
              </a:tr>
              <a:tr h="35327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Oktober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Møter med kommunene for innspill til satsingsområder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Daglig leder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761865"/>
                  </a:ext>
                </a:extLst>
              </a:tr>
              <a:tr h="35327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November </a:t>
                      </a:r>
                      <a:endParaRPr lang="nb-NO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Møter med nettverkene og relevante faginstanser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Daglig leder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947526"/>
                  </a:ext>
                </a:extLst>
              </a:tr>
              <a:tr h="588794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November - januar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Faglig dokumentasjon for mulige satsingsområder og eventuell henvisning til plan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Fagansvarlige i kommunene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138430"/>
                  </a:ext>
                </a:extLst>
              </a:tr>
              <a:tr h="1059829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Februar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Første utkast til kommunedirektørutvalget og styret, prioritering av felles satsingsområder. Utkastet inneholder satsingsområder, faktaark og eventuell henvisning til plan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AU/ Daglig leder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589546"/>
                  </a:ext>
                </a:extLst>
              </a:tr>
              <a:tr h="35327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Mars - april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Høring i kommunene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Daglig leder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439"/>
                  </a:ext>
                </a:extLst>
              </a:tr>
              <a:tr h="35327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Juni </a:t>
                      </a:r>
                      <a:endParaRPr lang="nb-NO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>
                          <a:effectLst/>
                          <a:latin typeface="Calibri" panose="020F0502020204030204" pitchFamily="34" charset="0"/>
                        </a:rPr>
                        <a:t>Vedtak i styret </a:t>
                      </a:r>
                      <a:endParaRPr lang="nb-NO" sz="1600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sz="1600" b="0" i="0" dirty="0">
                          <a:effectLst/>
                          <a:latin typeface="Calibri" panose="020F0502020204030204" pitchFamily="34" charset="0"/>
                        </a:rPr>
                        <a:t>Styret </a:t>
                      </a:r>
                      <a:endParaRPr lang="nb-NO" sz="16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963910"/>
                  </a:ext>
                </a:extLst>
              </a:tr>
            </a:tbl>
          </a:graphicData>
        </a:graphic>
      </p:graphicFrame>
      <p:sp>
        <p:nvSpPr>
          <p:cNvPr id="5" name="Tittel 4">
            <a:extLst>
              <a:ext uri="{FF2B5EF4-FFF2-40B4-BE49-F238E27FC236}">
                <a16:creationId xmlns:a16="http://schemas.microsoft.com/office/drawing/2014/main" id="{3F6D46DB-A5C2-4AF6-9E7A-3E350375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2279"/>
            <a:ext cx="10515600" cy="711125"/>
          </a:xfrm>
        </p:spPr>
        <p:txBody>
          <a:bodyPr/>
          <a:lstStyle/>
          <a:p>
            <a:r>
              <a:rPr lang="nb-NO" sz="3200" dirty="0"/>
              <a:t>Forslag til fremdriftsplan for rullering av handlingsplan</a:t>
            </a:r>
          </a:p>
        </p:txBody>
      </p:sp>
    </p:spTree>
    <p:extLst>
      <p:ext uri="{BB962C8B-B14F-4D97-AF65-F5344CB8AC3E}">
        <p14:creationId xmlns:p14="http://schemas.microsoft.com/office/powerpoint/2010/main" val="130770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0C0B2E-0CCA-42AE-A1C3-5E34398A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2280"/>
            <a:ext cx="10515600" cy="543174"/>
          </a:xfrm>
        </p:spPr>
        <p:txBody>
          <a:bodyPr/>
          <a:lstStyle/>
          <a:p>
            <a:r>
              <a:rPr lang="nb-NO" sz="2800" b="1" cap="all" dirty="0"/>
              <a:t>KONKLUSJON OG FORSLAG TIL VEDTAK</a:t>
            </a:r>
            <a:endParaRPr lang="no-NO" sz="28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BA9AFD9-ED37-41E8-B61E-C6360A459111}"/>
              </a:ext>
            </a:extLst>
          </p:cNvPr>
          <p:cNvSpPr txBox="1"/>
          <p:nvPr/>
        </p:nvSpPr>
        <p:spPr>
          <a:xfrm>
            <a:off x="838200" y="1816458"/>
            <a:ext cx="8419501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 gjøres ikke store endringer i handlingsplanen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Prosess for ny rullering 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vedtas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Tiltaksplanen legges frem for AU i hvert møte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nder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“Påvirke nasjonal transportplan” bør de ulike tiltakene listes opp (og vurderes om enkelte tiltak allerede er på plass)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Endre “Stimulere til høyere kompetanse gjennom utvidelse ved 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UiA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og endring av gradsforskriften innen psykologi og jus” til “Stimulere til høyere kompetanse gjennom utvidelse med og finansiering av profesjonsstudier i psykologi ved </a:t>
            </a:r>
            <a:r>
              <a:rPr lang="nb-NO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UiA</a:t>
            </a: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 ut “Arbeide mot forslag i klimameldingen som gjelder CO2 avgift til forbrenningsanlegg”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Andre innspill til forsterket innsats på næringsområdet vil bli gjennomgått i sak om næringsarbeid i regionen i løpet av høsten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Følgende innspill til handlingsplan for Region Kristiansand tas med i planen…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15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76B19B318FC14E97B9E6DBF53BE93D" ma:contentTypeVersion="12" ma:contentTypeDescription="Opprett et nytt dokument." ma:contentTypeScope="" ma:versionID="c5ac523067e84334c1b2abb36a07a88f">
  <xsd:schema xmlns:xsd="http://www.w3.org/2001/XMLSchema" xmlns:xs="http://www.w3.org/2001/XMLSchema" xmlns:p="http://schemas.microsoft.com/office/2006/metadata/properties" xmlns:ns2="52320414-34bd-4c2f-ae2d-ff69ebc84ce6" xmlns:ns3="a3938e04-e355-4c1b-9115-c1625c31b11b" targetNamespace="http://schemas.microsoft.com/office/2006/metadata/properties" ma:root="true" ma:fieldsID="471c9bb67f93595d3d8a7645d3a3efa5" ns2:_="" ns3:_="">
    <xsd:import namespace="52320414-34bd-4c2f-ae2d-ff69ebc84ce6"/>
    <xsd:import namespace="a3938e04-e355-4c1b-9115-c1625c31b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20414-34bd-4c2f-ae2d-ff69ebc84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38e04-e355-4c1b-9115-c1625c31b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3B6DC8-B5EB-41B4-B832-03A30B2FA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320414-34bd-4c2f-ae2d-ff69ebc84ce6"/>
    <ds:schemaRef ds:uri="a3938e04-e355-4c1b-9115-c1625c31b1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80B01E-CB76-4C6A-9B98-0A442DBAE64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3938e04-e355-4c1b-9115-c1625c31b11b"/>
    <ds:schemaRef ds:uri="52320414-34bd-4c2f-ae2d-ff69ebc84ce6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B1AC8C-EB9B-4379-B247-E16E511D72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894</Words>
  <Application>Microsoft Office PowerPoint</Application>
  <PresentationFormat>Widescreen</PresentationFormat>
  <Paragraphs>127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Segoe UI</vt:lpstr>
      <vt:lpstr>Office Theme</vt:lpstr>
      <vt:lpstr>PowerPoint-presentasjon</vt:lpstr>
      <vt:lpstr>Handlingsplan for Region Kristiansand   Vurdering av høringinnspill og forslag til vedtak   </vt:lpstr>
      <vt:lpstr>Vurdering av innspill </vt:lpstr>
      <vt:lpstr>PowerPoint-presentasjon</vt:lpstr>
      <vt:lpstr>PowerPoint-presentasjon</vt:lpstr>
      <vt:lpstr>PowerPoint-presentasjon</vt:lpstr>
      <vt:lpstr>PowerPoint-presentasjon</vt:lpstr>
      <vt:lpstr>Forslag til fremdriftsplan for rullering av handlingsplan</vt:lpstr>
      <vt:lpstr>KONKLUSJON OG FORSLAG TIL VEDTAK</vt:lpstr>
      <vt:lpstr>Prioriterte valgkampsaker:  Psykologistudiet til UiA - finansiering Kvinne/ barneavdeling på Sørlandet sykehus Kristiansand (brev til helseminister utgjør faktaarket her) Levekårprosjekter – sikre økonomisk ramme Lønnstilskudd i NAV – økt ramme Byvekstavtaler – øke ramme Karbonfangst – øke tilskudd  Barnevernsreform - sikre fullfinansiering Kraft fra sentralnettet – øke mulighet for tilkobling Kriminelle, syke og skyldfri – endring av lovverket Vindkraft – sikre vertskommunene gjenytelse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Garaventa</dc:creator>
  <cp:lastModifiedBy>Tone Marie Nybø Solheim</cp:lastModifiedBy>
  <cp:revision>25</cp:revision>
  <dcterms:created xsi:type="dcterms:W3CDTF">2017-12-18T08:44:33Z</dcterms:created>
  <dcterms:modified xsi:type="dcterms:W3CDTF">2021-06-28T10:00:54Z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0x0101004776B19B318FC14E97B9E6DBF53BE93D</vt:lpwstr>
  </property>
</Properties>
</file>